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0" r:id="rId3"/>
  </p:sldMasterIdLst>
  <p:notesMasterIdLst>
    <p:notesMasterId r:id="rId29"/>
  </p:notesMasterIdLst>
  <p:handoutMasterIdLst>
    <p:handoutMasterId r:id="rId30"/>
  </p:handoutMasterIdLst>
  <p:sldIdLst>
    <p:sldId id="4280" r:id="rId4"/>
    <p:sldId id="4283" r:id="rId5"/>
    <p:sldId id="4292" r:id="rId6"/>
    <p:sldId id="4284" r:id="rId7"/>
    <p:sldId id="4285" r:id="rId8"/>
    <p:sldId id="3782" r:id="rId9"/>
    <p:sldId id="4004" r:id="rId10"/>
    <p:sldId id="4006" r:id="rId11"/>
    <p:sldId id="3980" r:id="rId12"/>
    <p:sldId id="4008" r:id="rId13"/>
    <p:sldId id="4007" r:id="rId14"/>
    <p:sldId id="3783" r:id="rId15"/>
    <p:sldId id="3768" r:id="rId16"/>
    <p:sldId id="3769" r:id="rId17"/>
    <p:sldId id="3770" r:id="rId18"/>
    <p:sldId id="3771" r:id="rId19"/>
    <p:sldId id="3772" r:id="rId20"/>
    <p:sldId id="3773" r:id="rId21"/>
    <p:sldId id="3774" r:id="rId22"/>
    <p:sldId id="3775" r:id="rId23"/>
    <p:sldId id="3776" r:id="rId24"/>
    <p:sldId id="3777" r:id="rId25"/>
    <p:sldId id="3779" r:id="rId26"/>
    <p:sldId id="3780" r:id="rId27"/>
    <p:sldId id="431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ção e Planejamento" id="{71E17377-A94B-4C38-B0BA-668226A03655}">
          <p14:sldIdLst>
            <p14:sldId id="4280"/>
            <p14:sldId id="4283"/>
            <p14:sldId id="4292"/>
            <p14:sldId id="4284"/>
          </p14:sldIdLst>
        </p14:section>
        <p14:section name="Dados Técnicos" id="{D6BB76AF-78D6-4E1A-BB2B-CB6144D8C634}">
          <p14:sldIdLst>
            <p14:sldId id="4285"/>
            <p14:sldId id="3782"/>
            <p14:sldId id="4004"/>
            <p14:sldId id="4006"/>
            <p14:sldId id="3980"/>
            <p14:sldId id="4008"/>
            <p14:sldId id="4007"/>
            <p14:sldId id="3783"/>
            <p14:sldId id="3768"/>
          </p14:sldIdLst>
        </p14:section>
        <p14:section name="Pesquisa IDSS" id="{6D8DE702-A73F-47AD-903D-489AB5565CF8}">
          <p14:sldIdLst>
            <p14:sldId id="3769"/>
            <p14:sldId id="3770"/>
            <p14:sldId id="3771"/>
            <p14:sldId id="3772"/>
            <p14:sldId id="3773"/>
            <p14:sldId id="3774"/>
            <p14:sldId id="3775"/>
            <p14:sldId id="3776"/>
            <p14:sldId id="3777"/>
            <p14:sldId id="3779"/>
            <p14:sldId id="3780"/>
            <p14:sldId id="4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18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 Pergher" initials="VP" lastIdx="1" clrIdx="0">
    <p:extLst>
      <p:ext uri="{19B8F6BF-5375-455C-9EA6-DF929625EA0E}">
        <p15:presenceInfo xmlns:p15="http://schemas.microsoft.com/office/powerpoint/2012/main" userId="f995946c5414da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7C80"/>
    <a:srgbClr val="70AD47"/>
    <a:srgbClr val="A9D18E"/>
    <a:srgbClr val="A6A6A6"/>
    <a:srgbClr val="00A44A"/>
    <a:srgbClr val="F2F2F2"/>
    <a:srgbClr val="FFFFFF"/>
    <a:srgbClr val="00B0F0"/>
    <a:srgbClr val="00C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>
        <p:scale>
          <a:sx n="70" d="100"/>
          <a:sy n="70" d="100"/>
        </p:scale>
        <p:origin x="798" y="96"/>
      </p:cViewPr>
      <p:guideLst>
        <p:guide orient="horz" pos="890"/>
        <p:guide pos="3182"/>
        <p:guide orient="horz" pos="4065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%20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Opera&#231;&#227;o\A%20-%20Projetos%20-%20Trabalhos%20em%20Andamento\Vale%20-%20Plano%20PASA\2024\ANS%20+%20Satisfa&#231;&#227;o\Plano%20Pasa\Processamento\Plano%20Pasa%20-%20Formul&#225;rio%20B%20ANS%20Padr&#227;o%20-%202024%20(Base%202023)%20-%20Processamento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Gráficos!$B$26</c:f>
              <c:strCache>
                <c:ptCount val="1"/>
                <c:pt idx="0">
                  <c:v>Masculino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4E-4283-9694-FC3C5AF397F0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582808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4E-4283-9694-FC3C5AF39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Gráficos!$C$26:$D$26</c:f>
              <c:numCache>
                <c:formatCode>0.0</c:formatCode>
                <c:ptCount val="2"/>
                <c:pt idx="0">
                  <c:v>44.210526315789473</c:v>
                </c:pt>
                <c:pt idx="1">
                  <c:v>55.789473684210527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4E-4283-9694-FC3C5AF397F0}"/>
            </c:ext>
          </c:extLst>
        </c:ser>
        <c:ser>
          <c:idx val="1"/>
          <c:order val="1"/>
          <c:tx>
            <c:strRef>
              <c:f>Gráficos!$B$25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Gráficos!$C$25:$D$25</c:f>
              <c:numCache>
                <c:formatCode>0.0</c:formatCode>
                <c:ptCount val="2"/>
                <c:pt idx="0">
                  <c:v>55.78947368421052</c:v>
                </c:pt>
                <c:pt idx="1">
                  <c:v>44.21052631578948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4E-4283-9694-FC3C5AF39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0.11006901629600717"/>
          <c:w val="0.93672316588903048"/>
          <c:h val="0.69357892455730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33-45B8-BC59-B70FD487705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33-45B8-BC59-B70FD487705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33-45B8-BC59-B70FD487705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33-45B8-BC59-B70FD4877053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33-45B8-BC59-B70FD487705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33-45B8-BC59-B70FD487705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33-45B8-BC59-B70FD4877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Gráficos!$B$158:$B$162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Gráficos!$C$158:$C$162</c:f>
              <c:numCache>
                <c:formatCode>0.0</c:formatCode>
                <c:ptCount val="5"/>
                <c:pt idx="0">
                  <c:v>20.615384615384617</c:v>
                </c:pt>
                <c:pt idx="1">
                  <c:v>50.153846153846146</c:v>
                </c:pt>
                <c:pt idx="2">
                  <c:v>22.153846153846153</c:v>
                </c:pt>
                <c:pt idx="3">
                  <c:v>3.3846153846153846</c:v>
                </c:pt>
                <c:pt idx="4">
                  <c:v>3.6923076923076925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33-45B8-BC59-B70FD48770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Gráficos!$P$159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600756481163097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7-4CCB-9A44-FA9DCE46CF49}"/>
                </c:ext>
              </c:extLst>
            </c:dLbl>
            <c:dLbl>
              <c:idx val="1"/>
              <c:layout>
                <c:manualLayout>
                  <c:x val="-4.6762185169483959E-2"/>
                  <c:y val="-0.245568078464613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7-4CCB-9A44-FA9DCE46CF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Gráficos!$Q$158:$Q$159</c:f>
              <c:numCache>
                <c:formatCode>0.0</c:formatCode>
                <c:ptCount val="2"/>
                <c:pt idx="0">
                  <c:v>71.724137931034477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07-4CCB-9A44-FA9DCE46CF49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Gráficos!$R$158:$R$159</c:f>
              <c:numCache>
                <c:formatCode>0.0</c:formatCode>
                <c:ptCount val="2"/>
                <c:pt idx="0">
                  <c:v>28.275862068965523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7-4CCB-9A44-FA9DCE46C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8F-4F4A-BF63-1214416D8106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8F-4F4A-BF63-1214416D810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08F-4F4A-BF63-1214416D8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Gráficos!$B$182:$B$183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Gráficos!$C$182:$C$183</c:f>
              <c:numCache>
                <c:formatCode>0.0</c:formatCode>
                <c:ptCount val="2"/>
                <c:pt idx="0">
                  <c:v>68.695652173913047</c:v>
                </c:pt>
                <c:pt idx="1">
                  <c:v>31.304347826086961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8F-4F4A-BF63-1214416D8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6A-4DA1-8D53-1E9A3498BD3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6A-4DA1-8D53-1E9A3498BD3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6A-4DA1-8D53-1E9A3498BD3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6A-4DA1-8D53-1E9A3498BD3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6A-4DA1-8D53-1E9A3498BD3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6A-4DA1-8D53-1E9A3498BD3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6A-4DA1-8D53-1E9A3498BD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Gráficos!$B$200:$B$204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Gráficos!$C$200:$C$204</c:f>
              <c:numCache>
                <c:formatCode>0.0</c:formatCode>
                <c:ptCount val="5"/>
                <c:pt idx="0">
                  <c:v>15.172413793103448</c:v>
                </c:pt>
                <c:pt idx="1">
                  <c:v>50.344827586206897</c:v>
                </c:pt>
                <c:pt idx="2">
                  <c:v>24.137931034482758</c:v>
                </c:pt>
                <c:pt idx="3">
                  <c:v>6.8965517241379306</c:v>
                </c:pt>
                <c:pt idx="4">
                  <c:v>3.4482758620689653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16A-4DA1-8D53-1E9A3498BD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Gráficos!$P$201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3869518573434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2-4DCD-ABA2-3D43534E479F}"/>
                </c:ext>
              </c:extLst>
            </c:dLbl>
            <c:dLbl>
              <c:idx val="1"/>
              <c:layout>
                <c:manualLayout>
                  <c:x val="-4.6762185169483959E-2"/>
                  <c:y val="-0.22953273167814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2-4DCD-ABA2-3D43534E47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Gráficos!$Q$200:$Q$201</c:f>
              <c:numCache>
                <c:formatCode>0.0</c:formatCode>
                <c:ptCount val="2"/>
                <c:pt idx="0">
                  <c:v>65.384615384615387</c:v>
                </c:pt>
                <c:pt idx="1">
                  <c:v>65.671641791044777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02-4DCD-ABA2-3D43534E479F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Gráficos!$R$200:$R$201</c:f>
              <c:numCache>
                <c:formatCode>0.0</c:formatCode>
                <c:ptCount val="2"/>
                <c:pt idx="0">
                  <c:v>34.615384615384613</c:v>
                </c:pt>
                <c:pt idx="1">
                  <c:v>34.328358208955223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02-4DCD-ABA2-3D43534E4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0C-4A59-B460-17300A614836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80C-4A59-B460-17300A614836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0C-4A59-B460-17300A614836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0C-4A59-B460-17300A614836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80C-4A59-B460-17300A61483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80C-4A59-B460-17300A61483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80C-4A59-B460-17300A6148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Gráficos!$B$224:$B$228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Gráficos!$C$224:$C$228</c:f>
              <c:numCache>
                <c:formatCode>0.0</c:formatCode>
                <c:ptCount val="5"/>
                <c:pt idx="0">
                  <c:v>34.666666666666671</c:v>
                </c:pt>
                <c:pt idx="1">
                  <c:v>50.133333333333333</c:v>
                </c:pt>
                <c:pt idx="2">
                  <c:v>13.866666666666665</c:v>
                </c:pt>
                <c:pt idx="3">
                  <c:v>0.53333333333333333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80C-4A59-B460-17300A6148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Gráficos!$P$225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287484260734E-3"/>
                  <c:y val="-0.329562025387395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0-48C7-9ED6-2BFF9FEC2D9E}"/>
                </c:ext>
              </c:extLst>
            </c:dLbl>
            <c:dLbl>
              <c:idx val="1"/>
              <c:layout>
                <c:manualLayout>
                  <c:x val="-4.6762135673586828E-2"/>
                  <c:y val="-0.304364216720748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C0-48C7-9ED6-2BFF9FEC2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Gráficos!$Q$224:$Q$225</c:f>
              <c:numCache>
                <c:formatCode>0.0</c:formatCode>
                <c:ptCount val="2"/>
                <c:pt idx="0">
                  <c:v>86.144578313253007</c:v>
                </c:pt>
                <c:pt idx="1">
                  <c:v>83.732057416267935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0-48C7-9ED6-2BFF9FEC2D9E}"/>
            </c:ext>
          </c:extLst>
        </c:ser>
        <c:ser>
          <c:idx val="1"/>
          <c:order val="1"/>
          <c:tx>
            <c:strRef>
              <c:f>Gráficos!$P$158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Gráficos!$R$224:$R$225</c:f>
              <c:numCache>
                <c:formatCode>0.0</c:formatCode>
                <c:ptCount val="2"/>
                <c:pt idx="0">
                  <c:v>13.855421686746993</c:v>
                </c:pt>
                <c:pt idx="1">
                  <c:v>16.267942583732065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C0-48C7-9ED6-2BFF9FEC2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E-4434-B2AD-D4CB8EFF8A0F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E-4434-B2AD-D4CB8EFF8A0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5E-4434-B2AD-D4CB8EFF8A0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5E-4434-B2AD-D4CB8EFF8A0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A5E-4434-B2AD-D4CB8EFF8A0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A5E-4434-B2AD-D4CB8EFF8A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Gráficos!$B$247:$B$251</c:f>
              <c:strCache>
                <c:ptCount val="5"/>
                <c:pt idx="0">
                  <c:v>Definitivamente Recomendaria</c:v>
                </c:pt>
                <c:pt idx="1">
                  <c:v>Recomendaria</c:v>
                </c:pt>
                <c:pt idx="2">
                  <c:v>Indiferente</c:v>
                </c:pt>
                <c:pt idx="3">
                  <c:v>Recomendaria com Ressalvas</c:v>
                </c:pt>
                <c:pt idx="4">
                  <c:v>Não Recomendaria</c:v>
                </c:pt>
              </c:strCache>
            </c:strRef>
          </c:cat>
          <c:val>
            <c:numRef>
              <c:f>Gráficos!$C$247:$C$251</c:f>
              <c:numCache>
                <c:formatCode>0.0</c:formatCode>
                <c:ptCount val="5"/>
                <c:pt idx="0">
                  <c:v>8.1005586592178762</c:v>
                </c:pt>
                <c:pt idx="1">
                  <c:v>63.687150837988824</c:v>
                </c:pt>
                <c:pt idx="2">
                  <c:v>2.2346368715083798</c:v>
                </c:pt>
                <c:pt idx="3">
                  <c:v>20.11173184357542</c:v>
                </c:pt>
                <c:pt idx="4">
                  <c:v>5.8659217877094969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5E-4434-B2AD-D4CB8EFF8A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7602799650044"/>
          <c:y val="5.0925925925925923E-2"/>
          <c:w val="0.66457305336832884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Gráficos!$M$23</c:f>
              <c:strCache>
                <c:ptCount val="1"/>
                <c:pt idx="0">
                  <c:v>A - Antes de começarmos a pesquisa, por gentileza nos informe a sua idade: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Gráficos!$M$25:$M$30</c:f>
              <c:strCache>
                <c:ptCount val="6"/>
                <c:pt idx="0">
                  <c:v>De 18 a 25 anos</c:v>
                </c:pt>
                <c:pt idx="1">
                  <c:v>De 26 a 35 anos</c:v>
                </c:pt>
                <c:pt idx="2">
                  <c:v>De 36 a 45 anos</c:v>
                </c:pt>
                <c:pt idx="3">
                  <c:v>De 46 a 55 anos</c:v>
                </c:pt>
                <c:pt idx="4">
                  <c:v>De 56 a 65 anos</c:v>
                </c:pt>
                <c:pt idx="5">
                  <c:v>Mais de 65 anos</c:v>
                </c:pt>
              </c:strCache>
            </c:strRef>
          </c:cat>
          <c:val>
            <c:numRef>
              <c:f>Gráficos!$N$25:$N$30</c:f>
              <c:numCache>
                <c:formatCode>0.0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12.368421052631579</c:v>
                </c:pt>
                <c:pt idx="3">
                  <c:v>9.7368421052631575</c:v>
                </c:pt>
                <c:pt idx="4">
                  <c:v>18.157894736842106</c:v>
                </c:pt>
                <c:pt idx="5">
                  <c:v>44.736842105263158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702-A5E4-5168F450E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48"/>
        <c:axId val="115416576"/>
        <c:axId val="89640896"/>
      </c:barChart>
      <c:catAx>
        <c:axId val="115416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9640896"/>
        <c:crosses val="autoZero"/>
        <c:auto val="1"/>
        <c:lblAlgn val="ctr"/>
        <c:lblOffset val="100"/>
        <c:noMultiLvlLbl val="0"/>
      </c:catAx>
      <c:valAx>
        <c:axId val="8964089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1541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47-4911-8043-5B3F7827C8DE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47-4911-8043-5B3F7827C8D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47-4911-8043-5B3F7827C8D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47-4911-8043-5B3F7827C8D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47-4911-8043-5B3F7827C8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47-4911-8043-5B3F7827C8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Gráficos!$B$47:$B$50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Gráficos!$C$47:$C$50</c:f>
              <c:numCache>
                <c:formatCode>0.0</c:formatCode>
                <c:ptCount val="4"/>
                <c:pt idx="0">
                  <c:v>63.636363636363633</c:v>
                </c:pt>
                <c:pt idx="1">
                  <c:v>20.385674931129476</c:v>
                </c:pt>
                <c:pt idx="2">
                  <c:v>15.977961432506888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47-4911-8043-5B3F7827C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B9-41C7-9087-6A67DEB02BE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76200" cap="rnd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B9-41C7-9087-6A67DEB02BE3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B9-41C7-9087-6A67DEB02BE3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76200" cap="rnd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B9-41C7-9087-6A67DEB02BE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B9-41C7-9087-6A67DEB02B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B9-41C7-9087-6A67DEB02B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Gráficos!$B$70:$B$73</c:f>
              <c:strCache>
                <c:ptCount val="4"/>
                <c:pt idx="0">
                  <c:v>Sempre</c:v>
                </c:pt>
                <c:pt idx="1">
                  <c:v>A maioria das vezes</c:v>
                </c:pt>
                <c:pt idx="2">
                  <c:v>Às vezes</c:v>
                </c:pt>
                <c:pt idx="3">
                  <c:v>Nunca</c:v>
                </c:pt>
              </c:strCache>
            </c:strRef>
          </c:cat>
          <c:val>
            <c:numRef>
              <c:f>Gráficos!$C$70:$C$73</c:f>
              <c:numCache>
                <c:formatCode>0.0</c:formatCode>
                <c:ptCount val="4"/>
                <c:pt idx="0">
                  <c:v>72.083333333333329</c:v>
                </c:pt>
                <c:pt idx="1">
                  <c:v>18.333333333333332</c:v>
                </c:pt>
                <c:pt idx="2">
                  <c:v>8.75</c:v>
                </c:pt>
                <c:pt idx="3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3B9-41C7-9087-6A67DEB02B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35-4E33-8247-8D97780A4C9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35-4E33-8247-8D97780A4C97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35-4E33-8247-8D97780A4C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Gráficos!$B$93:$B$94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Gráficos!$C$93:$C$94</c:f>
              <c:numCache>
                <c:formatCode>0.0</c:formatCode>
                <c:ptCount val="2"/>
                <c:pt idx="0">
                  <c:v>23.885350318471339</c:v>
                </c:pt>
                <c:pt idx="1">
                  <c:v>76.114649681528661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35-4E33-8247-8D97780A4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24-4ACC-82DA-2DD36245961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24-4ACC-82DA-2DD36245961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C24-4ACC-82DA-2DD36245961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24-4ACC-82DA-2DD36245961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24-4ACC-82DA-2DD36245961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24-4ACC-82DA-2DD36245961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C24-4ACC-82DA-2DD3624596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Gráficos!$B$110:$B$114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Gráficos!$C$110:$C$114</c:f>
              <c:numCache>
                <c:formatCode>0.0</c:formatCode>
                <c:ptCount val="5"/>
                <c:pt idx="0">
                  <c:v>38.315217391304344</c:v>
                </c:pt>
                <c:pt idx="1">
                  <c:v>46.739130434782609</c:v>
                </c:pt>
                <c:pt idx="2">
                  <c:v>13.315217391304349</c:v>
                </c:pt>
                <c:pt idx="3">
                  <c:v>1.0869565217391304</c:v>
                </c:pt>
                <c:pt idx="4">
                  <c:v>0.54347826086956519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C24-4ACC-82DA-2DD3624596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Gráficos!$P$111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4931074572089E-3"/>
                  <c:y val="-0.2600753367003367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3D-44E0-B4C8-5F2348E6A257}"/>
                </c:ext>
              </c:extLst>
            </c:dLbl>
            <c:dLbl>
              <c:idx val="1"/>
              <c:layout>
                <c:manualLayout>
                  <c:x val="-3.094253446271393E-2"/>
                  <c:y val="-0.24022264309764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3D-44E0-B4C8-5F2348E6A2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Gráficos!$Q$110:$Q$111</c:f>
              <c:numCache>
                <c:formatCode>0.0</c:formatCode>
                <c:ptCount val="2"/>
                <c:pt idx="0">
                  <c:v>88.75</c:v>
                </c:pt>
                <c:pt idx="1">
                  <c:v>82.211538461538453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3D-44E0-B4C8-5F2348E6A257}"/>
            </c:ext>
          </c:extLst>
        </c:ser>
        <c:ser>
          <c:idx val="1"/>
          <c:order val="1"/>
          <c:tx>
            <c:strRef>
              <c:f>Gráficos!$P$110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Gráficos!$R$110:$R$111</c:f>
              <c:numCache>
                <c:formatCode>0.0</c:formatCode>
                <c:ptCount val="2"/>
                <c:pt idx="0">
                  <c:v>11.25</c:v>
                </c:pt>
                <c:pt idx="1">
                  <c:v>17.788461538461547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3D-44E0-B4C8-5F2348E6A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38417055484772E-2"/>
          <c:y val="8.5927234268336539E-2"/>
          <c:w val="0.93672316588903048"/>
          <c:h val="0.717720667048882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76200" cap="rnd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0-4E76-96F3-F315C9C23ADD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 w="76200" cap="rnd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0-4E76-96F3-F315C9C23ADD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76200" cap="rnd"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0-4E76-96F3-F315C9C23ADD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0-4E76-96F3-F315C9C23ADD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76200" cap="rnd">
                <a:solidFill>
                  <a:schemeClr val="bg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7A0-4E76-96F3-F315C9C23A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76200" cap="rnd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7A0-4E76-96F3-F315C9C23A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76200" cap="rnd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7A0-4E76-96F3-F315C9C23A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Gráficos!$B$134:$B$138</c:f>
              <c:strCache>
                <c:ptCount val="5"/>
                <c:pt idx="0">
                  <c:v>Muito Bom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Muito Ruim</c:v>
                </c:pt>
              </c:strCache>
            </c:strRef>
          </c:cat>
          <c:val>
            <c:numRef>
              <c:f>Gráficos!$C$134:$C$138</c:f>
              <c:numCache>
                <c:formatCode>0.0</c:formatCode>
                <c:ptCount val="5"/>
                <c:pt idx="0">
                  <c:v>16.403785488958992</c:v>
                </c:pt>
                <c:pt idx="1">
                  <c:v>44.479495268138805</c:v>
                </c:pt>
                <c:pt idx="2">
                  <c:v>24.921135646687699</c:v>
                </c:pt>
                <c:pt idx="3">
                  <c:v>7.8864353312302837</c:v>
                </c:pt>
                <c:pt idx="4">
                  <c:v>6.309148264984227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7A0-4E76-96F3-F315C9C23A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2791888"/>
        <c:axId val="522792304"/>
      </c:barChart>
      <c:catAx>
        <c:axId val="52279188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extTo"/>
        <c:crossAx val="522792304"/>
        <c:crosses val="autoZero"/>
        <c:auto val="1"/>
        <c:lblAlgn val="ctr"/>
        <c:lblOffset val="100"/>
        <c:noMultiLvlLbl val="0"/>
      </c:catAx>
      <c:valAx>
        <c:axId val="52279230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5227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Gráficos!$P$135</c:f>
              <c:strCache>
                <c:ptCount val="1"/>
                <c:pt idx="0">
                  <c:v>Feminino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8110798916624455E-3"/>
                  <c:y val="-0.254730532520819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F-4AC7-BEA0-FB19A9C1BF04}"/>
                </c:ext>
              </c:extLst>
            </c:dLbl>
            <c:dLbl>
              <c:idx val="1"/>
              <c:layout>
                <c:manualLayout>
                  <c:x val="-3.6215759930144469E-2"/>
                  <c:y val="-0.218842500487163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F-4AC7-BEA0-FB19A9C1BF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Gráficos!$Q$134:$Q$135</c:f>
              <c:numCache>
                <c:formatCode>0.0</c:formatCode>
                <c:ptCount val="2"/>
                <c:pt idx="0">
                  <c:v>64.788732394366193</c:v>
                </c:pt>
                <c:pt idx="1">
                  <c:v>57.714285714285708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4F-4AC7-BEA0-FB19A9C1BF04}"/>
            </c:ext>
          </c:extLst>
        </c:ser>
        <c:ser>
          <c:idx val="1"/>
          <c:order val="1"/>
          <c:tx>
            <c:strRef>
              <c:f>Gráficos!$P$134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bg1">
                <a:alpha val="77000"/>
              </a:schemeClr>
            </a:solidFill>
            <a:ln>
              <a:noFill/>
            </a:ln>
            <a:effectLst/>
          </c:spPr>
          <c:invertIfNegative val="0"/>
          <c:val>
            <c:numRef>
              <c:f>Gráficos!$R$134:$R$135</c:f>
              <c:numCache>
                <c:formatCode>0.0</c:formatCode>
                <c:ptCount val="2"/>
                <c:pt idx="0">
                  <c:v>35.211267605633807</c:v>
                </c:pt>
                <c:pt idx="1">
                  <c:v>42.285714285714292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4F-4AC7-BEA0-FB19A9C1B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5505152"/>
        <c:axId val="89642048"/>
      </c:barChart>
      <c:catAx>
        <c:axId val="115505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9642048"/>
        <c:crosses val="autoZero"/>
        <c:auto val="1"/>
        <c:lblAlgn val="ctr"/>
        <c:lblOffset val="100"/>
        <c:noMultiLvlLbl val="0"/>
      </c:catAx>
      <c:valAx>
        <c:axId val="89642048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15505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84C1E33-F4CA-C85B-A7ED-143F192607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775084-4002-5EA4-92A9-35C8E7F22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32BC9-7473-4298-A122-DBEBE5484C08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EB2955-B518-6FD1-A08F-C3A9E8C56D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3D8367D-923F-2C7C-1B3F-7B18E88D67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F0C79-0751-43C7-9199-CE853232C1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30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657BF-156C-4FBC-9087-C4F0CB219B8E}" type="datetimeFigureOut">
              <a:rPr lang="pt-BR" smtClean="0"/>
              <a:t>16/10/2023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0FA5-3DD5-4ACF-930E-76BA53D5839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6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11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8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7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54A59-D28B-4C1A-B9B6-F55A5E7A7FEB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66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2B2498-CB5D-C20F-4B96-493D519E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BB520D-C2CF-01D5-EDB1-508E4BEBD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E000DAD-31EA-A4F0-5E46-3B8CD8807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D355F3A-7B66-46A5-EB58-9F1C33E3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9265BF-FC1C-E759-DB6A-A95FE1F6F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76FA2F-9EC2-9FF4-AAD7-04F7A0C57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21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FC883-07D1-D2E5-1DB7-DD7B70E7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934F9E-BB56-7819-0AF9-B22F51516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261C3B-EA59-6863-29E9-4247EE58F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1AD5DB-EA2C-3A0C-60F5-3D5115F0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60BE91-E1C6-BCBA-7CEA-26226B2D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9159B6-E434-2374-2DDF-D3DFDD4E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93DE54-96E5-EA7B-20C1-EBD3297A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9F1B1-E223-0F97-BED2-46EE1CF2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E21EC-50C7-1AC2-CEEA-E0F4EC8B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9CDB0B-6F7C-F40D-90BB-01F279B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F4A4E0-3945-2F1A-DA7C-467EF3EF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03343B-8ABB-D34A-D1D0-CEC84893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06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B03C71E-D51A-39D8-A2D1-B7CC450A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AE0F03-F446-7863-4A08-9AC39522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5264A-BF47-6334-FFEA-4A1979AA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83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A2E83-01F1-4975-2715-9A5B8CAF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3E2114-56A6-BF65-56E0-D4DFB062A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080C9B-993C-8D28-79A9-3764DE770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763F90-2A0B-BBDD-5081-F28615CB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210BD6-1CD7-C749-34D7-882E61D1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DC0F16-1415-FF43-6FB5-ACAACBAC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080D6-20EA-6F28-CC47-91BCC2DF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790574C-BF4E-A6C6-5270-E313957A2B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4A98262-6798-65C5-8B72-9EBBA4FB8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B2A60E-933C-DD44-3B1E-8A899F62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971E72-D3DF-068D-C418-AD48A673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861D567-0A8C-33A8-9FBD-1449BC71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3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E1E7E-9909-1568-0441-376AB93D7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333D93-EA3B-E436-A30B-25584C661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C8771-923B-92A7-010D-8288E8A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60D75B-1C2D-148E-B764-D7325E18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FD8143B-028D-719B-CF8C-30DC1A512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96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675869-880B-3A6D-7DD7-4D32253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20EE9C-43F0-37F9-BD05-00A92D239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CBA57E-5277-2148-1298-79CA71C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63745-8995-9FD7-9214-A43CB7544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051450-EED9-1548-C4E4-0EAF2F2D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B298C4-734B-39E7-A39A-560D4B02F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4E8D53-57CE-98F1-9959-61690F41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574607-3393-9B1D-45A4-A264975F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376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0AA34-3DD6-E4FE-7E1A-C020001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121441-7E89-D7EE-F406-BA560612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C90C09-1F51-9D6C-AC1E-156F2233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40095C-BB6E-0F55-A184-4FBD10EA6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2DD8D-B8FA-2684-DE8B-28DA37CB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0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94BFCD-432F-47C0-984C-BD9DAF2DB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69" y="1148618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solidFill>
                  <a:srgbClr val="1C1C1C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nível0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D3A0750-620B-45DE-8672-37E282AA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30" y="0"/>
            <a:ext cx="7444156" cy="5715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05941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D6AAA-06D4-2AB7-789D-C25433D17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7ACB79-A2D0-DD97-C780-90F31553F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648013-DE6B-12EB-6543-54A08F61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ACD25B-6621-DC3D-D6D9-18BE017A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8F01F-D15A-3607-E869-77B1E27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34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E3665-FB49-CA50-0930-05711E79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8F054E-3642-7CBD-2CC0-9D74A10BA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F88383-3078-1957-01EF-AB294D64E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A6249E-44E7-A2D4-090E-71E5C1E2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D42209-503A-BE23-D90F-7D106B71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6111E-2EA8-82D6-D987-1F97B0E2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79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5EB4E5-98C0-0B0F-C05C-BCAECBF4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A2A01F-4FC1-F0B6-A4F5-ED5A05D57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1A5D48-3909-CC62-6880-7998AC964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C0CD7CD-5064-1CBD-5D96-0005ED09E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EF4345-EB57-27F6-670F-7926F84B1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5F64018-766B-B470-3D6A-8BB2D0F0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E665FB-B9B7-B99D-67CC-F345C3EA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DB4635-AB2A-875D-83A3-05E4CB8D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11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D0613-D2B4-9C77-8B89-E991AF1A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BF55371-117C-AEBD-CBF6-E0DEF127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4A14F5-39C4-E741-D3B7-081E5EA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FAA99EA-C2E4-C5EE-DB81-34F5666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33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905BA3B-CC56-70FA-B7AE-1AFF82BB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53EED0-389A-B9C8-B593-6BE6F46C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0D1A9E-3D64-F767-2817-2245392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76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ED56C1-783D-10EE-7963-F88B4B4C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63071D-2C6E-79EC-66D1-31E8C733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B27862A-DE1C-896B-F103-E7B410D1D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39181B-49C0-F787-C852-84E4C3C81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EE140-7988-BC55-3372-817C791D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CB866F-8B33-5E51-0125-D21E0FA7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152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D2E3D-6C95-CEFD-42E2-8B9B86743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979D6B2-8F16-1A0E-7A6B-D0EFD622F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F04F5C-7212-1AAC-C88B-B84D21E7B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6E52DE-8F57-29ED-2517-96FE3D748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58D2E8-A8E0-858A-A636-FC8B8B0D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E57CA1-CBA3-7926-7BF3-DF6C96B6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0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54DF-43BB-7D6B-33B4-CEC9439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EF75C9-DEBC-F5B7-4C92-1EBA362C7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15BDD-D181-E6D5-9084-0D4B3BE05D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A33D1-9EC7-3D84-4BB2-BEE11088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2EA793-79B7-3988-D1F3-08805870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370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DC9134-0F46-6FA8-6789-A41BF3430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074BE9-4811-D757-1D1C-F36DCA7D1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49227-7008-9734-3DE9-0C813A50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35537-985D-4B8B-B1ED-F0DCD2A132B2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2EC9A4-046E-91E2-3581-F9368E9D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075052-4009-0AA9-EE3D-C99CED7B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18F188-27D7-4D71-BB0C-C1826BDFF2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1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4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54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00F559-3912-4F0E-B9A9-68DF1325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941A-0006-4041-859E-62DD6902F30E}" type="datetimeFigureOut">
              <a:rPr lang="pt-BR" smtClean="0"/>
              <a:t>16/10/2023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27085E-3F4E-4715-8DFA-63583DC7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EA5716-A06D-4D14-B5D3-A3E24332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A7C8-3E83-4A82-AB52-C46F2AED23B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2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F3A1B-9C77-8ADD-965A-25F931A70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034C9E-E61D-0F7A-BF7F-2AFADBC57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04B39C-633A-37D4-4A15-0FDD9794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40A6E5-24BF-B7DF-E681-DC2CA669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FC73EBA-36E4-9263-9ECF-E0CF33A4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6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202F2C-0D5D-D480-90EF-F358BC29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AFC7BB-A3F3-836B-C389-C5AF57C4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D9E8E-AACD-E0FB-EDE1-2AC21C46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591574-233C-B4B8-7F85-999D4322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2DE951-9176-9FAE-E782-D1018DAC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864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31663-ACD6-B5BC-EDFC-BE028C5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4BE8E8-3147-BF7F-A3CF-F5E943FA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9D57DF-2AD2-ED4F-6212-03EEAEB58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707C8-866B-41FE-88D2-4CD19532130C}" type="datetimeFigureOut">
              <a:rPr lang="pt-BR" smtClean="0"/>
              <a:t>16/10/2023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2F0B95-B3C4-FD06-561C-6DBC73D6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F594F-125B-6282-AA4F-6B8930DD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A7D7F8-F52F-4F8F-9A9A-B1ED3BD5F0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4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F28BA281-2DD2-486A-B9A0-796B67CAC659}"/>
              </a:ext>
            </a:extLst>
          </p:cNvPr>
          <p:cNvSpPr/>
          <p:nvPr userDrawn="1"/>
        </p:nvSpPr>
        <p:spPr>
          <a:xfrm flipV="1">
            <a:off x="0" y="6743700"/>
            <a:ext cx="12192000" cy="11430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C26E7DF-54B1-43C6-BA87-2D9E7A04A1E2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FFD49BF6-D603-4F61-8A55-D68439DDF9D3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5C160B69-EC2E-4DBD-A3BA-CA51A032F713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25BA03-C9B5-4234-9944-CB98500FFA62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455C0B9-42FE-E88A-9DD1-BAFCF6215E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4665" r="21836" b="22448"/>
          <a:stretch/>
        </p:blipFill>
        <p:spPr>
          <a:xfrm>
            <a:off x="10484632" y="130792"/>
            <a:ext cx="1707368" cy="7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5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1C1C1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E877854-8D4A-EFB7-A208-FC9F2C49B9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7E7460A-8677-A0E8-BB46-455CC7B14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65E842-193E-A155-3C4B-6B72D7B649D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4923" y="5902714"/>
            <a:ext cx="851357" cy="88609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0A1C110-A630-DADD-7439-5014B2E9921B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716FB7E3-1564-88A2-2D26-018380B73F74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19D071B-57F7-9728-BD9F-E6551BC2FEFA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5168441-4AA0-EC21-08FA-0330FEF6BBCD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4905BF-543C-B391-BDFE-2B8B3D3F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4665" r="21836" b="22448"/>
          <a:stretch/>
        </p:blipFill>
        <p:spPr>
          <a:xfrm>
            <a:off x="10484632" y="130792"/>
            <a:ext cx="1707368" cy="7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F8B2FD4-6C12-8C84-C53E-ED2DBDDEA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142" y="6499208"/>
            <a:ext cx="7344816" cy="34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ED7E321-7832-EAF5-8B1C-35332DF5D8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6453336"/>
            <a:ext cx="2260197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1A876CA-F535-BE4B-38BB-AAC4D334E9A4}"/>
              </a:ext>
            </a:extLst>
          </p:cNvPr>
          <p:cNvCxnSpPr/>
          <p:nvPr userDrawn="1"/>
        </p:nvCxnSpPr>
        <p:spPr>
          <a:xfrm>
            <a:off x="490071" y="1073979"/>
            <a:ext cx="65624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id="{1FCE9052-517F-1665-23FD-6497ED714010}"/>
              </a:ext>
            </a:extLst>
          </p:cNvPr>
          <p:cNvSpPr/>
          <p:nvPr userDrawn="1"/>
        </p:nvSpPr>
        <p:spPr>
          <a:xfrm>
            <a:off x="-8495" y="139338"/>
            <a:ext cx="313295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185C649-CDCD-7B0E-E779-3B0EA75029FF}"/>
              </a:ext>
            </a:extLst>
          </p:cNvPr>
          <p:cNvSpPr/>
          <p:nvPr userDrawn="1"/>
        </p:nvSpPr>
        <p:spPr>
          <a:xfrm>
            <a:off x="361027" y="139338"/>
            <a:ext cx="156648" cy="833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B1D5F5-C05E-77B9-66A0-6BF895C591EF}"/>
              </a:ext>
            </a:extLst>
          </p:cNvPr>
          <p:cNvSpPr/>
          <p:nvPr userDrawn="1"/>
        </p:nvSpPr>
        <p:spPr>
          <a:xfrm>
            <a:off x="11194869" y="0"/>
            <a:ext cx="692331" cy="11346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98FAC3-45B3-5ADF-841B-27866EA3B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4665" r="21836" b="22448"/>
          <a:stretch/>
        </p:blipFill>
        <p:spPr>
          <a:xfrm>
            <a:off x="10484632" y="130792"/>
            <a:ext cx="1707368" cy="77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24.svg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ulher com celular na mão&#10;&#10;Descrição gerada automaticamente com confiança média">
            <a:extLst>
              <a:ext uri="{FF2B5EF4-FFF2-40B4-BE49-F238E27FC236}">
                <a16:creationId xmlns:a16="http://schemas.microsoft.com/office/drawing/2014/main" id="{66C03191-EAC1-4A0A-B702-815ED3CCA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0" y="-13253"/>
            <a:ext cx="12274739" cy="677186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725355B-6944-480A-86C5-30EB9E1B27FD}"/>
              </a:ext>
            </a:extLst>
          </p:cNvPr>
          <p:cNvSpPr/>
          <p:nvPr/>
        </p:nvSpPr>
        <p:spPr>
          <a:xfrm>
            <a:off x="8419080" y="-13252"/>
            <a:ext cx="3772920" cy="5760000"/>
          </a:xfrm>
          <a:prstGeom prst="rect">
            <a:avLst/>
          </a:prstGeom>
          <a:solidFill>
            <a:srgbClr val="FEFEF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spc="3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8C250E5-9607-47BB-A181-EADBA97864FF}"/>
              </a:ext>
            </a:extLst>
          </p:cNvPr>
          <p:cNvSpPr txBox="1"/>
          <p:nvPr/>
        </p:nvSpPr>
        <p:spPr>
          <a:xfrm>
            <a:off x="8419080" y="1937031"/>
            <a:ext cx="377292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ea typeface="Cambria" panose="02040503050406030204" pitchFamily="18" charset="0"/>
              </a:rPr>
              <a:t>Pesquisa de Satisfação com Beneficiários 2024</a:t>
            </a:r>
          </a:p>
          <a:p>
            <a:pPr algn="ctr"/>
            <a:r>
              <a:rPr lang="pt-BR" b="1" dirty="0">
                <a:cs typeface="Calibri" panose="020F0502020204030204" pitchFamily="34" charset="0"/>
              </a:rPr>
              <a:t>(Ano Base 2023)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609FD5A5-4354-49AF-B532-6D59A2DA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68" y="5024946"/>
            <a:ext cx="2700141" cy="46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C28731-1390-638F-DE8A-65E408A5C1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4665" r="21836" b="22448"/>
          <a:stretch/>
        </p:blipFill>
        <p:spPr>
          <a:xfrm>
            <a:off x="8991967" y="515395"/>
            <a:ext cx="2561141" cy="1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E92A931-AD82-41C0-9C5E-38BDBA0B0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06"/>
              </p:ext>
            </p:extLst>
          </p:nvPr>
        </p:nvGraphicFramePr>
        <p:xfrm>
          <a:off x="664473" y="3497803"/>
          <a:ext cx="10761086" cy="2464641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5913685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26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preenchi documentos ou formulários exigidos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787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 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1839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336B1CD8-7A90-4BA9-B427-8BC30CA03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964565"/>
              </p:ext>
            </p:extLst>
          </p:nvPr>
        </p:nvGraphicFramePr>
        <p:xfrm>
          <a:off x="664473" y="1829942"/>
          <a:ext cx="10761086" cy="1444525"/>
        </p:xfrm>
        <a:graphic>
          <a:graphicData uri="http://schemas.openxmlformats.org/drawingml/2006/table">
            <a:tbl>
              <a:tblPr/>
              <a:tblGrid>
                <a:gridCol w="6330051">
                  <a:extLst>
                    <a:ext uri="{9D8B030D-6E8A-4147-A177-3AD203B41FA5}">
                      <a16:colId xmlns:a16="http://schemas.microsoft.com/office/drawing/2014/main" val="263406567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349016449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137804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172422263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191418555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4280801574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026723250"/>
                    </a:ext>
                  </a:extLst>
                </a:gridCol>
                <a:gridCol w="633005">
                  <a:extLst>
                    <a:ext uri="{9D8B030D-6E8A-4147-A177-3AD203B41FA5}">
                      <a16:colId xmlns:a16="http://schemas.microsoft.com/office/drawing/2014/main" val="2654411616"/>
                    </a:ext>
                  </a:extLst>
                </a:gridCol>
              </a:tblGrid>
              <a:tr h="3243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7 - Nos últimos 12 meses, quando você fez uma reclamação para o seu plano você teve sua demanda resolvida?</a:t>
                      </a:r>
                    </a:p>
                  </a:txBody>
                  <a:tcPr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508042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94340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81249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reclamei do meu plano de saúde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02557"/>
                  </a:ext>
                </a:extLst>
              </a:tr>
              <a:tr h="2787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sei/ Não me lembro</a:t>
                      </a: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76769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38DC8372-812B-45D5-B3BB-2FDB4931185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10E7F8F-81EF-4896-BB4E-36362142447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1200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6685DE3-CFC2-478C-A015-877E33F3E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320858"/>
              </p:ext>
            </p:extLst>
          </p:nvPr>
        </p:nvGraphicFramePr>
        <p:xfrm>
          <a:off x="595607" y="4218211"/>
          <a:ext cx="11000785" cy="1940721"/>
        </p:xfrm>
        <a:graphic>
          <a:graphicData uri="http://schemas.openxmlformats.org/drawingml/2006/table">
            <a:tbl>
              <a:tblPr/>
              <a:tblGrid>
                <a:gridCol w="647105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20185632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268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87E78D-2D62-4107-AA56-9AA3C7536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625732"/>
              </p:ext>
            </p:extLst>
          </p:nvPr>
        </p:nvGraphicFramePr>
        <p:xfrm>
          <a:off x="595608" y="1826408"/>
          <a:ext cx="11000784" cy="2012674"/>
        </p:xfrm>
        <a:graphic>
          <a:graphicData uri="http://schemas.openxmlformats.org/drawingml/2006/table">
            <a:tbl>
              <a:tblPr/>
              <a:tblGrid>
                <a:gridCol w="6471049">
                  <a:extLst>
                    <a:ext uri="{9D8B030D-6E8A-4147-A177-3AD203B41FA5}">
                      <a16:colId xmlns:a16="http://schemas.microsoft.com/office/drawing/2014/main" val="270871993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201748171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1945888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4247876285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2760217300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929033464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414782708"/>
                    </a:ext>
                  </a:extLst>
                </a:gridCol>
                <a:gridCol w="647105">
                  <a:extLst>
                    <a:ext uri="{9D8B030D-6E8A-4147-A177-3AD203B41FA5}">
                      <a16:colId xmlns:a16="http://schemas.microsoft.com/office/drawing/2014/main" val="3680441401"/>
                    </a:ext>
                  </a:extLst>
                </a:gridCol>
              </a:tblGrid>
              <a:tr h="401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386904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26054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560826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456092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70224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075"/>
                  </a:ext>
                </a:extLst>
              </a:tr>
              <a:tr h="2685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tenho como avaliar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39478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543B5BD-0277-4FBE-9F09-A025A1BCB37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65C9B9-22C0-4A22-887E-43D83D84B40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28296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12B7769-5726-7DF6-2402-66BAB9C53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72241"/>
              </p:ext>
            </p:extLst>
          </p:nvPr>
        </p:nvGraphicFramePr>
        <p:xfrm>
          <a:off x="145960" y="1179936"/>
          <a:ext cx="2710584" cy="2868347"/>
        </p:xfrm>
        <a:graphic>
          <a:graphicData uri="http://schemas.openxmlformats.org/drawingml/2006/table">
            <a:tbl>
              <a:tblPr/>
              <a:tblGrid>
                <a:gridCol w="1548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975291648"/>
                    </a:ext>
                  </a:extLst>
                </a:gridCol>
              </a:tblGrid>
              <a:tr h="2242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Distribuição por Cidade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24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Região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VITORIA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ITABIRA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3699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BELO HORIZONTE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447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56262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VILA VELHA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612517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SAO LUIS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513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89911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CARIACICA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93186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MARIANA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56258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OURO PRETO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864294"/>
                  </a:ext>
                </a:extLst>
              </a:tr>
              <a:tr h="2199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ERA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661546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EFF0EE6-3F1E-893E-D75A-BE9A13972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06729"/>
              </p:ext>
            </p:extLst>
          </p:nvPr>
        </p:nvGraphicFramePr>
        <p:xfrm>
          <a:off x="5833332" y="1176712"/>
          <a:ext cx="5539752" cy="3510615"/>
        </p:xfrm>
        <a:graphic>
          <a:graphicData uri="http://schemas.openxmlformats.org/drawingml/2006/table">
            <a:tbl>
              <a:tblPr/>
              <a:tblGrid>
                <a:gridCol w="1836000">
                  <a:extLst>
                    <a:ext uri="{9D8B030D-6E8A-4147-A177-3AD203B41FA5}">
                      <a16:colId xmlns:a16="http://schemas.microsoft.com/office/drawing/2014/main" val="122281756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30140159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266097213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653553222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4171451215"/>
                    </a:ext>
                  </a:extLst>
                </a:gridCol>
              </a:tblGrid>
              <a:tr h="2719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Distribuição por 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0901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282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21600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272896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Distribuição por 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954672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Pesquisado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32485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2896"/>
                  </a:ext>
                </a:extLst>
              </a:tr>
              <a:tr h="271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0921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9D80EBFE-D20C-DBC4-F991-7D08FEE2D495}"/>
              </a:ext>
            </a:extLst>
          </p:cNvPr>
          <p:cNvSpPr txBox="1"/>
          <p:nvPr/>
        </p:nvSpPr>
        <p:spPr>
          <a:xfrm>
            <a:off x="566632" y="247828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1681B47F-6E4D-9196-29AA-C923C7D0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36739"/>
              </p:ext>
            </p:extLst>
          </p:nvPr>
        </p:nvGraphicFramePr>
        <p:xfrm>
          <a:off x="2975964" y="1176712"/>
          <a:ext cx="2325168" cy="2871438"/>
        </p:xfrm>
        <a:graphic>
          <a:graphicData uri="http://schemas.openxmlformats.org/drawingml/2006/table">
            <a:tbl>
              <a:tblPr/>
              <a:tblGrid>
                <a:gridCol w="1162584">
                  <a:extLst>
                    <a:ext uri="{9D8B030D-6E8A-4147-A177-3AD203B41FA5}">
                      <a16:colId xmlns:a16="http://schemas.microsoft.com/office/drawing/2014/main" val="4037291845"/>
                    </a:ext>
                  </a:extLst>
                </a:gridCol>
                <a:gridCol w="1162584">
                  <a:extLst>
                    <a:ext uri="{9D8B030D-6E8A-4147-A177-3AD203B41FA5}">
                      <a16:colId xmlns:a16="http://schemas.microsoft.com/office/drawing/2014/main" val="1869228324"/>
                    </a:ext>
                  </a:extLst>
                </a:gridCol>
              </a:tblGrid>
              <a:tr h="252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Intervalo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48181"/>
                  </a:ext>
                </a:extLst>
              </a:tr>
              <a:tr h="22136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Limite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85681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774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040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66731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574478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6436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549910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67506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69144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148857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17469"/>
                  </a:ext>
                </a:extLst>
              </a:tr>
              <a:tr h="21800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0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71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aixaDeTexto 39">
            <a:extLst>
              <a:ext uri="{FF2B5EF4-FFF2-40B4-BE49-F238E27FC236}">
                <a16:creationId xmlns:a16="http://schemas.microsoft.com/office/drawing/2014/main" id="{78AAB0CD-5DF8-4BDA-8C78-C76F374110E9}"/>
              </a:ext>
            </a:extLst>
          </p:cNvPr>
          <p:cNvSpPr txBox="1"/>
          <p:nvPr/>
        </p:nvSpPr>
        <p:spPr>
          <a:xfrm>
            <a:off x="6134034" y="1078069"/>
            <a:ext cx="1267655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>
            <a:defPPr>
              <a:defRPr lang="pt-BR"/>
            </a:defPPr>
            <a:lvl1pPr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Gênero 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221A06B4-5D81-419D-AFDA-57E6B5118284}"/>
              </a:ext>
            </a:extLst>
          </p:cNvPr>
          <p:cNvCxnSpPr>
            <a:cxnSpLocks/>
          </p:cNvCxnSpPr>
          <p:nvPr/>
        </p:nvCxnSpPr>
        <p:spPr>
          <a:xfrm>
            <a:off x="6096000" y="1240766"/>
            <a:ext cx="0" cy="49925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BC7ED8-46FB-4431-8C43-4D688DA41171}"/>
              </a:ext>
            </a:extLst>
          </p:cNvPr>
          <p:cNvSpPr txBox="1"/>
          <p:nvPr/>
        </p:nvSpPr>
        <p:spPr>
          <a:xfrm>
            <a:off x="-13252" y="6548275"/>
            <a:ext cx="2833350" cy="230780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Resultados apresentados em percentual (%).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284CE51-1FDA-416D-8869-31D0BF72814B}"/>
              </a:ext>
            </a:extLst>
          </p:cNvPr>
          <p:cNvSpPr txBox="1"/>
          <p:nvPr/>
        </p:nvSpPr>
        <p:spPr>
          <a:xfrm>
            <a:off x="557922" y="214854"/>
            <a:ext cx="6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Descrição do Perfil Amostrado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DC27CFC-31D1-48E0-848E-B6F9650860FB}"/>
              </a:ext>
            </a:extLst>
          </p:cNvPr>
          <p:cNvSpPr txBox="1"/>
          <p:nvPr/>
        </p:nvSpPr>
        <p:spPr>
          <a:xfrm>
            <a:off x="415898" y="1078069"/>
            <a:ext cx="1033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Faixa Etária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1CD6317-2026-40F9-B728-1EA04BBD1A42}"/>
              </a:ext>
            </a:extLst>
          </p:cNvPr>
          <p:cNvSpPr/>
          <p:nvPr/>
        </p:nvSpPr>
        <p:spPr>
          <a:xfrm>
            <a:off x="7226713" y="5172386"/>
            <a:ext cx="3281759" cy="54124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com 18 anos ou mais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F822ECD-1C36-4F62-9236-73F95B00AC92}"/>
              </a:ext>
            </a:extLst>
          </p:cNvPr>
          <p:cNvGrpSpPr/>
          <p:nvPr/>
        </p:nvGrpSpPr>
        <p:grpSpPr>
          <a:xfrm>
            <a:off x="7136943" y="928997"/>
            <a:ext cx="3461298" cy="4243389"/>
            <a:chOff x="0" y="0"/>
            <a:chExt cx="2237239" cy="2543175"/>
          </a:xfrm>
        </p:grpSpPr>
        <p:pic>
          <p:nvPicPr>
            <p:cNvPr id="3" name="Imagem 2" descr="Free vector graphic: Silhouette, Man, Women'S - Free Image ...">
              <a:extLst>
                <a:ext uri="{FF2B5EF4-FFF2-40B4-BE49-F238E27FC236}">
                  <a16:creationId xmlns:a16="http://schemas.microsoft.com/office/drawing/2014/main" id="{639A07C3-BCB8-476A-B306-528404F04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5"/>
            </a:xfrm>
            <a:prstGeom prst="rect">
              <a:avLst/>
            </a:prstGeom>
          </p:spPr>
        </p:pic>
        <p:pic>
          <p:nvPicPr>
            <p:cNvPr id="4" name="Imagem 3" descr="Free vector graphic: Silhouette, Man, Women'S - Free Image ...">
              <a:extLst>
                <a:ext uri="{FF2B5EF4-FFF2-40B4-BE49-F238E27FC236}">
                  <a16:creationId xmlns:a16="http://schemas.microsoft.com/office/drawing/2014/main" id="{24764DA9-647A-4163-8FD4-0BB87A3BD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5" name="Gráfico 4">
              <a:extLst>
                <a:ext uri="{FF2B5EF4-FFF2-40B4-BE49-F238E27FC236}">
                  <a16:creationId xmlns:a16="http://schemas.microsoft.com/office/drawing/2014/main" id="{67D4B416-DC16-4923-A983-4AEE220045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47AE7DA-1B63-BB58-889E-29448F2C7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3558"/>
              </p:ext>
            </p:extLst>
          </p:nvPr>
        </p:nvGraphicFramePr>
        <p:xfrm>
          <a:off x="536046" y="1385846"/>
          <a:ext cx="5210175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6365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887FB0D-51A0-017F-9F24-63E64FCC01A8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64463" y="1096587"/>
            <a:ext cx="106565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1 - Nos 12 últimos meses, com que frequência você conseguiu ter cuidados de saúde (por exemplo: consultas, exames ou tratamentos) por meio de seu plano de saúde quando necessitou?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FC4CEA3F-8642-4EEB-8835-89EAD7CAB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07779"/>
              </p:ext>
            </p:extLst>
          </p:nvPr>
        </p:nvGraphicFramePr>
        <p:xfrm>
          <a:off x="193181" y="4534215"/>
          <a:ext cx="5976682" cy="885825"/>
        </p:xfrm>
        <a:graphic>
          <a:graphicData uri="http://schemas.openxmlformats.org/drawingml/2006/table">
            <a:tbl>
              <a:tblPr/>
              <a:tblGrid>
                <a:gridCol w="5976682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 = Nos últimos 12 meses não procurei cuidados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3" name="Tabela 22">
            <a:extLst>
              <a:ext uri="{FF2B5EF4-FFF2-40B4-BE49-F238E27FC236}">
                <a16:creationId xmlns:a16="http://schemas.microsoft.com/office/drawing/2014/main" id="{3D64A7B2-17A3-460F-ADF3-37DA34684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27156"/>
              </p:ext>
            </p:extLst>
          </p:nvPr>
        </p:nvGraphicFramePr>
        <p:xfrm>
          <a:off x="64463" y="3668569"/>
          <a:ext cx="5976682" cy="803273"/>
        </p:xfrm>
        <a:graphic>
          <a:graphicData uri="http://schemas.openxmlformats.org/drawingml/2006/table">
            <a:tbl>
              <a:tblPr/>
              <a:tblGrid>
                <a:gridCol w="1180579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80579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27183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procurei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17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0F8ED5A4-C695-4C83-9C5F-C70E63225BF8}"/>
              </a:ext>
            </a:extLst>
          </p:cNvPr>
          <p:cNvSpPr txBox="1"/>
          <p:nvPr/>
        </p:nvSpPr>
        <p:spPr>
          <a:xfrm>
            <a:off x="557922" y="242563"/>
            <a:ext cx="393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Consultas e Exames</a:t>
            </a:r>
          </a:p>
        </p:txBody>
      </p:sp>
      <p:pic>
        <p:nvPicPr>
          <p:cNvPr id="14" name="Gráfico 13" descr="Fala com preenchimento sólido">
            <a:extLst>
              <a:ext uri="{FF2B5EF4-FFF2-40B4-BE49-F238E27FC236}">
                <a16:creationId xmlns:a16="http://schemas.microsoft.com/office/drawing/2014/main" id="{E45C7E79-15F9-4381-8DFD-C5B304D32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72040" y="4991909"/>
            <a:ext cx="638645" cy="638645"/>
          </a:xfrm>
          <a:prstGeom prst="rect">
            <a:avLst/>
          </a:prstGeom>
        </p:spPr>
      </p:pic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FD3378CF-6879-4BC7-A14A-35A3D4171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53184"/>
              </p:ext>
            </p:extLst>
          </p:nvPr>
        </p:nvGraphicFramePr>
        <p:xfrm>
          <a:off x="6301217" y="1513837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87,8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83,3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81,6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89,4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735FDB1E-2CC3-4DE1-BB5C-A363073D9BD3}"/>
              </a:ext>
            </a:extLst>
          </p:cNvPr>
          <p:cNvSpPr txBox="1"/>
          <p:nvPr/>
        </p:nvSpPr>
        <p:spPr>
          <a:xfrm>
            <a:off x="147547" y="5451030"/>
            <a:ext cx="11803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tiveram cuidados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ter cuidados de saúde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não obteve menções. 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melhor avaliou alcançando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87,8%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chegando 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89,4%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das menções positivas,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ter cuidados quando necessitou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61,1%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DFCEF2-2E2D-6D2F-7D62-118A99D60C19}"/>
              </a:ext>
            </a:extLst>
          </p:cNvPr>
          <p:cNvSpPr/>
          <p:nvPr/>
        </p:nvSpPr>
        <p:spPr>
          <a:xfrm>
            <a:off x="9664639" y="3349875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6AA15FB-204A-419B-63DB-D906B968D547}"/>
              </a:ext>
            </a:extLst>
          </p:cNvPr>
          <p:cNvSpPr/>
          <p:nvPr/>
        </p:nvSpPr>
        <p:spPr>
          <a:xfrm>
            <a:off x="9664639" y="4434529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1770BF6-D840-94FB-7D0D-F4C37417C8A2}"/>
              </a:ext>
            </a:extLst>
          </p:cNvPr>
          <p:cNvSpPr/>
          <p:nvPr/>
        </p:nvSpPr>
        <p:spPr>
          <a:xfrm>
            <a:off x="9664639" y="2459276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4A9FF0D-897D-41AA-B4EF-A16758D937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592981"/>
              </p:ext>
            </p:extLst>
          </p:nvPr>
        </p:nvGraphicFramePr>
        <p:xfrm>
          <a:off x="-75221" y="1560847"/>
          <a:ext cx="5010150" cy="2539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71BB389D-D282-47E0-B4BD-FD57E65DB1D0}"/>
              </a:ext>
            </a:extLst>
          </p:cNvPr>
          <p:cNvSpPr/>
          <p:nvPr/>
        </p:nvSpPr>
        <p:spPr>
          <a:xfrm>
            <a:off x="551070" y="1697754"/>
            <a:ext cx="900115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16,0</a:t>
            </a:r>
            <a:endParaRPr lang="pt-BR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9941FB22-B8F4-4DA6-81C3-8A8A029FD401}"/>
              </a:ext>
            </a:extLst>
          </p:cNvPr>
          <p:cNvSpPr/>
          <p:nvPr/>
        </p:nvSpPr>
        <p:spPr>
          <a:xfrm>
            <a:off x="2613219" y="1700135"/>
            <a:ext cx="828001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F15F452-6598-4A8B-978C-6EC8FFDDC440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84,0</a:t>
            </a:fld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D5AB93F-F2B1-0198-F2F9-8857DD3749F5}"/>
              </a:ext>
            </a:extLst>
          </p:cNvPr>
          <p:cNvSpPr/>
          <p:nvPr/>
        </p:nvSpPr>
        <p:spPr>
          <a:xfrm>
            <a:off x="72571" y="5409495"/>
            <a:ext cx="12045600" cy="1255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12112"/>
            <a:ext cx="1061858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2 - Nos últimos 12 meses, quando você necessitou de atenção imediata (por exemplo: caso de urgência ou emergência), com que frequência você foi atendido pelo seu plano de saúde assim que precisou?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2A8120DF-F567-4877-BDF1-912B828F4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84911"/>
              </p:ext>
            </p:extLst>
          </p:nvPr>
        </p:nvGraphicFramePr>
        <p:xfrm>
          <a:off x="117211" y="3845514"/>
          <a:ext cx="5832000" cy="793559"/>
        </p:xfrm>
        <a:graphic>
          <a:graphicData uri="http://schemas.openxmlformats.org/drawingml/2006/table">
            <a:tbl>
              <a:tblPr/>
              <a:tblGrid>
                <a:gridCol w="1152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Na maioria 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das vezes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1" name="Tabela 20">
            <a:extLst>
              <a:ext uri="{FF2B5EF4-FFF2-40B4-BE49-F238E27FC236}">
                <a16:creationId xmlns:a16="http://schemas.microsoft.com/office/drawing/2014/main" id="{48324E6F-5689-4C3D-809E-1861099C8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24699"/>
              </p:ext>
            </p:extLst>
          </p:nvPr>
        </p:nvGraphicFramePr>
        <p:xfrm>
          <a:off x="117211" y="4522114"/>
          <a:ext cx="5978789" cy="885825"/>
        </p:xfrm>
        <a:graphic>
          <a:graphicData uri="http://schemas.openxmlformats.org/drawingml/2006/table">
            <a:tbl>
              <a:tblPr/>
              <a:tblGrid>
                <a:gridCol w="5978789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necessitei = Nos últimos 12 meses não necessitei de atenção imediata: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64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resultados).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id="{88385F3A-2E48-4057-9239-81B99959D662}"/>
              </a:ext>
            </a:extLst>
          </p:cNvPr>
          <p:cNvSpPr txBox="1"/>
          <p:nvPr/>
        </p:nvSpPr>
        <p:spPr>
          <a:xfrm>
            <a:off x="557922" y="242563"/>
            <a:ext cx="4746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Urgências e Emergências</a:t>
            </a: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2519614C-B827-4248-B118-202D4A9F3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55958" y="4978098"/>
            <a:ext cx="638645" cy="638645"/>
          </a:xfrm>
          <a:prstGeom prst="rect">
            <a:avLst/>
          </a:prstGeom>
        </p:spPr>
      </p:pic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7AD254A0-7549-4BFE-9178-FC4A0CFDD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93985"/>
              </p:ext>
            </p:extLst>
          </p:nvPr>
        </p:nvGraphicFramePr>
        <p:xfrm>
          <a:off x="6287508" y="1478868"/>
          <a:ext cx="5509468" cy="3463290"/>
        </p:xfrm>
        <a:graphic>
          <a:graphicData uri="http://schemas.openxmlformats.org/drawingml/2006/table">
            <a:tbl>
              <a:tblPr/>
              <a:tblGrid>
                <a:gridCol w="1189468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08804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Nunca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 maioria</a:t>
                      </a:r>
                      <a:b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das vezes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88,0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086280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2181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6964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98142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84359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89,3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897449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67845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92,7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033961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58321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91,3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550521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9DE9FF48-DF10-4CCD-AAF7-362B5BE51990}"/>
              </a:ext>
            </a:extLst>
          </p:cNvPr>
          <p:cNvSpPr txBox="1"/>
          <p:nvPr/>
        </p:nvSpPr>
        <p:spPr>
          <a:xfrm>
            <a:off x="117211" y="5465036"/>
            <a:ext cx="11803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necessitaram de atenção imediata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90,4%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conseguiram atendimento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Sempre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ou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maioria das vezes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 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Nunca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alcançou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93,9%.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 quem melhor avaliou foram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menções positivas, classificando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Já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menos conseguiu atenção imediata quando necessitou,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atribuindo um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A66230-2BDD-48BF-0B8C-CE2B5DB447E7}"/>
              </a:ext>
            </a:extLst>
          </p:cNvPr>
          <p:cNvSpPr/>
          <p:nvPr/>
        </p:nvSpPr>
        <p:spPr>
          <a:xfrm>
            <a:off x="9636575" y="3319478"/>
            <a:ext cx="2146046" cy="142266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6751C0-0BC6-C15B-02F3-C196965FEEDB}"/>
              </a:ext>
            </a:extLst>
          </p:cNvPr>
          <p:cNvSpPr/>
          <p:nvPr/>
        </p:nvSpPr>
        <p:spPr>
          <a:xfrm>
            <a:off x="9642221" y="2959118"/>
            <a:ext cx="2146046" cy="142266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0143059-F226-4A48-9C7E-33D50AB3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707597"/>
              </p:ext>
            </p:extLst>
          </p:nvPr>
        </p:nvGraphicFramePr>
        <p:xfrm>
          <a:off x="-21435" y="1833775"/>
          <a:ext cx="4883991" cy="2409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Arredondado 12">
            <a:extLst>
              <a:ext uri="{FF2B5EF4-FFF2-40B4-BE49-F238E27FC236}">
                <a16:creationId xmlns:a16="http://schemas.microsoft.com/office/drawing/2014/main" id="{4A0A3265-65D3-45EC-ABD9-75A9369A4443}"/>
              </a:ext>
            </a:extLst>
          </p:cNvPr>
          <p:cNvSpPr/>
          <p:nvPr/>
        </p:nvSpPr>
        <p:spPr>
          <a:xfrm>
            <a:off x="301349" y="1874187"/>
            <a:ext cx="892971" cy="5725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9,6</a:t>
            </a:r>
            <a:endParaRPr lang="pt-BR" sz="1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tângulo Arredondado 12">
            <a:extLst>
              <a:ext uri="{FF2B5EF4-FFF2-40B4-BE49-F238E27FC236}">
                <a16:creationId xmlns:a16="http://schemas.microsoft.com/office/drawing/2014/main" id="{3E50F88D-4175-42E4-A8E9-2131C3F55D50}"/>
              </a:ext>
            </a:extLst>
          </p:cNvPr>
          <p:cNvSpPr/>
          <p:nvPr/>
        </p:nvSpPr>
        <p:spPr>
          <a:xfrm>
            <a:off x="2692111" y="1864662"/>
            <a:ext cx="806570" cy="57259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BAF61EE-8165-4C0F-88E6-E69563C4B733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Positivo 90,4</a:t>
            </a:fld>
            <a:endParaRPr lang="pt-BR" sz="1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074188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3 - Nos últimos 12 meses, você recebeu algum tipo de comunicação de seu plano de saúde (por exemplo: carta, e-mail, telefonema, etc.) convidando e/ou esclarecendo sobre a necessidade de realização de consultas ou exames preventivos, tais como: mamografia, preventivo de câncer, consulta preventiva com urologista, consulta preventiva com dentista, etc.?</a:t>
            </a:r>
          </a:p>
        </p:txBody>
      </p:sp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01484"/>
              </p:ext>
            </p:extLst>
          </p:nvPr>
        </p:nvGraphicFramePr>
        <p:xfrm>
          <a:off x="6624931" y="1895354"/>
          <a:ext cx="5104722" cy="2900400"/>
        </p:xfrm>
        <a:graphic>
          <a:graphicData uri="http://schemas.openxmlformats.org/drawingml/2006/table">
            <a:tbl>
              <a:tblPr/>
              <a:tblGrid>
                <a:gridCol w="1701574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701574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EEE0509F-1867-49D8-A943-D806FE06B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71615"/>
              </p:ext>
            </p:extLst>
          </p:nvPr>
        </p:nvGraphicFramePr>
        <p:xfrm>
          <a:off x="119352" y="3934524"/>
          <a:ext cx="2160000" cy="624118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69E25270-58F3-40BB-84B5-90D106D9E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33841"/>
              </p:ext>
            </p:extLst>
          </p:nvPr>
        </p:nvGraphicFramePr>
        <p:xfrm>
          <a:off x="119351" y="4631735"/>
          <a:ext cx="6487381" cy="571500"/>
        </p:xfrm>
        <a:graphic>
          <a:graphicData uri="http://schemas.openxmlformats.org/drawingml/2006/table">
            <a:tbl>
              <a:tblPr/>
              <a:tblGrid>
                <a:gridCol w="6487381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 entrevistados.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26" name="CaixaDeTexto 25">
            <a:extLst>
              <a:ext uri="{FF2B5EF4-FFF2-40B4-BE49-F238E27FC236}">
                <a16:creationId xmlns:a16="http://schemas.microsoft.com/office/drawing/2014/main" id="{62745AA2-B99F-451C-9C98-22C1D3F1C24D}"/>
              </a:ext>
            </a:extLst>
          </p:cNvPr>
          <p:cNvSpPr txBox="1"/>
          <p:nvPr/>
        </p:nvSpPr>
        <p:spPr>
          <a:xfrm>
            <a:off x="557922" y="242564"/>
            <a:ext cx="531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Comunicados Preventivos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F4880AE-DC5E-46D5-9DCF-FC7092B2101B}"/>
              </a:ext>
            </a:extLst>
          </p:cNvPr>
          <p:cNvSpPr/>
          <p:nvPr/>
        </p:nvSpPr>
        <p:spPr>
          <a:xfrm>
            <a:off x="72571" y="5409495"/>
            <a:ext cx="12045600" cy="121287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relação à comunicação, dentre os beneficiários que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23,9%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que receberam comunicação do plano de saúde, enquanto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76,1%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relatam não ter recebido comunicação, um índice elevado que cabe um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é o que mais recebeu comunicação do plano,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35,1%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menções 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os respondentes que mais receberam comunicação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28,1%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menção positiva. O público com menor frequência de contato são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dos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receberam algum tipo de comunicação do plano nos últimos 12 meses.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AF9D60-79F5-446B-8B97-4A7180DB012B}"/>
              </a:ext>
            </a:extLst>
          </p:cNvPr>
          <p:cNvSpPr/>
          <p:nvPr/>
        </p:nvSpPr>
        <p:spPr>
          <a:xfrm>
            <a:off x="8314810" y="3543758"/>
            <a:ext cx="1724963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7EE419E-4934-1DEA-5E57-18254408C65E}"/>
              </a:ext>
            </a:extLst>
          </p:cNvPr>
          <p:cNvSpPr/>
          <p:nvPr/>
        </p:nvSpPr>
        <p:spPr>
          <a:xfrm>
            <a:off x="10011790" y="4383633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1204282-DF41-E856-2A14-A1D4C6BC1525}"/>
              </a:ext>
            </a:extLst>
          </p:cNvPr>
          <p:cNvSpPr/>
          <p:nvPr/>
        </p:nvSpPr>
        <p:spPr>
          <a:xfrm>
            <a:off x="10010345" y="2546303"/>
            <a:ext cx="1724963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pic>
        <p:nvPicPr>
          <p:cNvPr id="13" name="Gráfico 12" descr="Fala com preenchimento sólido">
            <a:extLst>
              <a:ext uri="{FF2B5EF4-FFF2-40B4-BE49-F238E27FC236}">
                <a16:creationId xmlns:a16="http://schemas.microsoft.com/office/drawing/2014/main" id="{8CE479D6-3F2E-4C85-87E5-718073517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9303" y="4988209"/>
            <a:ext cx="638645" cy="638645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907AD9E-048B-494D-8E92-760ECD0FA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420062"/>
              </p:ext>
            </p:extLst>
          </p:nvPr>
        </p:nvGraphicFramePr>
        <p:xfrm>
          <a:off x="0" y="1662131"/>
          <a:ext cx="3643312" cy="22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42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2571" y="1107750"/>
            <a:ext cx="10618591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4 - Nos últimos 12 meses, como você avalia toda a atenção em saúde recebida (por exemplo: atendimento em hospitais, laboratórios, clínicas, dentistas, fisioterapeutas, nutricionistas, psicólogos e outros)?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726157"/>
              </p:ext>
            </p:extLst>
          </p:nvPr>
        </p:nvGraphicFramePr>
        <p:xfrm>
          <a:off x="9134903" y="1965062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33" name="Seta para a Direita 134">
            <a:extLst>
              <a:ext uri="{FF2B5EF4-FFF2-40B4-BE49-F238E27FC236}">
                <a16:creationId xmlns:a16="http://schemas.microsoft.com/office/drawing/2014/main" id="{354E2A86-F412-48AD-94F1-0319D6AE1D73}"/>
              </a:ext>
            </a:extLst>
          </p:cNvPr>
          <p:cNvSpPr/>
          <p:nvPr/>
        </p:nvSpPr>
        <p:spPr>
          <a:xfrm>
            <a:off x="697003" y="154848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A6162F0-D361-41A3-885A-732DD4D21954}"/>
              </a:ext>
            </a:extLst>
          </p:cNvPr>
          <p:cNvGrpSpPr/>
          <p:nvPr/>
        </p:nvGrpSpPr>
        <p:grpSpPr>
          <a:xfrm>
            <a:off x="119352" y="5942107"/>
            <a:ext cx="4024269" cy="637044"/>
            <a:chOff x="157406" y="5740245"/>
            <a:chExt cx="4024269" cy="637044"/>
          </a:xfrm>
        </p:grpSpPr>
        <p:sp>
          <p:nvSpPr>
            <p:cNvPr id="39" name="Retângulo: Cantos Arredondados 38">
              <a:extLst>
                <a:ext uri="{FF2B5EF4-FFF2-40B4-BE49-F238E27FC236}">
                  <a16:creationId xmlns:a16="http://schemas.microsoft.com/office/drawing/2014/main" id="{6AF18A69-CCD6-41D7-B4C7-D6975F7A80B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40" name="Retângulo Arredondado 81">
              <a:extLst>
                <a:ext uri="{FF2B5EF4-FFF2-40B4-BE49-F238E27FC236}">
                  <a16:creationId xmlns:a16="http://schemas.microsoft.com/office/drawing/2014/main" id="{A46ED08E-E139-4817-AF0E-41F6F5DC66AC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41" name="Retângulo Arredondado 82">
              <a:extLst>
                <a:ext uri="{FF2B5EF4-FFF2-40B4-BE49-F238E27FC236}">
                  <a16:creationId xmlns:a16="http://schemas.microsoft.com/office/drawing/2014/main" id="{C37CF01D-ECC3-49C7-880D-F0686E3FFB8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2" name="Retângulo Arredondado 84">
              <a:extLst>
                <a:ext uri="{FF2B5EF4-FFF2-40B4-BE49-F238E27FC236}">
                  <a16:creationId xmlns:a16="http://schemas.microsoft.com/office/drawing/2014/main" id="{46265127-1F70-4962-8499-8B12AF45F990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7F160953-0EBB-42A1-BE95-495FD8744B78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92E029F3-E3F4-4283-B1E3-6CB6D0644C0F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45" name="CaixaDeTexto 44">
              <a:extLst>
                <a:ext uri="{FF2B5EF4-FFF2-40B4-BE49-F238E27FC236}">
                  <a16:creationId xmlns:a16="http://schemas.microsoft.com/office/drawing/2014/main" id="{698368F1-5695-4DB1-8E97-A6CCF770719F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DFFB0FDD-E055-41DB-B1E3-6B4F4290B5A5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9D0327F1-7B64-4C70-80D3-2456F9107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31876"/>
              </p:ext>
            </p:extLst>
          </p:nvPr>
        </p:nvGraphicFramePr>
        <p:xfrm>
          <a:off x="119352" y="5080321"/>
          <a:ext cx="5837546" cy="847725"/>
        </p:xfrm>
        <a:graphic>
          <a:graphicData uri="http://schemas.openxmlformats.org/drawingml/2006/table">
            <a:tbl>
              <a:tblPr/>
              <a:tblGrid>
                <a:gridCol w="5837546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 = Nos últimos 12 meses não recebi atenção em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37" name="Tabela 36">
            <a:extLst>
              <a:ext uri="{FF2B5EF4-FFF2-40B4-BE49-F238E27FC236}">
                <a16:creationId xmlns:a16="http://schemas.microsoft.com/office/drawing/2014/main" id="{D62A1659-F1D5-4C5B-BBF7-3ECAF64C76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271503"/>
              </p:ext>
            </p:extLst>
          </p:nvPr>
        </p:nvGraphicFramePr>
        <p:xfrm>
          <a:off x="137813" y="4304443"/>
          <a:ext cx="5796000" cy="678863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2989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recebi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899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89964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677BABB6-F1C5-40AF-9415-4A5832D88656}"/>
              </a:ext>
            </a:extLst>
          </p:cNvPr>
          <p:cNvSpPr txBox="1"/>
          <p:nvPr/>
        </p:nvSpPr>
        <p:spPr>
          <a:xfrm>
            <a:off x="557922" y="242564"/>
            <a:ext cx="4848965" cy="658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Hospitais, Clínicas, </a:t>
            </a:r>
            <a:r>
              <a:rPr lang="pt-BR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etc</a:t>
            </a:r>
            <a:endParaRPr lang="pt-B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B19A8F9-F341-479D-B343-D9473D637406}"/>
              </a:ext>
            </a:extLst>
          </p:cNvPr>
          <p:cNvSpPr/>
          <p:nvPr/>
        </p:nvSpPr>
        <p:spPr>
          <a:xfrm>
            <a:off x="2690395" y="2001443"/>
            <a:ext cx="1576806" cy="2551928"/>
          </a:xfrm>
          <a:prstGeom prst="rect">
            <a:avLst/>
          </a:prstGeom>
          <a:noFill/>
          <a:ln w="12700" cap="flat" cmpd="sng" algn="ctr">
            <a:solidFill>
              <a:srgbClr val="FFE699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335910-F167-9DC4-3E91-31DD60E24A93}"/>
              </a:ext>
            </a:extLst>
          </p:cNvPr>
          <p:cNvSpPr/>
          <p:nvPr/>
        </p:nvSpPr>
        <p:spPr>
          <a:xfrm>
            <a:off x="10558023" y="3262262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16C9EE6-006B-6289-ACCC-2A8908F270AF}"/>
              </a:ext>
            </a:extLst>
          </p:cNvPr>
          <p:cNvSpPr/>
          <p:nvPr/>
        </p:nvSpPr>
        <p:spPr>
          <a:xfrm>
            <a:off x="10562764" y="2481522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B6233F8-80F1-BF6B-F7E2-2FE758D15D55}"/>
              </a:ext>
            </a:extLst>
          </p:cNvPr>
          <p:cNvSpPr/>
          <p:nvPr/>
        </p:nvSpPr>
        <p:spPr>
          <a:xfrm>
            <a:off x="6175064" y="4058614"/>
            <a:ext cx="588810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receberam atenção à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85,0%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0,5%.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13,3%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8,4pp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88,8%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 faixa etária,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56 a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90,9%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72,2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2DF554B4-9E54-4F34-80E7-2364C9C3D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5742" y="3682720"/>
            <a:ext cx="638645" cy="638645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A1DE04-5B55-4231-89D1-977C62DE6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39425"/>
              </p:ext>
            </p:extLst>
          </p:nvPr>
        </p:nvGraphicFramePr>
        <p:xfrm>
          <a:off x="11121" y="2501652"/>
          <a:ext cx="4389963" cy="225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4">
            <a:extLst>
              <a:ext uri="{FF2B5EF4-FFF2-40B4-BE49-F238E27FC236}">
                <a16:creationId xmlns:a16="http://schemas.microsoft.com/office/drawing/2014/main" id="{BF5DC169-89EF-4922-A1AD-B14DB1D347AC}"/>
              </a:ext>
            </a:extLst>
          </p:cNvPr>
          <p:cNvSpPr/>
          <p:nvPr/>
        </p:nvSpPr>
        <p:spPr>
          <a:xfrm>
            <a:off x="3145046" y="1669571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85,0</a:t>
            </a:r>
            <a:endParaRPr lang="pt-B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EC7F7C9-833A-4242-BC21-E89FDD8BD1B4}"/>
              </a:ext>
            </a:extLst>
          </p:cNvPr>
          <p:cNvGrpSpPr/>
          <p:nvPr/>
        </p:nvGrpSpPr>
        <p:grpSpPr>
          <a:xfrm>
            <a:off x="6610445" y="1661496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17995335-6239-4195-BA99-B1549D85D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B676FA64-688E-493D-AC01-B808A6C0D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12" name="Gráfico 11">
              <a:extLst>
                <a:ext uri="{FF2B5EF4-FFF2-40B4-BE49-F238E27FC236}">
                  <a16:creationId xmlns:a16="http://schemas.microsoft.com/office/drawing/2014/main" id="{9830CE51-37DA-4BE8-8766-A62BB5DD97E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700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9279" y="105143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5 - Como você avalia a facilidade de acesso à lista de prestadores de serviços credenciados pelo seu plano de saúde (por exemplo: médico, dentistas, psicólogos, fisioterapeutas, hospitais, laboratórios e outros) por meio físico ou digital (por exemplo: livro, aplicativo de celular, site na internet)?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047080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4" name="Agrupar 33">
            <a:extLst>
              <a:ext uri="{FF2B5EF4-FFF2-40B4-BE49-F238E27FC236}">
                <a16:creationId xmlns:a16="http://schemas.microsoft.com/office/drawing/2014/main" id="{55F85F3B-85AC-4409-9BC5-B9B42023DE7D}"/>
              </a:ext>
            </a:extLst>
          </p:cNvPr>
          <p:cNvGrpSpPr/>
          <p:nvPr/>
        </p:nvGrpSpPr>
        <p:grpSpPr>
          <a:xfrm>
            <a:off x="0" y="6055570"/>
            <a:ext cx="4024269" cy="637044"/>
            <a:chOff x="157406" y="5740245"/>
            <a:chExt cx="4024269" cy="637044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F430B949-9B24-46A3-A282-3E218ECCF89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8" name="Retângulo Arredondado 81">
              <a:extLst>
                <a:ext uri="{FF2B5EF4-FFF2-40B4-BE49-F238E27FC236}">
                  <a16:creationId xmlns:a16="http://schemas.microsoft.com/office/drawing/2014/main" id="{844619D8-0945-4A9C-907C-CDA30ABD427F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39" name="Retângulo Arredondado 82">
              <a:extLst>
                <a:ext uri="{FF2B5EF4-FFF2-40B4-BE49-F238E27FC236}">
                  <a16:creationId xmlns:a16="http://schemas.microsoft.com/office/drawing/2014/main" id="{84F86229-5C52-4287-AD7A-C7EA0BF1381D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rgbClr val="FFE699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41" name="Retângulo Arredondado 84">
              <a:extLst>
                <a:ext uri="{FF2B5EF4-FFF2-40B4-BE49-F238E27FC236}">
                  <a16:creationId xmlns:a16="http://schemas.microsoft.com/office/drawing/2014/main" id="{5C6B3C8C-ABCA-4ED2-B179-1E9F1089D89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07D178B3-4B5E-4B04-80D6-645A61C6B842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4CA17C61-F9AA-40FC-8DB5-0ED69377020A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A935275-D003-4BC5-8861-4E3DCBFE10F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347020CC-24B2-416C-A4E0-212DFE25ED6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CD3D60FD-E649-4758-B9DE-25EE8706F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98480"/>
              </p:ext>
            </p:extLst>
          </p:nvPr>
        </p:nvGraphicFramePr>
        <p:xfrm>
          <a:off x="23569" y="4477909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5" name="Tabela 34">
            <a:extLst>
              <a:ext uri="{FF2B5EF4-FFF2-40B4-BE49-F238E27FC236}">
                <a16:creationId xmlns:a16="http://schemas.microsoft.com/office/drawing/2014/main" id="{CE97750B-A876-48F7-B1E0-3D2200D6F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39380"/>
              </p:ext>
            </p:extLst>
          </p:nvPr>
        </p:nvGraphicFramePr>
        <p:xfrm>
          <a:off x="89302" y="521939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5.48.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Nunca acessei a lista de prestadores de serviços credenciados: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45" name="CaixaDeTexto 44">
            <a:extLst>
              <a:ext uri="{FF2B5EF4-FFF2-40B4-BE49-F238E27FC236}">
                <a16:creationId xmlns:a16="http://schemas.microsoft.com/office/drawing/2014/main" id="{FA580050-D83C-4E4E-99E7-CEAF0EBA11F6}"/>
              </a:ext>
            </a:extLst>
          </p:cNvPr>
          <p:cNvSpPr txBox="1"/>
          <p:nvPr/>
        </p:nvSpPr>
        <p:spPr>
          <a:xfrm>
            <a:off x="557922" y="242563"/>
            <a:ext cx="404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Lista de Prestadores</a:t>
            </a:r>
          </a:p>
        </p:txBody>
      </p:sp>
      <p:sp>
        <p:nvSpPr>
          <p:cNvPr id="46" name="Seta para a Direita 134">
            <a:extLst>
              <a:ext uri="{FF2B5EF4-FFF2-40B4-BE49-F238E27FC236}">
                <a16:creationId xmlns:a16="http://schemas.microsoft.com/office/drawing/2014/main" id="{27D4236C-8D34-40DD-949A-5949DD8BA722}"/>
              </a:ext>
            </a:extLst>
          </p:cNvPr>
          <p:cNvSpPr/>
          <p:nvPr/>
        </p:nvSpPr>
        <p:spPr>
          <a:xfrm>
            <a:off x="742654" y="154574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7CC57F56-F1B9-4E58-9961-68B63AC4B20D}"/>
              </a:ext>
            </a:extLst>
          </p:cNvPr>
          <p:cNvSpPr/>
          <p:nvPr/>
        </p:nvSpPr>
        <p:spPr>
          <a:xfrm>
            <a:off x="6586071" y="4067323"/>
            <a:ext cx="5491479" cy="2555619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a lista de prestadores de serviços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entrevistados avaliaram positivamente este atributo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classificando-o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obteve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6,3%.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 maior índice de não satisfeitos está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28,1pp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o que indica probabilidade de migração de satisfação para não satisfação.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é o que melhor avaliou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64,8%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um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são os que estão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63,6%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na avaliação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os menos satisfeitos pertencem ao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54,8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%, atribuindo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B64DB347-BCBC-4CA2-B09F-F4E00B594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36174" y="3652444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95DCC4B-F137-7818-6C46-887DA3787739}"/>
              </a:ext>
            </a:extLst>
          </p:cNvPr>
          <p:cNvSpPr/>
          <p:nvPr/>
        </p:nvSpPr>
        <p:spPr>
          <a:xfrm>
            <a:off x="2594597" y="2040233"/>
            <a:ext cx="1576806" cy="2732063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5D10D1-02F4-4A17-88CD-0D38AB90F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003384"/>
              </p:ext>
            </p:extLst>
          </p:nvPr>
        </p:nvGraphicFramePr>
        <p:xfrm>
          <a:off x="-110466" y="2293818"/>
          <a:ext cx="4417546" cy="2812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írculo Q5">
            <a:extLst>
              <a:ext uri="{FF2B5EF4-FFF2-40B4-BE49-F238E27FC236}">
                <a16:creationId xmlns:a16="http://schemas.microsoft.com/office/drawing/2014/main" id="{E8024A0E-6C0A-4EE8-BE66-2590EFAFCB92}"/>
              </a:ext>
            </a:extLst>
          </p:cNvPr>
          <p:cNvSpPr/>
          <p:nvPr/>
        </p:nvSpPr>
        <p:spPr>
          <a:xfrm>
            <a:off x="3047748" y="1705756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EC58776-54D6-48E1-BCA2-76D3FE398B09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60,9</a:t>
            </a:fld>
            <a:endParaRPr lang="pt-BR" sz="18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C23B0C4-4C89-4749-89B7-0072C68B73F7}"/>
              </a:ext>
            </a:extLst>
          </p:cNvPr>
          <p:cNvGrpSpPr/>
          <p:nvPr/>
        </p:nvGrpSpPr>
        <p:grpSpPr>
          <a:xfrm>
            <a:off x="6680722" y="1652456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E0F922B6-2453-4C34-B0AF-AB3012FE6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28518B63-F085-48A7-916D-AE6DF2A9A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2AEA3836-F563-4068-B93A-206E511AB7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06060537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E564F8A5-CD18-1C40-AB3D-BE1320CF4A78}"/>
              </a:ext>
            </a:extLst>
          </p:cNvPr>
          <p:cNvSpPr/>
          <p:nvPr/>
        </p:nvSpPr>
        <p:spPr>
          <a:xfrm>
            <a:off x="10514481" y="2824647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48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E8DBDBD-C5BA-4BC8-B417-65C1CECF9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218654"/>
              </p:ext>
            </p:extLst>
          </p:nvPr>
        </p:nvGraphicFramePr>
        <p:xfrm>
          <a:off x="71835" y="1930158"/>
          <a:ext cx="4371978" cy="315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BC1DC953-9E15-4C94-A526-BA74636F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4952"/>
              </p:ext>
            </p:extLst>
          </p:nvPr>
        </p:nvGraphicFramePr>
        <p:xfrm>
          <a:off x="166550" y="4465298"/>
          <a:ext cx="5796000" cy="793559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610308"/>
              </p:ext>
            </p:extLst>
          </p:nvPr>
        </p:nvGraphicFramePr>
        <p:xfrm>
          <a:off x="9090248" y="1853700"/>
          <a:ext cx="2848466" cy="2022510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889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sp>
        <p:nvSpPr>
          <p:cNvPr id="55" name="CaixaDeTexto 54">
            <a:extLst>
              <a:ext uri="{FF2B5EF4-FFF2-40B4-BE49-F238E27FC236}">
                <a16:creationId xmlns:a16="http://schemas.microsoft.com/office/drawing/2014/main" id="{2BE1AFC8-5CA0-405B-8694-B64BE37BF8E2}"/>
              </a:ext>
            </a:extLst>
          </p:cNvPr>
          <p:cNvSpPr txBox="1"/>
          <p:nvPr/>
        </p:nvSpPr>
        <p:spPr>
          <a:xfrm>
            <a:off x="63847" y="1053175"/>
            <a:ext cx="10618589" cy="748073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6 - Nos últimos 12 meses, quando você acessou seu plano de saúde (exemplos de acesso: SAC – serviço de apoio ao cliente, presencial, aplicativo de celular, sítio institucional da operadora na internet ou por meio eletrônico ) como você avalia seu atendimento, considerando o acesso às informações de que precisava?</a:t>
            </a: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606B69CC-2A10-4C27-8089-23669A7EADB5}"/>
              </a:ext>
            </a:extLst>
          </p:cNvPr>
          <p:cNvGrpSpPr/>
          <p:nvPr/>
        </p:nvGrpSpPr>
        <p:grpSpPr>
          <a:xfrm>
            <a:off x="0" y="5986668"/>
            <a:ext cx="4024269" cy="637044"/>
            <a:chOff x="157406" y="5740245"/>
            <a:chExt cx="4024269" cy="637044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B33F39B4-8457-4CEF-A8B4-63CC3F02D75E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2" name="Retângulo Arredondado 81">
              <a:extLst>
                <a:ext uri="{FF2B5EF4-FFF2-40B4-BE49-F238E27FC236}">
                  <a16:creationId xmlns:a16="http://schemas.microsoft.com/office/drawing/2014/main" id="{9D255533-F5B5-4A5B-B813-FF323FE9100D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3" name="Retângulo Arredondado 82">
              <a:extLst>
                <a:ext uri="{FF2B5EF4-FFF2-40B4-BE49-F238E27FC236}">
                  <a16:creationId xmlns:a16="http://schemas.microsoft.com/office/drawing/2014/main" id="{AB904C99-632E-4A1A-A297-249148215E3A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6" name="Retângulo Arredondado 84">
              <a:extLst>
                <a:ext uri="{FF2B5EF4-FFF2-40B4-BE49-F238E27FC236}">
                  <a16:creationId xmlns:a16="http://schemas.microsoft.com/office/drawing/2014/main" id="{552043D6-679D-4B19-A9DF-063EC1D5628E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CFAB87C-B364-4BE9-82B8-391A84F8080E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3A53EF44-BACB-46B0-B316-5A5FB9EDC359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0BF4075-AD6A-4F6D-8B2A-53B3447852E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4AEBD8A7-E048-4B9B-BB56-18EC7932166C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41" name="Tabela 40">
            <a:extLst>
              <a:ext uri="{FF2B5EF4-FFF2-40B4-BE49-F238E27FC236}">
                <a16:creationId xmlns:a16="http://schemas.microsoft.com/office/drawing/2014/main" id="{27E27C2C-DC97-4688-AAF0-FCA9BF319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84763"/>
              </p:ext>
            </p:extLst>
          </p:nvPr>
        </p:nvGraphicFramePr>
        <p:xfrm>
          <a:off x="89279" y="5228121"/>
          <a:ext cx="5796000" cy="847725"/>
        </p:xfrm>
        <a:graphic>
          <a:graphicData uri="http://schemas.openxmlformats.org/drawingml/2006/table">
            <a:tbl>
              <a:tblPr/>
              <a:tblGrid>
                <a:gridCol w="5796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acessei = Nos últimos 12 meses não acessei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1" name="CaixaDeTexto 30">
            <a:extLst>
              <a:ext uri="{FF2B5EF4-FFF2-40B4-BE49-F238E27FC236}">
                <a16:creationId xmlns:a16="http://schemas.microsoft.com/office/drawing/2014/main" id="{A7496840-69CB-42A3-9BED-2997006DE982}"/>
              </a:ext>
            </a:extLst>
          </p:cNvPr>
          <p:cNvSpPr txBox="1"/>
          <p:nvPr/>
        </p:nvSpPr>
        <p:spPr>
          <a:xfrm>
            <a:off x="557922" y="242564"/>
            <a:ext cx="5404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Informação</a:t>
            </a:r>
          </a:p>
        </p:txBody>
      </p:sp>
      <p:sp>
        <p:nvSpPr>
          <p:cNvPr id="45" name="Seta para a Direita 134">
            <a:extLst>
              <a:ext uri="{FF2B5EF4-FFF2-40B4-BE49-F238E27FC236}">
                <a16:creationId xmlns:a16="http://schemas.microsoft.com/office/drawing/2014/main" id="{4599F535-30CD-4F8F-808C-2A2F7A6DD0A4}"/>
              </a:ext>
            </a:extLst>
          </p:cNvPr>
          <p:cNvSpPr/>
          <p:nvPr/>
        </p:nvSpPr>
        <p:spPr>
          <a:xfrm>
            <a:off x="730370" y="1719495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DEF90EEE-927D-4E2E-90EA-82CEFF4306D4}"/>
              </a:ext>
            </a:extLst>
          </p:cNvPr>
          <p:cNvSpPr/>
          <p:nvPr/>
        </p:nvSpPr>
        <p:spPr>
          <a:xfrm>
            <a:off x="6031627" y="3963872"/>
            <a:ext cx="5996462" cy="2686537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acessaram o plano de saúde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70,8%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(opções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), colocando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Destaque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positivo para a opção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22,2%. 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29,6pp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entre as menções positivas, indicando probabilidade de migração da satisfação para não satisfação.</a:t>
            </a: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outro,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Por faixa etária, os mais satisfeitos são os beneficiários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que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78,9%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satisfação,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Os menos satisfeitos são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26 a 35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56,3%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menções, atribuindo o patamar de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A0EDFA9-BE8D-3D5C-CB73-44F7EDC6DA65}"/>
              </a:ext>
            </a:extLst>
          </p:cNvPr>
          <p:cNvSpPr/>
          <p:nvPr/>
        </p:nvSpPr>
        <p:spPr>
          <a:xfrm>
            <a:off x="2724709" y="2149950"/>
            <a:ext cx="1576806" cy="2633259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35" name="Gráfico 34" descr="Fala com preenchimento sólido">
            <a:extLst>
              <a:ext uri="{FF2B5EF4-FFF2-40B4-BE49-F238E27FC236}">
                <a16:creationId xmlns:a16="http://schemas.microsoft.com/office/drawing/2014/main" id="{C1149679-0E8B-411F-B64B-05EC73D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3331" y="3588593"/>
            <a:ext cx="638645" cy="6386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8F0F2EB-5552-5561-1256-17745C2B5E47}"/>
              </a:ext>
            </a:extLst>
          </p:cNvPr>
          <p:cNvSpPr/>
          <p:nvPr/>
        </p:nvSpPr>
        <p:spPr>
          <a:xfrm>
            <a:off x="10514481" y="2151560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4B7B42F-2131-3044-C637-C3D8BFAD7FD0}"/>
              </a:ext>
            </a:extLst>
          </p:cNvPr>
          <p:cNvSpPr/>
          <p:nvPr/>
        </p:nvSpPr>
        <p:spPr>
          <a:xfrm>
            <a:off x="10514481" y="2449012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Círculo Q6">
            <a:extLst>
              <a:ext uri="{FF2B5EF4-FFF2-40B4-BE49-F238E27FC236}">
                <a16:creationId xmlns:a16="http://schemas.microsoft.com/office/drawing/2014/main" id="{902912CA-9455-4C52-B0BA-D6679AFC32DC}"/>
              </a:ext>
            </a:extLst>
          </p:cNvPr>
          <p:cNvSpPr/>
          <p:nvPr/>
        </p:nvSpPr>
        <p:spPr>
          <a:xfrm>
            <a:off x="3179360" y="1809794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4267E6-8E51-4567-8950-9F64028B0C1A}" type="TxLink">
              <a:rPr lang="en-US" sz="1200" b="1" i="0" u="none" strike="noStrike">
                <a:solidFill>
                  <a:schemeClr val="bg1"/>
                </a:solidFill>
                <a:latin typeface="Calibri"/>
                <a:cs typeface="Calibri"/>
              </a:rPr>
              <a:pPr algn="ctr"/>
              <a:t>70,8</a:t>
            </a:fld>
            <a:endParaRPr lang="pt-BR" sz="2000" b="1">
              <a:solidFill>
                <a:schemeClr val="bg1"/>
              </a:solidFill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6BE90BD-D3B1-45E5-8D3A-5E39D89480E1}"/>
              </a:ext>
            </a:extLst>
          </p:cNvPr>
          <p:cNvGrpSpPr/>
          <p:nvPr/>
        </p:nvGrpSpPr>
        <p:grpSpPr>
          <a:xfrm>
            <a:off x="6457390" y="1561645"/>
            <a:ext cx="2408399" cy="2376001"/>
            <a:chOff x="0" y="0"/>
            <a:chExt cx="2237239" cy="2543175"/>
          </a:xfrm>
        </p:grpSpPr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805EFE77-4BAC-4009-AFE0-89E233F24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7" name="Imagem 6" descr="Free vector graphic: Silhouette, Man, Women'S - Free Image ...">
              <a:extLst>
                <a:ext uri="{FF2B5EF4-FFF2-40B4-BE49-F238E27FC236}">
                  <a16:creationId xmlns:a16="http://schemas.microsoft.com/office/drawing/2014/main" id="{8CED483F-CD90-472F-ABE3-49BC8EAD3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6BAAC468-9580-4B3A-965B-45B2B46FF50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5094818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827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>
            <a:extLst>
              <a:ext uri="{FF2B5EF4-FFF2-40B4-BE49-F238E27FC236}">
                <a16:creationId xmlns:a16="http://schemas.microsoft.com/office/drawing/2014/main" id="{816F40E7-74E5-4C1B-ADCE-48CF47683E8F}"/>
              </a:ext>
            </a:extLst>
          </p:cNvPr>
          <p:cNvSpPr txBox="1"/>
          <p:nvPr/>
        </p:nvSpPr>
        <p:spPr>
          <a:xfrm>
            <a:off x="347283" y="1000516"/>
            <a:ext cx="1148416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Geral: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Mensurar a satisfação do beneficiário com o serviço prestado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Objetivo Específico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 adoção da Pesquisa de Satisfação de Beneficiários de Planos de Saúde como um dos componentes para o Programa de Qualificação Operadoras - PQO e tem como objetivo aumentar a participação do beneficiário na avaliação da qualidade dos serviços oferecidos pelas operadoras de planos de assistência à saúde.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Os resultados da pesquisa aportam insumos para aprimorar as ações de melhoria contínua da qualidade da assistência à saúde por parte das operadoras, além de trazer subsídios para as ações regulatórias por parte da Agência Nacional de Saúde Suplementar - ANS.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6F63E09-3506-43E1-A4C3-9807FF0AF028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17058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294555" y="3745110"/>
            <a:ext cx="5748717" cy="289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Razão Social da Operadora: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PASA – Plano de Assistência à Saúde do Aposentado da Vale,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registro ANS número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331988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Execução: 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Instituto IBRC de Qualidade e Pesquisa Ltda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Responsável Técnico: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Adriana Aparecida Marçal - CONRE3 – 10524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Auditor Independente: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05481" y="3445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B06D1800-4CB2-4547-A291-B5A409009AB3}"/>
              </a:ext>
            </a:extLst>
          </p:cNvPr>
          <p:cNvSpPr txBox="1"/>
          <p:nvPr/>
        </p:nvSpPr>
        <p:spPr>
          <a:xfrm>
            <a:off x="6248397" y="3743461"/>
            <a:ext cx="5551956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Público Alvo: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Beneficiários da operadora </a:t>
            </a: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PASA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com 18 anos ou mais de idade.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Tipo de Amostragem: 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O tipo de amostragem adotado é probabilístico estratificado com partilha proporcional. O motivo da escolha da estratificação é pela suposição de que há uma elevada heterogeneidade (variância) do grau de satisfação com operadora na população de beneficiários estudada e que passa a ser diferente nas subpopulações (estratos) definidas pelo sexo, faixa etária e região demográfica.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Empresa Cliente Ícone - Download Grátis, PNG e Vetores">
            <a:extLst>
              <a:ext uri="{FF2B5EF4-FFF2-40B4-BE49-F238E27FC236}">
                <a16:creationId xmlns:a16="http://schemas.microsoft.com/office/drawing/2014/main" id="{85B06E88-535B-4EAC-B578-254A6CC0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7" y="3482544"/>
            <a:ext cx="989138" cy="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áfico 16" descr="Na mosca com preenchimento sólido">
            <a:extLst>
              <a:ext uri="{FF2B5EF4-FFF2-40B4-BE49-F238E27FC236}">
                <a16:creationId xmlns:a16="http://schemas.microsoft.com/office/drawing/2014/main" id="{6EF19665-B740-451B-A2B4-A4B87F6B5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766" y="3380536"/>
            <a:ext cx="989138" cy="9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5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14FB2ED9-16FA-46B8-B1C4-F95BFCCE1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38033"/>
              </p:ext>
            </p:extLst>
          </p:nvPr>
        </p:nvGraphicFramePr>
        <p:xfrm>
          <a:off x="5621311" y="1746248"/>
          <a:ext cx="6375282" cy="2900400"/>
        </p:xfrm>
        <a:graphic>
          <a:graphicData uri="http://schemas.openxmlformats.org/drawingml/2006/table">
            <a:tbl>
              <a:tblPr/>
              <a:tblGrid>
                <a:gridCol w="1561020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2407131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GÊNERO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27,7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73572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73200" y="1082791"/>
            <a:ext cx="10674313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7 - Nos últimos 12 meses, quando você fez uma reclamação para o seu plano de saúde (nos canais de atendimento fornecidos pela operadora como por exemplo SAC, Fale Conosco, Ouvidoria, Atendimento Presencial) você teve sua demanda resolvida?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CB5F8F0F-2DA7-4C0A-BE01-AC82EEE03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07698"/>
              </p:ext>
            </p:extLst>
          </p:nvPr>
        </p:nvGraphicFramePr>
        <p:xfrm>
          <a:off x="195407" y="4667059"/>
          <a:ext cx="7416000" cy="695325"/>
        </p:xfrm>
        <a:graphic>
          <a:graphicData uri="http://schemas.openxmlformats.org/drawingml/2006/table">
            <a:tbl>
              <a:tblPr/>
              <a:tblGrid>
                <a:gridCol w="37080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  <a:gridCol w="3708000">
                  <a:extLst>
                    <a:ext uri="{9D8B030D-6E8A-4147-A177-3AD203B41FA5}">
                      <a16:colId xmlns:a16="http://schemas.microsoft.com/office/drawing/2014/main" val="3846138412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 = Nos últimos 12 meses não reclamei do meu plano de saúde: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resultados).</a:t>
                      </a:r>
                      <a:endParaRPr lang="pt-BR" sz="10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33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DF9E35AB-C75A-4228-937D-19A168FAB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177973"/>
              </p:ext>
            </p:extLst>
          </p:nvPr>
        </p:nvGraphicFramePr>
        <p:xfrm>
          <a:off x="172575" y="3866557"/>
          <a:ext cx="2880000" cy="736233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90927"/>
                    </a:ext>
                  </a:extLst>
                </a:gridCol>
              </a:tblGrid>
              <a:tr h="30389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reclamei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19571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195714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76014"/>
                  </a:ext>
                </a:extLst>
              </a:tr>
            </a:tbl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6B8EBA-C4B0-4DA8-99A2-7D3E81CD2543}"/>
              </a:ext>
            </a:extLst>
          </p:cNvPr>
          <p:cNvSpPr txBox="1"/>
          <p:nvPr/>
        </p:nvSpPr>
        <p:spPr>
          <a:xfrm>
            <a:off x="557922" y="242564"/>
            <a:ext cx="533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Atendimento - Reclamação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966497F-FD50-402D-8283-5A008FF0D13D}"/>
              </a:ext>
            </a:extLst>
          </p:cNvPr>
          <p:cNvSpPr/>
          <p:nvPr/>
        </p:nvSpPr>
        <p:spPr>
          <a:xfrm>
            <a:off x="72571" y="5358692"/>
            <a:ext cx="11901190" cy="1185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30,3%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beneficiários necessitaram abrir algum tipo de reclamação e souberam responder,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destes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68,7%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disseram ter suas demandas resolvidas, colocando a resolutividade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Masculino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foi quem teve maior índice de resolução de demandas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72,3%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classificando a resolutividade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Por faixa etária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temos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100%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mencionando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, colocando o atributo em patamar de máxima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Já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46 a 55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foram os que tiveram o menor índice de resolução de demandas,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dos respondentes não tiveram sua demanda resolvida.</a:t>
            </a: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Gráfico 11" descr="Fala com preenchimento sólido">
            <a:extLst>
              <a:ext uri="{FF2B5EF4-FFF2-40B4-BE49-F238E27FC236}">
                <a16:creationId xmlns:a16="http://schemas.microsoft.com/office/drawing/2014/main" id="{40D1C880-0CFB-4000-8F21-3CB23DBD6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5846" y="4930202"/>
            <a:ext cx="638645" cy="6386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432D69B-1702-6193-1AD0-F3CA3947DDB8}"/>
              </a:ext>
            </a:extLst>
          </p:cNvPr>
          <p:cNvSpPr/>
          <p:nvPr/>
        </p:nvSpPr>
        <p:spPr>
          <a:xfrm>
            <a:off x="7166830" y="4028633"/>
            <a:ext cx="2412599" cy="203757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10661F1-7606-4A3D-9DCA-811218238CC8}"/>
              </a:ext>
            </a:extLst>
          </p:cNvPr>
          <p:cNvSpPr/>
          <p:nvPr/>
        </p:nvSpPr>
        <p:spPr>
          <a:xfrm>
            <a:off x="9579429" y="3391156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C44E06D-3094-0EA0-4401-9DAD0BEA6F19}"/>
              </a:ext>
            </a:extLst>
          </p:cNvPr>
          <p:cNvSpPr/>
          <p:nvPr/>
        </p:nvSpPr>
        <p:spPr>
          <a:xfrm>
            <a:off x="9579429" y="2392031"/>
            <a:ext cx="2412599" cy="203757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6D1D192-E00F-4DA7-A005-5B83B5BBC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609395"/>
              </p:ext>
            </p:extLst>
          </p:nvPr>
        </p:nvGraphicFramePr>
        <p:xfrm>
          <a:off x="-1060" y="1524160"/>
          <a:ext cx="3643312" cy="2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31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88A48CD-0AF9-420A-8420-13F105CD5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639069"/>
              </p:ext>
            </p:extLst>
          </p:nvPr>
        </p:nvGraphicFramePr>
        <p:xfrm>
          <a:off x="33678" y="1997287"/>
          <a:ext cx="4427226" cy="306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4955" y="1103642"/>
            <a:ext cx="10938329" cy="532629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8 - Como você avalia os documentos ou formulários exigidos pelo seu plano de saúde (por exemplo: formulário de adesão/ alteração do plano, pedido de reembolso, inclusão de dependentes) quanto ao quesito facilidade no preenchimento e envio?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1563"/>
              </p:ext>
            </p:extLst>
          </p:nvPr>
        </p:nvGraphicFramePr>
        <p:xfrm>
          <a:off x="9090248" y="2044995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86,7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50" name="Agrupar 49">
            <a:extLst>
              <a:ext uri="{FF2B5EF4-FFF2-40B4-BE49-F238E27FC236}">
                <a16:creationId xmlns:a16="http://schemas.microsoft.com/office/drawing/2014/main" id="{21F0AB45-86D3-4736-931E-B69F3F93000F}"/>
              </a:ext>
            </a:extLst>
          </p:cNvPr>
          <p:cNvGrpSpPr/>
          <p:nvPr/>
        </p:nvGrpSpPr>
        <p:grpSpPr>
          <a:xfrm>
            <a:off x="0" y="6121147"/>
            <a:ext cx="4024269" cy="637044"/>
            <a:chOff x="157406" y="5740245"/>
            <a:chExt cx="4024269" cy="637044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1CC0D6D3-21A6-43AB-B2BD-10B90496B4A9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5" name="Retângulo Arredondado 81">
              <a:extLst>
                <a:ext uri="{FF2B5EF4-FFF2-40B4-BE49-F238E27FC236}">
                  <a16:creationId xmlns:a16="http://schemas.microsoft.com/office/drawing/2014/main" id="{3584BED1-63DC-4B10-AF8B-A7F0E8B37356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6" name="Retângulo Arredondado 82">
              <a:extLst>
                <a:ext uri="{FF2B5EF4-FFF2-40B4-BE49-F238E27FC236}">
                  <a16:creationId xmlns:a16="http://schemas.microsoft.com/office/drawing/2014/main" id="{C00CA31B-A8F4-4494-9303-B9FE3F9BD467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7" name="Retângulo Arredondado 84">
              <a:extLst>
                <a:ext uri="{FF2B5EF4-FFF2-40B4-BE49-F238E27FC236}">
                  <a16:creationId xmlns:a16="http://schemas.microsoft.com/office/drawing/2014/main" id="{77935A5E-A420-43E5-9A6B-21A87CF7F638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778983C-BD60-42F2-94BB-A2B7F5B76F7F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6CBD10D-370F-4354-8F0A-7DAD5C0D56F3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E842C315-DC62-43B7-AC59-96DC3ED8244D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573CB7E-ADF0-42FB-848A-654D166C52D2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23F34AB2-BEFC-4659-BA1A-7A4AFF81E2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45163"/>
              </p:ext>
            </p:extLst>
          </p:nvPr>
        </p:nvGraphicFramePr>
        <p:xfrm>
          <a:off x="166550" y="4465298"/>
          <a:ext cx="5796000" cy="810404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657888480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preenchi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38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7708F4A-1ABF-4BED-B874-25BF1BBEE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83777"/>
              </p:ext>
            </p:extLst>
          </p:nvPr>
        </p:nvGraphicFramePr>
        <p:xfrm>
          <a:off x="90350" y="5275100"/>
          <a:ext cx="5872200" cy="847725"/>
        </p:xfrm>
        <a:graphic>
          <a:graphicData uri="http://schemas.openxmlformats.org/drawingml/2006/table">
            <a:tbl>
              <a:tblPr/>
              <a:tblGrid>
                <a:gridCol w="5872200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8.12.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preenchi = Nunca preenchi documentos ou formulários: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 para cálculo dos resultados).</a:t>
                      </a:r>
                    </a:p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me lembro: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 entrevistados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2D92713A-33CA-4A8A-A5EE-33AA730F506F}"/>
              </a:ext>
            </a:extLst>
          </p:cNvPr>
          <p:cNvSpPr txBox="1"/>
          <p:nvPr/>
        </p:nvSpPr>
        <p:spPr>
          <a:xfrm>
            <a:off x="557922" y="242564"/>
            <a:ext cx="529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Documentos e Formulários</a:t>
            </a:r>
          </a:p>
        </p:txBody>
      </p:sp>
      <p:sp>
        <p:nvSpPr>
          <p:cNvPr id="41" name="Seta para a Direita 134">
            <a:extLst>
              <a:ext uri="{FF2B5EF4-FFF2-40B4-BE49-F238E27FC236}">
                <a16:creationId xmlns:a16="http://schemas.microsoft.com/office/drawing/2014/main" id="{246A0FC1-85DE-40A5-8EA8-287D783EA929}"/>
              </a:ext>
            </a:extLst>
          </p:cNvPr>
          <p:cNvSpPr/>
          <p:nvPr/>
        </p:nvSpPr>
        <p:spPr>
          <a:xfrm>
            <a:off x="725306" y="1565902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A1EC95F2-6A58-44D9-AAA7-95B6BD61815D}"/>
              </a:ext>
            </a:extLst>
          </p:cNvPr>
          <p:cNvSpPr/>
          <p:nvPr/>
        </p:nvSpPr>
        <p:spPr>
          <a:xfrm>
            <a:off x="6044145" y="4064633"/>
            <a:ext cx="5938860" cy="2610953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preencheram documentos ou formulários exigidos e souberam responder,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65,5%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avaliaram positivamente (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Bom)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classificando o atributo em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 positivo para a opção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apenas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3,4%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citações. O maior índice de não satisfação está concentrado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24,1%.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35,1pp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</a:p>
          <a:p>
            <a:pPr algn="just"/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faixa etária, os beneficiários mais satisfeitos são os respondentes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atingiram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86,7%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das menções. Os menos satisfeitos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atingindo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60,6%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na avaliação classificando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Não Conformidade. </a:t>
            </a: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0486C5-2A30-83C3-07A1-21D7B830C94C}"/>
              </a:ext>
            </a:extLst>
          </p:cNvPr>
          <p:cNvSpPr/>
          <p:nvPr/>
        </p:nvSpPr>
        <p:spPr>
          <a:xfrm>
            <a:off x="2690395" y="2052382"/>
            <a:ext cx="1576806" cy="2728624"/>
          </a:xfrm>
          <a:prstGeom prst="rect">
            <a:avLst/>
          </a:prstGeom>
          <a:noFill/>
          <a:ln w="12700" cap="flat" cmpd="sng" algn="ctr">
            <a:solidFill>
              <a:srgbClr val="FF7C80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pic>
        <p:nvPicPr>
          <p:cNvPr id="29" name="Gráfico 28" descr="Fala com preenchimento sólido">
            <a:extLst>
              <a:ext uri="{FF2B5EF4-FFF2-40B4-BE49-F238E27FC236}">
                <a16:creationId xmlns:a16="http://schemas.microsoft.com/office/drawing/2014/main" id="{C5FA6CBD-CE03-4421-9BF8-D2E55732D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9258" y="3651099"/>
            <a:ext cx="638645" cy="638645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AC8C862-C27F-AE3A-1718-DC7EA4159488}"/>
              </a:ext>
            </a:extLst>
          </p:cNvPr>
          <p:cNvSpPr/>
          <p:nvPr/>
        </p:nvSpPr>
        <p:spPr>
          <a:xfrm>
            <a:off x="10519221" y="3602653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AEEAC02-488F-54B3-42EE-1A911DF52CEA}"/>
              </a:ext>
            </a:extLst>
          </p:cNvPr>
          <p:cNvSpPr/>
          <p:nvPr/>
        </p:nvSpPr>
        <p:spPr>
          <a:xfrm>
            <a:off x="10514867" y="2826733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3" name="Círculo Q8">
            <a:extLst>
              <a:ext uri="{FF2B5EF4-FFF2-40B4-BE49-F238E27FC236}">
                <a16:creationId xmlns:a16="http://schemas.microsoft.com/office/drawing/2014/main" id="{3B584BCD-2B43-4ADE-ABF3-B3777FE96B41}"/>
              </a:ext>
            </a:extLst>
          </p:cNvPr>
          <p:cNvSpPr/>
          <p:nvPr/>
        </p:nvSpPr>
        <p:spPr>
          <a:xfrm>
            <a:off x="3145046" y="1676502"/>
            <a:ext cx="667503" cy="663744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F7E1DF7-FD50-47B1-B16E-5E05F4C3E716}" type="TxLink">
              <a:rPr lang="en-US" sz="1200" b="1" i="0" u="none" strike="noStrike">
                <a:solidFill>
                  <a:schemeClr val="bg1">
                    <a:lumMod val="100000"/>
                  </a:schemeClr>
                </a:solidFill>
                <a:latin typeface="Calibri"/>
                <a:cs typeface="Calibri"/>
              </a:rPr>
              <a:pPr algn="ctr"/>
              <a:t>65,5</a:t>
            </a:fld>
            <a:endParaRPr lang="pt-BR" sz="2400" b="1">
              <a:solidFill>
                <a:schemeClr val="bg1">
                  <a:lumMod val="100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648A9732-425A-4A69-AC90-5EF0916D7ADD}"/>
              </a:ext>
            </a:extLst>
          </p:cNvPr>
          <p:cNvGrpSpPr/>
          <p:nvPr/>
        </p:nvGrpSpPr>
        <p:grpSpPr>
          <a:xfrm>
            <a:off x="6488146" y="1652518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AECFE4A6-AC7C-46AD-8E62-88DE27010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3F086BA6-91DC-41F1-A8B4-3AFCDC7DA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58C63796-8DAA-428C-BC00-0E8DF6B2E0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92212979"/>
                </p:ext>
              </p:extLst>
            </p:nvPr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82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61850" y="1085204"/>
            <a:ext cx="3894737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9 - Como você avalia seu plano de saúde?</a:t>
            </a:r>
          </a:p>
        </p:txBody>
      </p:sp>
      <p:graphicFrame>
        <p:nvGraphicFramePr>
          <p:cNvPr id="28" name="Tabela 27">
            <a:extLst>
              <a:ext uri="{FF2B5EF4-FFF2-40B4-BE49-F238E27FC236}">
                <a16:creationId xmlns:a16="http://schemas.microsoft.com/office/drawing/2014/main" id="{5D21F8EB-382E-4903-9523-5EFBF52A3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086789"/>
              </p:ext>
            </p:extLst>
          </p:nvPr>
        </p:nvGraphicFramePr>
        <p:xfrm>
          <a:off x="9216908" y="1957778"/>
          <a:ext cx="2848466" cy="1831214"/>
        </p:xfrm>
        <a:graphic>
          <a:graphicData uri="http://schemas.openxmlformats.org/drawingml/2006/table">
            <a:tbl>
              <a:tblPr/>
              <a:tblGrid>
                <a:gridCol w="1424233">
                  <a:extLst>
                    <a:ext uri="{9D8B030D-6E8A-4147-A177-3AD203B41FA5}">
                      <a16:colId xmlns:a16="http://schemas.microsoft.com/office/drawing/2014/main" val="3399568873"/>
                    </a:ext>
                  </a:extLst>
                </a:gridCol>
                <a:gridCol w="1424233">
                  <a:extLst>
                    <a:ext uri="{9D8B030D-6E8A-4147-A177-3AD203B41FA5}">
                      <a16:colId xmlns:a16="http://schemas.microsoft.com/office/drawing/2014/main" val="1949039527"/>
                    </a:ext>
                  </a:extLst>
                </a:gridCol>
              </a:tblGrid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Faixa Etária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50574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173083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086560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628842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269831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673009"/>
                  </a:ext>
                </a:extLst>
              </a:tr>
              <a:tr h="261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64123"/>
                  </a:ext>
                </a:extLst>
              </a:tr>
            </a:tbl>
          </a:graphicData>
        </a:graphic>
      </p:graphicFrame>
      <p:grpSp>
        <p:nvGrpSpPr>
          <p:cNvPr id="39" name="Agrupar 38">
            <a:extLst>
              <a:ext uri="{FF2B5EF4-FFF2-40B4-BE49-F238E27FC236}">
                <a16:creationId xmlns:a16="http://schemas.microsoft.com/office/drawing/2014/main" id="{1A60F7D5-3E9A-4337-BBED-A36CD5AACEB6}"/>
              </a:ext>
            </a:extLst>
          </p:cNvPr>
          <p:cNvGrpSpPr/>
          <p:nvPr/>
        </p:nvGrpSpPr>
        <p:grpSpPr>
          <a:xfrm>
            <a:off x="72571" y="6121006"/>
            <a:ext cx="4024269" cy="637044"/>
            <a:chOff x="157406" y="5740245"/>
            <a:chExt cx="4024269" cy="637044"/>
          </a:xfrm>
        </p:grpSpPr>
        <p:sp>
          <p:nvSpPr>
            <p:cNvPr id="49" name="Retângulo: Cantos Arredondados 48">
              <a:extLst>
                <a:ext uri="{FF2B5EF4-FFF2-40B4-BE49-F238E27FC236}">
                  <a16:creationId xmlns:a16="http://schemas.microsoft.com/office/drawing/2014/main" id="{1A190363-85F9-486D-9227-BED552D16273}"/>
                </a:ext>
              </a:extLst>
            </p:cNvPr>
            <p:cNvSpPr/>
            <p:nvPr/>
          </p:nvSpPr>
          <p:spPr>
            <a:xfrm>
              <a:off x="180975" y="5740245"/>
              <a:ext cx="3798597" cy="63704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0" name="Retângulo Arredondado 81">
              <a:extLst>
                <a:ext uri="{FF2B5EF4-FFF2-40B4-BE49-F238E27FC236}">
                  <a16:creationId xmlns:a16="http://schemas.microsoft.com/office/drawing/2014/main" id="{4684EB03-EDB6-4524-8653-71F0A90B4740}"/>
                </a:ext>
              </a:extLst>
            </p:cNvPr>
            <p:cNvSpPr/>
            <p:nvPr/>
          </p:nvSpPr>
          <p:spPr>
            <a:xfrm>
              <a:off x="246685" y="5992517"/>
              <a:ext cx="720000" cy="177903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90 a 100</a:t>
              </a:r>
            </a:p>
          </p:txBody>
        </p:sp>
        <p:sp>
          <p:nvSpPr>
            <p:cNvPr id="52" name="Retângulo Arredondado 82">
              <a:extLst>
                <a:ext uri="{FF2B5EF4-FFF2-40B4-BE49-F238E27FC236}">
                  <a16:creationId xmlns:a16="http://schemas.microsoft.com/office/drawing/2014/main" id="{9FAC1F5A-1BC4-46EC-836D-3C817DC70866}"/>
                </a:ext>
              </a:extLst>
            </p:cNvPr>
            <p:cNvSpPr/>
            <p:nvPr/>
          </p:nvSpPr>
          <p:spPr>
            <a:xfrm>
              <a:off x="1079602" y="5985083"/>
              <a:ext cx="720000" cy="1894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 a 89</a:t>
              </a:r>
            </a:p>
          </p:txBody>
        </p:sp>
        <p:sp>
          <p:nvSpPr>
            <p:cNvPr id="53" name="Retângulo Arredondado 84">
              <a:extLst>
                <a:ext uri="{FF2B5EF4-FFF2-40B4-BE49-F238E27FC236}">
                  <a16:creationId xmlns:a16="http://schemas.microsoft.com/office/drawing/2014/main" id="{DCE2AAE0-DBE0-4232-B3D9-41709284C52B}"/>
                </a:ext>
              </a:extLst>
            </p:cNvPr>
            <p:cNvSpPr/>
            <p:nvPr/>
          </p:nvSpPr>
          <p:spPr>
            <a:xfrm>
              <a:off x="2297710" y="5992517"/>
              <a:ext cx="720000" cy="177903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800" b="1" dirty="0"/>
                <a:t>0 a 79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17ACCD6A-7692-4C34-B1B9-A76D4DCECE65}"/>
                </a:ext>
              </a:extLst>
            </p:cNvPr>
            <p:cNvSpPr txBox="1"/>
            <p:nvPr/>
          </p:nvSpPr>
          <p:spPr>
            <a:xfrm>
              <a:off x="187886" y="5740245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 Satisfação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136E2BF8-E968-46FC-AEE0-0A6BCF4C8331}"/>
                </a:ext>
              </a:extLst>
            </p:cNvPr>
            <p:cNvSpPr txBox="1"/>
            <p:nvPr/>
          </p:nvSpPr>
          <p:spPr>
            <a:xfrm>
              <a:off x="157406" y="6161845"/>
              <a:ext cx="94288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Excelente / Forças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AA64FCAA-CD0F-4ACC-BA03-B6E1B8220CCA}"/>
                </a:ext>
              </a:extLst>
            </p:cNvPr>
            <p:cNvSpPr txBox="1"/>
            <p:nvPr/>
          </p:nvSpPr>
          <p:spPr>
            <a:xfrm>
              <a:off x="990227" y="6161845"/>
              <a:ext cx="13163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Conforme / Oportunidades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9699A9B0-E9D0-45E6-BC9C-D0C022004F1A}"/>
                </a:ext>
              </a:extLst>
            </p:cNvPr>
            <p:cNvSpPr txBox="1"/>
            <p:nvPr/>
          </p:nvSpPr>
          <p:spPr>
            <a:xfrm>
              <a:off x="2228633" y="6161845"/>
              <a:ext cx="195304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Não conforme Fraquezas ou Ameaças</a:t>
              </a:r>
            </a:p>
          </p:txBody>
        </p:sp>
      </p:grp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583D8AA2-6A21-4156-83F0-5F979CA0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66537"/>
              </p:ext>
            </p:extLst>
          </p:nvPr>
        </p:nvGraphicFramePr>
        <p:xfrm>
          <a:off x="198489" y="4539799"/>
          <a:ext cx="4968000" cy="722830"/>
        </p:xfrm>
        <a:graphic>
          <a:graphicData uri="http://schemas.openxmlformats.org/drawingml/2006/table">
            <a:tbl>
              <a:tblPr/>
              <a:tblGrid>
                <a:gridCol w="828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1829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Ruim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022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02267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34" name="Tabela 33">
            <a:extLst>
              <a:ext uri="{FF2B5EF4-FFF2-40B4-BE49-F238E27FC236}">
                <a16:creationId xmlns:a16="http://schemas.microsoft.com/office/drawing/2014/main" id="{AC751743-BBBE-412A-A49B-96D84535F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49525"/>
              </p:ext>
            </p:extLst>
          </p:nvPr>
        </p:nvGraphicFramePr>
        <p:xfrm>
          <a:off x="191979" y="5275897"/>
          <a:ext cx="5046593" cy="666750"/>
        </p:xfrm>
        <a:graphic>
          <a:graphicData uri="http://schemas.openxmlformats.org/drawingml/2006/table">
            <a:tbl>
              <a:tblPr/>
              <a:tblGrid>
                <a:gridCol w="5046593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3402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5.03.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 = Não sei/Não tenho como avaliar: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B6F9F6-686C-4C3C-AE33-D298A74DBA8A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Avaliação geral</a:t>
            </a:r>
          </a:p>
        </p:txBody>
      </p:sp>
      <p:sp>
        <p:nvSpPr>
          <p:cNvPr id="42" name="Seta para a Direita 134">
            <a:extLst>
              <a:ext uri="{FF2B5EF4-FFF2-40B4-BE49-F238E27FC236}">
                <a16:creationId xmlns:a16="http://schemas.microsoft.com/office/drawing/2014/main" id="{39EA5489-99FA-4957-86EC-6EBB3C5D0623}"/>
              </a:ext>
            </a:extLst>
          </p:cNvPr>
          <p:cNvSpPr/>
          <p:nvPr/>
        </p:nvSpPr>
        <p:spPr>
          <a:xfrm>
            <a:off x="647318" y="1535154"/>
            <a:ext cx="1737764" cy="937664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Percepção</a:t>
            </a: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4BC2569A-9916-4D71-8877-2B94CEBE485E}"/>
              </a:ext>
            </a:extLst>
          </p:cNvPr>
          <p:cNvSpPr/>
          <p:nvPr/>
        </p:nvSpPr>
        <p:spPr>
          <a:xfrm>
            <a:off x="5693023" y="4043938"/>
            <a:ext cx="6337127" cy="2583285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84,8%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avaliaram positivamente, classificando o atributo em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Destaque positivo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o índice de insatisfeitos,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1,3%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(soma das menções negativas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Observamos então que o índice de não satisfeitos se concentra no gradiente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13,9%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citações.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ao viés de baixa entre as menções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Bom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Muito bom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15,4pp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que indica probabilidade de migração de satisfação para não satisfação.</a:t>
            </a:r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Porém vale destacar que ambos alcançaram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Conformidade.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faixa etária, o público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36 a 45 anos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são os mais satisfeitos,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97,8%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das menções, atingindo o patamar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Excelência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Os menos satisfeitos são beneficiários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Mais de 65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80,2%,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avaliando o atributo em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Conformidade.</a:t>
            </a:r>
          </a:p>
        </p:txBody>
      </p:sp>
      <p:pic>
        <p:nvPicPr>
          <p:cNvPr id="27" name="Gráfico 26" descr="Fala com preenchimento sólido">
            <a:extLst>
              <a:ext uri="{FF2B5EF4-FFF2-40B4-BE49-F238E27FC236}">
                <a16:creationId xmlns:a16="http://schemas.microsoft.com/office/drawing/2014/main" id="{32960C03-08EA-480D-91C0-22F724763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1758" y="3600030"/>
            <a:ext cx="638645" cy="63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2EA0CF-CD8B-F609-59EF-A5E2800DC781}"/>
              </a:ext>
            </a:extLst>
          </p:cNvPr>
          <p:cNvSpPr/>
          <p:nvPr/>
        </p:nvSpPr>
        <p:spPr>
          <a:xfrm>
            <a:off x="2750836" y="1970205"/>
            <a:ext cx="1576806" cy="2821714"/>
          </a:xfrm>
          <a:prstGeom prst="rect">
            <a:avLst/>
          </a:pr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>
              <a:ln>
                <a:solidFill>
                  <a:srgbClr val="70AD47"/>
                </a:solidFill>
              </a:ln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4ED297B-0DD2-2AE4-CB23-928F5961029E}"/>
              </a:ext>
            </a:extLst>
          </p:cNvPr>
          <p:cNvSpPr/>
          <p:nvPr/>
        </p:nvSpPr>
        <p:spPr>
          <a:xfrm>
            <a:off x="10641143" y="3523950"/>
            <a:ext cx="1423100" cy="27190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F4FF27-7EFF-6972-0350-18BF8AADF9C4}"/>
              </a:ext>
            </a:extLst>
          </p:cNvPr>
          <p:cNvSpPr/>
          <p:nvPr/>
        </p:nvSpPr>
        <p:spPr>
          <a:xfrm>
            <a:off x="10645494" y="2737211"/>
            <a:ext cx="1423100" cy="27190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9F961E5-0240-483B-8BA6-3FEFC60BDA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85861"/>
              </p:ext>
            </p:extLst>
          </p:nvPr>
        </p:nvGraphicFramePr>
        <p:xfrm>
          <a:off x="97983" y="1945440"/>
          <a:ext cx="4345831" cy="329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írculo Q9">
            <a:extLst>
              <a:ext uri="{FF2B5EF4-FFF2-40B4-BE49-F238E27FC236}">
                <a16:creationId xmlns:a16="http://schemas.microsoft.com/office/drawing/2014/main" id="{BCC38BB4-61A5-4169-A1AD-C2691DC79B2A}"/>
              </a:ext>
            </a:extLst>
          </p:cNvPr>
          <p:cNvSpPr/>
          <p:nvPr/>
        </p:nvSpPr>
        <p:spPr>
          <a:xfrm>
            <a:off x="3205487" y="1608956"/>
            <a:ext cx="667503" cy="663744"/>
          </a:xfrm>
          <a:prstGeom prst="ellipse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E7E8DE8-3C36-46BA-BFCB-495F11245D6E}" type="TxLink">
              <a:rPr lang="en-US" sz="1200" b="1" i="0" u="none" strike="noStrike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pPr algn="ctr"/>
              <a:t>84,8</a:t>
            </a:fld>
            <a:endParaRPr lang="pt-BR" sz="28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7FD3FE7-A7CE-4452-9B3F-445E46364F24}"/>
              </a:ext>
            </a:extLst>
          </p:cNvPr>
          <p:cNvGrpSpPr/>
          <p:nvPr/>
        </p:nvGrpSpPr>
        <p:grpSpPr>
          <a:xfrm>
            <a:off x="6404456" y="1556723"/>
            <a:ext cx="2408399" cy="2376001"/>
            <a:chOff x="0" y="0"/>
            <a:chExt cx="2237239" cy="2543175"/>
          </a:xfrm>
        </p:grpSpPr>
        <p:pic>
          <p:nvPicPr>
            <p:cNvPr id="5" name="Imagem 4" descr="Free vector graphic: Silhouette, Man, Women'S - Free Image ...">
              <a:extLst>
                <a:ext uri="{FF2B5EF4-FFF2-40B4-BE49-F238E27FC236}">
                  <a16:creationId xmlns:a16="http://schemas.microsoft.com/office/drawing/2014/main" id="{1D7FE2C7-68BE-4CC3-B432-6A7CEF9C8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76"/>
            <a:stretch/>
          </p:blipFill>
          <p:spPr>
            <a:xfrm>
              <a:off x="381001" y="161925"/>
              <a:ext cx="628649" cy="2257426"/>
            </a:xfrm>
            <a:prstGeom prst="rect">
              <a:avLst/>
            </a:prstGeom>
          </p:spPr>
        </p:pic>
        <p:pic>
          <p:nvPicPr>
            <p:cNvPr id="6" name="Imagem 5" descr="Free vector graphic: Silhouette, Man, Women'S - Free Image ...">
              <a:extLst>
                <a:ext uri="{FF2B5EF4-FFF2-40B4-BE49-F238E27FC236}">
                  <a16:creationId xmlns:a16="http://schemas.microsoft.com/office/drawing/2014/main" id="{51AA0A2E-85F9-42F2-A467-A9F09CD486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rgbClr val="FF66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/>
            <a:stretch/>
          </p:blipFill>
          <p:spPr>
            <a:xfrm>
              <a:off x="1209675" y="190500"/>
              <a:ext cx="621046" cy="2257425"/>
            </a:xfrm>
            <a:prstGeom prst="rect">
              <a:avLst/>
            </a:prstGeom>
          </p:spPr>
        </p:pic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B35764E4-EA90-4C08-A1C3-57AFBE54AFD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2237239" cy="2543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233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189237-BFF7-4D9A-878C-FE870B5F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421862"/>
              </p:ext>
            </p:extLst>
          </p:nvPr>
        </p:nvGraphicFramePr>
        <p:xfrm>
          <a:off x="-90457" y="1513644"/>
          <a:ext cx="5036314" cy="297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81243" y="1035403"/>
            <a:ext cx="10453538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bg2">
                    <a:lumMod val="25000"/>
                  </a:schemeClr>
                </a:solidFill>
              </a:rPr>
              <a:t>10 - Você recomendaria o seu plano de saúde para amigos ou familiares?</a:t>
            </a:r>
          </a:p>
        </p:txBody>
      </p:sp>
      <p:graphicFrame>
        <p:nvGraphicFramePr>
          <p:cNvPr id="24" name="Tabela 23">
            <a:extLst>
              <a:ext uri="{FF2B5EF4-FFF2-40B4-BE49-F238E27FC236}">
                <a16:creationId xmlns:a16="http://schemas.microsoft.com/office/drawing/2014/main" id="{9997F595-C252-4F0B-9E50-DF9F228F8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22780"/>
              </p:ext>
            </p:extLst>
          </p:nvPr>
        </p:nvGraphicFramePr>
        <p:xfrm>
          <a:off x="81243" y="3943278"/>
          <a:ext cx="5148000" cy="793559"/>
        </p:xfrm>
        <a:graphic>
          <a:graphicData uri="http://schemas.openxmlformats.org/drawingml/2006/table">
            <a:tbl>
              <a:tblPr/>
              <a:tblGrid>
                <a:gridCol w="936000">
                  <a:extLst>
                    <a:ext uri="{9D8B030D-6E8A-4147-A177-3AD203B41FA5}">
                      <a16:colId xmlns:a16="http://schemas.microsoft.com/office/drawing/2014/main" val="216528064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29814685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97016859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00900200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7175337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527956893"/>
                    </a:ext>
                  </a:extLst>
                </a:gridCol>
              </a:tblGrid>
              <a:tr h="3494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Definitivamente recomendaria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sei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866756"/>
                  </a:ext>
                </a:extLst>
              </a:tr>
              <a:tr h="222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8748"/>
                  </a:ext>
                </a:extLst>
              </a:tr>
              <a:tr h="222059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FREQUÊNCIA</a:t>
                      </a:r>
                      <a:endParaRPr lang="pt-BR" sz="1000" b="1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82612"/>
                  </a:ext>
                </a:extLst>
              </a:tr>
            </a:tbl>
          </a:graphicData>
        </a:graphic>
      </p:graphicFrame>
      <p:graphicFrame>
        <p:nvGraphicFramePr>
          <p:cNvPr id="29" name="Tabela 28">
            <a:extLst>
              <a:ext uri="{FF2B5EF4-FFF2-40B4-BE49-F238E27FC236}">
                <a16:creationId xmlns:a16="http://schemas.microsoft.com/office/drawing/2014/main" id="{59329DEC-AB6C-4AFC-B5BD-E4D087947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15166"/>
              </p:ext>
            </p:extLst>
          </p:nvPr>
        </p:nvGraphicFramePr>
        <p:xfrm>
          <a:off x="81242" y="4642708"/>
          <a:ext cx="5285517" cy="580147"/>
        </p:xfrm>
        <a:graphic>
          <a:graphicData uri="http://schemas.openxmlformats.org/drawingml/2006/table">
            <a:tbl>
              <a:tblPr/>
              <a:tblGrid>
                <a:gridCol w="5285517">
                  <a:extLst>
                    <a:ext uri="{9D8B030D-6E8A-4147-A177-3AD203B41FA5}">
                      <a16:colId xmlns:a16="http://schemas.microsoft.com/office/drawing/2014/main" val="162966755"/>
                    </a:ext>
                  </a:extLst>
                </a:gridCol>
              </a:tblGrid>
              <a:tr h="199147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Base: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358 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| Margem de Erro: 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5.15.</a:t>
                      </a:r>
                      <a:endParaRPr lang="pt-BR" sz="1000" b="0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59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Não sei/Não tenho como avaliar:</a:t>
                      </a:r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22 entrevistados</a:t>
                      </a:r>
                      <a:r>
                        <a:rPr lang="pt-BR" sz="10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(não considerados para cálculo dos indicadores).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790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Nota¹: Resultados apresentados em percentual (%).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946733"/>
                  </a:ext>
                </a:extLst>
              </a:tr>
            </a:tbl>
          </a:graphicData>
        </a:graphic>
      </p:graphicFrame>
      <p:sp>
        <p:nvSpPr>
          <p:cNvPr id="35" name="Elipse 34">
            <a:extLst>
              <a:ext uri="{FF2B5EF4-FFF2-40B4-BE49-F238E27FC236}">
                <a16:creationId xmlns:a16="http://schemas.microsoft.com/office/drawing/2014/main" id="{3D5B1BA8-9FEE-42D3-95AF-C9C86DFAA73F}"/>
              </a:ext>
            </a:extLst>
          </p:cNvPr>
          <p:cNvSpPr/>
          <p:nvPr/>
        </p:nvSpPr>
        <p:spPr>
          <a:xfrm>
            <a:off x="2150131" y="3488399"/>
            <a:ext cx="539757" cy="539757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Retângulo Arredondado 12">
            <a:extLst>
              <a:ext uri="{FF2B5EF4-FFF2-40B4-BE49-F238E27FC236}">
                <a16:creationId xmlns:a16="http://schemas.microsoft.com/office/drawing/2014/main" id="{4FA7A931-8AF4-4BEE-AFE9-0082B3CD9EA2}"/>
              </a:ext>
            </a:extLst>
          </p:cNvPr>
          <p:cNvSpPr/>
          <p:nvPr/>
        </p:nvSpPr>
        <p:spPr>
          <a:xfrm>
            <a:off x="2086204" y="3278672"/>
            <a:ext cx="683878" cy="173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Neutro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CACBD49-BD99-4BF4-8B1C-364D20003D57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Recomendação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37D2F5F4-550B-429F-A3E9-5E18CBA131B6}"/>
              </a:ext>
            </a:extLst>
          </p:cNvPr>
          <p:cNvSpPr/>
          <p:nvPr/>
        </p:nvSpPr>
        <p:spPr>
          <a:xfrm>
            <a:off x="81243" y="5408375"/>
            <a:ext cx="12045600" cy="128006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tIns="36000" rIns="180000" bIns="37806" rtlCol="0" anchor="ctr"/>
          <a:lstStyle/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Dentre os beneficiários que souberam avaliar a recomendação do plano de saúde,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71,8%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recomendariam o plano, citando então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ou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Ponto de atenção ao alto viés de baixa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55,6pp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entre as opções positivas, indicando probabilidade de migração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para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Neutralidade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(Indiferente) e também para a soma de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Não Recomendaria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Recomendaria com ressalva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26%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negativas.</a:t>
            </a:r>
          </a:p>
          <a:p>
            <a:pPr algn="just"/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Analisando os perfis, a variação entre os gêneros é pequena ficando dentro da margem de erro, logo não é possível dizer que há um gênero com melhor resultado que outro. Por faixa etária se destacam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36 a 45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77,8%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citações positivas e os beneficiários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 18 a 25 anos 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sendo o público que mais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Definitivamente recomendaria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com </a:t>
            </a:r>
            <a:r>
              <a: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20%</a:t>
            </a: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8" name="Tabela 37">
            <a:extLst>
              <a:ext uri="{FF2B5EF4-FFF2-40B4-BE49-F238E27FC236}">
                <a16:creationId xmlns:a16="http://schemas.microsoft.com/office/drawing/2014/main" id="{35E9F8F9-62BA-4D24-9402-822D69A27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74678"/>
              </p:ext>
            </p:extLst>
          </p:nvPr>
        </p:nvGraphicFramePr>
        <p:xfrm>
          <a:off x="5620850" y="1403587"/>
          <a:ext cx="6395892" cy="3605784"/>
        </p:xfrm>
        <a:graphic>
          <a:graphicData uri="http://schemas.openxmlformats.org/drawingml/2006/table">
            <a:tbl>
              <a:tblPr/>
              <a:tblGrid>
                <a:gridCol w="1065982">
                  <a:extLst>
                    <a:ext uri="{9D8B030D-6E8A-4147-A177-3AD203B41FA5}">
                      <a16:colId xmlns:a16="http://schemas.microsoft.com/office/drawing/2014/main" val="404347671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887322865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049385244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3504795122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4252080179"/>
                    </a:ext>
                  </a:extLst>
                </a:gridCol>
                <a:gridCol w="1065982">
                  <a:extLst>
                    <a:ext uri="{9D8B030D-6E8A-4147-A177-3AD203B41FA5}">
                      <a16:colId xmlns:a16="http://schemas.microsoft.com/office/drawing/2014/main" val="2431796243"/>
                    </a:ext>
                  </a:extLst>
                </a:gridCol>
              </a:tblGrid>
              <a:tr h="394159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Não </a:t>
                      </a:r>
                      <a:b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Recomendaria com ressalvas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Indiferente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Definitivamente</a:t>
                      </a:r>
                      <a:b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recomendaria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32023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Feminino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39910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72,2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7472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Masculino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61,9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443621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71,3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845903"/>
                  </a:ext>
                </a:extLst>
              </a:tr>
              <a:tr h="2957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70574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18 a 25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08538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9785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26 a 35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56,8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2976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9028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36 a 45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40701"/>
                  </a:ext>
                </a:extLst>
              </a:tr>
              <a:tr h="171569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77,8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81502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46 a 55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53,8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503933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61,5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35369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 56 a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53387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521675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Mais de 65 anos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68,6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565186"/>
                  </a:ext>
                </a:extLst>
              </a:tr>
              <a:tr h="172152">
                <a:tc>
                  <a:txBody>
                    <a:bodyPr/>
                    <a:lstStyle/>
                    <a:p>
                      <a:pPr algn="ctr" fontAlgn="ctr"/>
                      <a:endParaRPr lang="pt-BR" sz="105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Positivo: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73,9</a:t>
                      </a:r>
                      <a:endParaRPr lang="pt-BR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9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176404"/>
                  </a:ext>
                </a:extLst>
              </a:tr>
            </a:tbl>
          </a:graphicData>
        </a:graphic>
      </p:graphicFrame>
      <p:pic>
        <p:nvPicPr>
          <p:cNvPr id="18" name="Gráfico 17" descr="Fala com preenchimento sólido">
            <a:extLst>
              <a:ext uri="{FF2B5EF4-FFF2-40B4-BE49-F238E27FC236}">
                <a16:creationId xmlns:a16="http://schemas.microsoft.com/office/drawing/2014/main" id="{F92C11D6-CE0D-4D5B-AF5A-6920A9C69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6954" y="5089052"/>
            <a:ext cx="638645" cy="63864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4A9BBC4-3195-7534-B928-814EDB4A9318}"/>
              </a:ext>
            </a:extLst>
          </p:cNvPr>
          <p:cNvSpPr/>
          <p:nvPr/>
        </p:nvSpPr>
        <p:spPr>
          <a:xfrm>
            <a:off x="9901646" y="3727895"/>
            <a:ext cx="2115096" cy="196269"/>
          </a:xfrm>
          <a:prstGeom prst="rect">
            <a:avLst/>
          </a:prstGeom>
          <a:noFill/>
          <a:ln w="19050" cap="rnd">
            <a:solidFill>
              <a:srgbClr val="70AD4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A7555D-9C57-BCC5-C11C-DCB8944B915D}"/>
              </a:ext>
            </a:extLst>
          </p:cNvPr>
          <p:cNvSpPr/>
          <p:nvPr/>
        </p:nvSpPr>
        <p:spPr>
          <a:xfrm>
            <a:off x="9905996" y="4098014"/>
            <a:ext cx="2115096" cy="196269"/>
          </a:xfrm>
          <a:prstGeom prst="rect">
            <a:avLst/>
          </a:prstGeom>
          <a:noFill/>
          <a:ln w="19050" cap="rnd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dirty="0"/>
          </a:p>
        </p:txBody>
      </p:sp>
      <p:sp>
        <p:nvSpPr>
          <p:cNvPr id="4" name="Retângulo Arredondado 12">
            <a:extLst>
              <a:ext uri="{FF2B5EF4-FFF2-40B4-BE49-F238E27FC236}">
                <a16:creationId xmlns:a16="http://schemas.microsoft.com/office/drawing/2014/main" id="{8E6C72E1-B5A0-4623-B9F2-6BF6AAF2F368}"/>
              </a:ext>
            </a:extLst>
          </p:cNvPr>
          <p:cNvSpPr/>
          <p:nvPr/>
        </p:nvSpPr>
        <p:spPr>
          <a:xfrm>
            <a:off x="423016" y="1507972"/>
            <a:ext cx="828000" cy="57429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Negativo 26,0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tângulo Arredondado 12">
            <a:extLst>
              <a:ext uri="{FF2B5EF4-FFF2-40B4-BE49-F238E27FC236}">
                <a16:creationId xmlns:a16="http://schemas.microsoft.com/office/drawing/2014/main" id="{8B92175E-70C5-47C5-B605-A84153E22819}"/>
              </a:ext>
            </a:extLst>
          </p:cNvPr>
          <p:cNvSpPr/>
          <p:nvPr/>
        </p:nvSpPr>
        <p:spPr>
          <a:xfrm>
            <a:off x="4096424" y="1499098"/>
            <a:ext cx="849433" cy="57191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 i="0" u="none" strike="noStrike" dirty="0">
                <a:solidFill>
                  <a:schemeClr val="bg1"/>
                </a:solidFill>
                <a:latin typeface="Calibri"/>
                <a:cs typeface="Calibri"/>
              </a:rPr>
              <a:t>Positivo 71,8</a:t>
            </a: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7602842-B921-48E1-9A55-81B9BEE3E2C0}"/>
              </a:ext>
            </a:extLst>
          </p:cNvPr>
          <p:cNvSpPr txBox="1"/>
          <p:nvPr/>
        </p:nvSpPr>
        <p:spPr>
          <a:xfrm>
            <a:off x="196608" y="1185101"/>
            <a:ext cx="11636803" cy="5749442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Analisando o desempenho do plano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PASA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referindo-se a aspectos que investigam a satisfação do beneficiário (questões com 5 gradientes) observamos que apenas dois dos atributos entraram em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0A918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melhor desempenho ocorreu na questão 4, que se refere a toda a atenção em saúde recebida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, com </a:t>
            </a:r>
            <a:r>
              <a:rPr lang="pt-BR" sz="1600" b="1" dirty="0">
                <a:solidFill>
                  <a:schemeClr val="bg2">
                    <a:lumMod val="25000"/>
                  </a:schemeClr>
                </a:solidFill>
              </a:rPr>
              <a:t>85,0%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 de beneficiários satisfeitos, classificando o atributo em patamar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menor desempenho ocorreu na questão 5, que se refere a facilidade </a:t>
            </a:r>
            <a:r>
              <a:rPr lang="pt-BR" sz="1600" dirty="0">
                <a:solidFill>
                  <a:schemeClr val="bg2">
                    <a:lumMod val="25000"/>
                  </a:schemeClr>
                </a:solidFill>
              </a:rPr>
              <a:t>de acesso à lista de prestadores de serviços credenciados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classificada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patamar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Conformidade,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Ponto de atenção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 viés de baixa em todas as cinco questões relativas à satisfação, isto é, o percentual de respostas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 maior que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bom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o que indica probabilidade de migração da satisfação para não satisfação. </a:t>
            </a:r>
          </a:p>
          <a:p>
            <a:pPr algn="just">
              <a:spcAft>
                <a:spcPts val="600"/>
              </a:spcAft>
              <a:buClr>
                <a:srgbClr val="3A8AC5"/>
              </a:buClr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avaliação do plano atingiu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84,8%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satisfação geral, classificando este atributo dentro da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Conformidade.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ponto importante a ser citado, é que apresenta apenas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1,3%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insatisfeitos (soma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Muito Ruim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Ruim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logo a não satisfação está concentrada na neutralidade (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13,9%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fim, em relação a recomendação do plano, temos um percentual positivo de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71,8%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Analisando a taxa de recomendação nota-se que ela não acompanha a avaliação geral do plano, a diferença entre elas é de aproximadamente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13pp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Nesse sentido, realizar ações que melhorem os atributos analisados poderão, inclusive, aumentar o nível de recomendação que os beneficiários fazem do plano de saúde.</a:t>
            </a:r>
          </a:p>
          <a:p>
            <a:pPr marL="285750" indent="-285750" algn="just">
              <a:spcAft>
                <a:spcPts val="600"/>
              </a:spcAft>
              <a:buClr>
                <a:srgbClr val="3A8AC5"/>
              </a:buClr>
              <a:buFont typeface="Wingdings" panose="05000000000000000000" pitchFamily="2" charset="2"/>
              <a:buChar char="v"/>
            </a:pPr>
            <a:endParaRPr lang="pt-B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B69EB-9484-44C1-B712-8E523710B7CD}"/>
              </a:ext>
            </a:extLst>
          </p:cNvPr>
          <p:cNvSpPr txBox="1"/>
          <p:nvPr/>
        </p:nvSpPr>
        <p:spPr>
          <a:xfrm>
            <a:off x="557922" y="242563"/>
            <a:ext cx="441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372098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5 fotos de casais idosos que mostram como é o amor verdadeiro">
            <a:extLst>
              <a:ext uri="{FF2B5EF4-FFF2-40B4-BE49-F238E27FC236}">
                <a16:creationId xmlns:a16="http://schemas.microsoft.com/office/drawing/2014/main" id="{D262B21C-4AA4-471E-A03D-00FCE2CB1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50"/>
          <a:stretch/>
        </p:blipFill>
        <p:spPr bwMode="auto">
          <a:xfrm>
            <a:off x="-29138" y="-13252"/>
            <a:ext cx="12221137" cy="67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535255AD-E5B6-4462-812D-22DD902672AE}"/>
              </a:ext>
            </a:extLst>
          </p:cNvPr>
          <p:cNvGrpSpPr/>
          <p:nvPr/>
        </p:nvGrpSpPr>
        <p:grpSpPr>
          <a:xfrm>
            <a:off x="103382" y="-26505"/>
            <a:ext cx="3772920" cy="5760000"/>
            <a:chOff x="-29138" y="-26505"/>
            <a:chExt cx="3772920" cy="5760000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FA6DAFB9-7724-4105-A488-E6CD521C32EC}"/>
                </a:ext>
              </a:extLst>
            </p:cNvPr>
            <p:cNvSpPr/>
            <p:nvPr/>
          </p:nvSpPr>
          <p:spPr>
            <a:xfrm>
              <a:off x="-29138" y="-26505"/>
              <a:ext cx="3772920" cy="5760000"/>
            </a:xfrm>
            <a:prstGeom prst="rect">
              <a:avLst/>
            </a:prstGeom>
            <a:solidFill>
              <a:srgbClr val="FEFEFD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spc="3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7CC4991-704B-4C86-B933-5AA38858E7E3}"/>
                </a:ext>
              </a:extLst>
            </p:cNvPr>
            <p:cNvSpPr txBox="1"/>
            <p:nvPr/>
          </p:nvSpPr>
          <p:spPr>
            <a:xfrm>
              <a:off x="406326" y="2866748"/>
              <a:ext cx="290199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4800" b="1" dirty="0">
                  <a:ea typeface="Cambria" panose="02040503050406030204" pitchFamily="18" charset="0"/>
                </a:rPr>
                <a:t>Obrigado!</a:t>
              </a:r>
              <a:endParaRPr lang="pt-BR" sz="4800" b="1" dirty="0">
                <a:cs typeface="Calibri" panose="020F0502020204030204" pitchFamily="34" charset="0"/>
              </a:endParaRPr>
            </a:p>
          </p:txBody>
        </p: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0C3E7397-A79D-4819-AF36-83AA9BB76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50" y="5024946"/>
              <a:ext cx="2700141" cy="465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A639BD9A-6153-F00D-B2C8-295FAAF5E7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4665" r="21836" b="22448"/>
          <a:stretch/>
        </p:blipFill>
        <p:spPr>
          <a:xfrm>
            <a:off x="709270" y="956914"/>
            <a:ext cx="2561141" cy="116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8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1535FB-1379-47CE-8AF4-BE456BCB69D6}"/>
              </a:ext>
            </a:extLst>
          </p:cNvPr>
          <p:cNvSpPr txBox="1"/>
          <p:nvPr/>
        </p:nvSpPr>
        <p:spPr>
          <a:xfrm>
            <a:off x="294554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Especificação das medidas previstas no planejamento para identificação de participação fraudulenta ou desatenta:</a:t>
            </a: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sistema de monitoramento e controle da qualidade do IBRC é composto de algumas etapas de acompanhamento do campo, que propiciam a efetividade do propósito de garantir a entrega exata do que foi planejado, assim como evitar participação fraudulenta ou desatenta.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Toda pesquisa onde é localizada uma não conformidade é descartada.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8205BD8-45A6-4F4C-8D7D-A47F76E6976A}"/>
              </a:ext>
            </a:extLst>
          </p:cNvPr>
          <p:cNvSpPr txBox="1"/>
          <p:nvPr/>
        </p:nvSpPr>
        <p:spPr>
          <a:xfrm>
            <a:off x="6234232" y="3498578"/>
            <a:ext cx="5749200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Quantidade de abordagens ao beneficiário:</a:t>
            </a: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Através de sistemas automatizados é feito o controle e todas as tentativas sem sucesso são classificadas com o motivo que impossibilitou a coleta da pesquisa, a quantidade de tentativas de contato com um mesmo beneficiário é controlada e limitada a 20 tentativas. Para este corte levamos em consideração nossa expertise e dados de mercado, que mostram que de forma geral a efetividade (chance de sucesso no contato) torna-se menor a medida que o número de tentativas aumenta, até 10 tentativas temos uma chance boa de sucesso, de 11 a 20 tentativas a probabilidade é média e acima de 20 tentativas a efetividade é muito baixa.</a:t>
            </a: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18BD229-BC01-4E81-863C-83F399C8C2FB}"/>
              </a:ext>
            </a:extLst>
          </p:cNvPr>
          <p:cNvSpPr txBox="1"/>
          <p:nvPr/>
        </p:nvSpPr>
        <p:spPr>
          <a:xfrm>
            <a:off x="353916" y="936010"/>
            <a:ext cx="1148416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Erro não amostral ocorrido: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 procedimentos planejados para tratativa dos erros não amostrais são específicos para os tipos de erro: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Erros de não-resposta / Recusa / Erros durante a coleta de dados – Desconsideramos a entrevista, retirando o elemento da lista e sorteando outro de características similares, de modo a não prejudicar a amostra estratificada;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Mudanças de telefone, não atende ou inexistente – O sistema de discagem automática passa para outro sorteado a ser entrevistado;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Ausências / impossibilidades momentâneas – Recolocamos o elemento de volta na lista de beneficiários para pelo mesmo sorteio aleatório ter a chance de ser abordado posteriormente.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quantidade de tentativas de contato com um beneficiário é controlada sistemicamente, estando limitada a 20 tentativas por nome constante na lista fornecida pela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áfico 6" descr="Pesquisar">
            <a:extLst>
              <a:ext uri="{FF2B5EF4-FFF2-40B4-BE49-F238E27FC236}">
                <a16:creationId xmlns:a16="http://schemas.microsoft.com/office/drawing/2014/main" id="{885FBDF4-5D15-4597-B0C4-2C56C90AB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23" y="3337072"/>
            <a:ext cx="914400" cy="914400"/>
          </a:xfrm>
          <a:prstGeom prst="rect">
            <a:avLst/>
          </a:prstGeom>
        </p:spPr>
      </p:pic>
      <p:pic>
        <p:nvPicPr>
          <p:cNvPr id="10" name="Gráfico 9" descr="Call center">
            <a:extLst>
              <a:ext uri="{FF2B5EF4-FFF2-40B4-BE49-F238E27FC236}">
                <a16:creationId xmlns:a16="http://schemas.microsoft.com/office/drawing/2014/main" id="{A27B1843-BBF7-4F58-8032-ED152ECCD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793" y="3359422"/>
            <a:ext cx="914400" cy="9144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25FEE59-F8BA-4985-B040-96F4EDFC4832}"/>
              </a:ext>
            </a:extLst>
          </p:cNvPr>
          <p:cNvSpPr txBox="1"/>
          <p:nvPr/>
        </p:nvSpPr>
        <p:spPr>
          <a:xfrm>
            <a:off x="557923" y="242563"/>
            <a:ext cx="225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44966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olha que horrivel">
            <a:extLst>
              <a:ext uri="{FF2B5EF4-FFF2-40B4-BE49-F238E27FC236}">
                <a16:creationId xmlns:a16="http://schemas.microsoft.com/office/drawing/2014/main" id="{BC5703C7-F614-417E-972E-1D9BCB94F7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80417" y="35162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53AD1F9-D988-406D-9306-3B79B3B4AA23}"/>
              </a:ext>
            </a:extLst>
          </p:cNvPr>
          <p:cNvSpPr txBox="1"/>
          <p:nvPr/>
        </p:nvSpPr>
        <p:spPr>
          <a:xfrm>
            <a:off x="631370" y="1732173"/>
            <a:ext cx="4865039" cy="41906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Resultados da Análise Preliminar da Base de Dados: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realizar o estudo dos dados, que contou com uma higienização sistêmica de registros inválidos, tais como:  contatos sem número de telefone, registros inválidos por falta de DDD ou caracteres numéricos insuficientes.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Após esta higienização concluímos que havia número suficiente de registros para a realização da pesquisa telefônica, sem prejuízo dos parâmetros definidos no estudo amostral. 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dirty="0">
              <a:solidFill>
                <a:schemeClr val="tx1">
                  <a:lumMod val="75000"/>
                  <a:lumOff val="25000"/>
                </a:schemeClr>
              </a:solidFill>
              <a:ea typeface="Cambria" panose="020405030504060302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Cambria" panose="02040503050406030204" pitchFamily="18" charset="0"/>
              </a:rPr>
              <a:t>Ao longo do campo as analises se confirmaram, não sendo observadas inconsistências que justificasse uma revisão dos cadastros por parte da operadora.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tabLst>
                <a:tab pos="457200" algn="l"/>
              </a:tabLst>
            </a:pPr>
            <a:endParaRPr lang="pt-BR" sz="1400" b="1" dirty="0">
              <a:solidFill>
                <a:schemeClr val="tx1">
                  <a:lumMod val="75000"/>
                  <a:lumOff val="25000"/>
                </a:schemeClr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AutoShape 2" descr="olha que horrivel">
            <a:extLst>
              <a:ext uri="{FF2B5EF4-FFF2-40B4-BE49-F238E27FC236}">
                <a16:creationId xmlns:a16="http://schemas.microsoft.com/office/drawing/2014/main" id="{3943F5C5-49BD-4222-A9B4-5317D2B04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342298" y="37915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00BAE3-F26C-4172-831E-67B028209E8D}"/>
              </a:ext>
            </a:extLst>
          </p:cNvPr>
          <p:cNvSpPr txBox="1"/>
          <p:nvPr/>
        </p:nvSpPr>
        <p:spPr>
          <a:xfrm>
            <a:off x="6044092" y="2051101"/>
            <a:ext cx="5957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total: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37.497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Beneficiários PASA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População elegível à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31.321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maiores de 18 anos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Planejamento da Pesquisa: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10/08/2023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Período de Campo: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22/08/2023 à 26/09/2023</a:t>
            </a: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endParaRPr lang="pt-BR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Forma de coleta dos dados: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Pesquisa telefônica (CATI)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Seguindo os códigos de ética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ASQ, ICC/ESOMAR 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 a </a:t>
            </a:r>
            <a:r>
              <a:rPr lang="pt-B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norma ABNT NBR ISO 20.252</a:t>
            </a:r>
          </a:p>
        </p:txBody>
      </p:sp>
      <p:pic>
        <p:nvPicPr>
          <p:cNvPr id="2060" name="Picture 12" descr="Planejamento - ícones de esportes grátis">
            <a:extLst>
              <a:ext uri="{FF2B5EF4-FFF2-40B4-BE49-F238E27FC236}">
                <a16:creationId xmlns:a16="http://schemas.microsoft.com/office/drawing/2014/main" id="{91EBFC0C-A774-4004-BBB1-54FF35DE7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8" y="1482909"/>
            <a:ext cx="878435" cy="8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E1C680BA-AC21-4819-8A77-1A878DF1F836}"/>
              </a:ext>
            </a:extLst>
          </p:cNvPr>
          <p:cNvSpPr txBox="1"/>
          <p:nvPr/>
        </p:nvSpPr>
        <p:spPr>
          <a:xfrm>
            <a:off x="557922" y="242563"/>
            <a:ext cx="315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2931823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3E30E83-29FA-5163-D381-5BF0D15C89A3}"/>
              </a:ext>
            </a:extLst>
          </p:cNvPr>
          <p:cNvSpPr txBox="1"/>
          <p:nvPr/>
        </p:nvSpPr>
        <p:spPr>
          <a:xfrm>
            <a:off x="8217953" y="4778859"/>
            <a:ext cx="27361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BEE98B-CA12-541E-752E-44A7B9934CFB}"/>
              </a:ext>
            </a:extLst>
          </p:cNvPr>
          <p:cNvSpPr/>
          <p:nvPr/>
        </p:nvSpPr>
        <p:spPr>
          <a:xfrm>
            <a:off x="451181" y="1465458"/>
            <a:ext cx="3568684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380</a:t>
            </a: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ENTREVISTADOS</a:t>
            </a: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Nível de Confiança: 95,0%</a:t>
            </a: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Margem de Erro: 5,00%</a:t>
            </a:r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777278-4474-8BBA-2DB2-86F33799BBE0}"/>
              </a:ext>
            </a:extLst>
          </p:cNvPr>
          <p:cNvSpPr txBox="1"/>
          <p:nvPr/>
        </p:nvSpPr>
        <p:spPr>
          <a:xfrm>
            <a:off x="-1" y="6483717"/>
            <a:ext cx="6785113" cy="369279"/>
          </a:xfrm>
          <a:prstGeom prst="rect">
            <a:avLst/>
          </a:prstGeom>
          <a:noFill/>
        </p:spPr>
        <p:txBody>
          <a:bodyPr wrap="square" lIns="91390" tIns="45694" rIns="91390" bIns="45694" rtlCol="0">
            <a:spAutoFit/>
          </a:bodyPr>
          <a:lstStyle>
            <a:defPPr>
              <a:defRPr lang="pt-BR"/>
            </a:defPPr>
            <a:lvl1pPr defTabSz="1219535">
              <a:defRPr sz="1000" kern="0">
                <a:solidFill>
                  <a:srgbClr val="4D4E53"/>
                </a:solidFill>
              </a:defRPr>
            </a:lvl1pPr>
          </a:lstStyle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Nota: Outros = </a:t>
            </a:r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Demais classificações não especificadas anteriormente (por exemplo: o beneficiário é incapacitado de responder)</a:t>
            </a:r>
          </a:p>
          <a:p>
            <a:endParaRPr lang="pt-B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0F5F2F42-A78D-33CC-ABD7-B7D6B040F63D}"/>
              </a:ext>
            </a:extLst>
          </p:cNvPr>
          <p:cNvSpPr/>
          <p:nvPr/>
        </p:nvSpPr>
        <p:spPr>
          <a:xfrm>
            <a:off x="2833234" y="3895934"/>
            <a:ext cx="5590541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Questionários concluídos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08E770C-75DD-478A-70E5-8FDA623FF4AD}"/>
              </a:ext>
            </a:extLst>
          </p:cNvPr>
          <p:cNvSpPr/>
          <p:nvPr/>
        </p:nvSpPr>
        <p:spPr>
          <a:xfrm>
            <a:off x="2196929" y="3918617"/>
            <a:ext cx="532298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380</a:t>
            </a:r>
            <a:endParaRPr lang="pt-BR" sz="1200" dirty="0"/>
          </a:p>
        </p:txBody>
      </p:sp>
      <p:sp>
        <p:nvSpPr>
          <p:cNvPr id="7" name="Seta: Pentágono 6">
            <a:extLst>
              <a:ext uri="{FF2B5EF4-FFF2-40B4-BE49-F238E27FC236}">
                <a16:creationId xmlns:a16="http://schemas.microsoft.com/office/drawing/2014/main" id="{B3D39F48-C5E8-B1B2-12F6-5A26FDB11403}"/>
              </a:ext>
            </a:extLst>
          </p:cNvPr>
          <p:cNvSpPr/>
          <p:nvPr/>
        </p:nvSpPr>
        <p:spPr>
          <a:xfrm>
            <a:off x="2840215" y="4351917"/>
            <a:ext cx="558356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Beneficiários não aceitaram participar da pesquisa 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631B6B3-2705-A5BF-CACA-B6D9ADA5C545}"/>
              </a:ext>
            </a:extLst>
          </p:cNvPr>
          <p:cNvSpPr/>
          <p:nvPr/>
        </p:nvSpPr>
        <p:spPr>
          <a:xfrm>
            <a:off x="2202011" y="4350346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/>
              <a:t>20</a:t>
            </a:r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72FFBBAB-4B80-F3D7-30F2-0725CB79C16C}"/>
              </a:ext>
            </a:extLst>
          </p:cNvPr>
          <p:cNvSpPr/>
          <p:nvPr/>
        </p:nvSpPr>
        <p:spPr>
          <a:xfrm>
            <a:off x="2849155" y="4818108"/>
            <a:ext cx="557462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Pesquisas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Incompletas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EA3A3F-B686-D647-2850-6E7860021C97}"/>
              </a:ext>
            </a:extLst>
          </p:cNvPr>
          <p:cNvSpPr/>
          <p:nvPr/>
        </p:nvSpPr>
        <p:spPr>
          <a:xfrm>
            <a:off x="2194118" y="4831350"/>
            <a:ext cx="532298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31</a:t>
            </a:r>
            <a:endParaRPr lang="pt-BR" sz="1200" dirty="0"/>
          </a:p>
        </p:txBody>
      </p:sp>
      <p:sp>
        <p:nvSpPr>
          <p:cNvPr id="11" name="Seta: Pentágono 10">
            <a:extLst>
              <a:ext uri="{FF2B5EF4-FFF2-40B4-BE49-F238E27FC236}">
                <a16:creationId xmlns:a16="http://schemas.microsoft.com/office/drawing/2014/main" id="{BB6891A7-F073-D684-F070-42D1221246D2}"/>
              </a:ext>
            </a:extLst>
          </p:cNvPr>
          <p:cNvSpPr/>
          <p:nvPr/>
        </p:nvSpPr>
        <p:spPr>
          <a:xfrm>
            <a:off x="2849155" y="5274807"/>
            <a:ext cx="5574620" cy="430852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Ligações </a:t>
            </a:r>
            <a:r>
              <a:rPr lang="pt-BR" sz="1400" dirty="0">
                <a:solidFill>
                  <a:schemeClr val="bg1"/>
                </a:solidFill>
              </a:rPr>
              <a:t>onde</a:t>
            </a:r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 não foi possível localizar o beneficiário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2650A04-C9F1-429D-DAAD-5EC834660694}"/>
              </a:ext>
            </a:extLst>
          </p:cNvPr>
          <p:cNvSpPr/>
          <p:nvPr/>
        </p:nvSpPr>
        <p:spPr>
          <a:xfrm>
            <a:off x="2197745" y="5286016"/>
            <a:ext cx="532298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167</a:t>
            </a:r>
            <a:endParaRPr lang="pt-BR" sz="1200" dirty="0"/>
          </a:p>
        </p:txBody>
      </p:sp>
      <p:sp>
        <p:nvSpPr>
          <p:cNvPr id="13" name="Seta: Pentágono 12">
            <a:extLst>
              <a:ext uri="{FF2B5EF4-FFF2-40B4-BE49-F238E27FC236}">
                <a16:creationId xmlns:a16="http://schemas.microsoft.com/office/drawing/2014/main" id="{6E8B41B3-97A3-3B94-2413-4AD94A2F35E4}"/>
              </a:ext>
            </a:extLst>
          </p:cNvPr>
          <p:cNvSpPr/>
          <p:nvPr/>
        </p:nvSpPr>
        <p:spPr>
          <a:xfrm>
            <a:off x="2857115" y="5750311"/>
            <a:ext cx="5566660" cy="41471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bg1"/>
                </a:solidFill>
                <a:cs typeface="Times New Roman" panose="02020603050405020304" pitchFamily="18" charset="0"/>
              </a:rPr>
              <a:t>Outros motivos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386093F-8B05-C3E3-28EC-4CB3143698E1}"/>
              </a:ext>
            </a:extLst>
          </p:cNvPr>
          <p:cNvSpPr/>
          <p:nvPr/>
        </p:nvSpPr>
        <p:spPr>
          <a:xfrm>
            <a:off x="2200637" y="5742240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85</a:t>
            </a:r>
            <a:endParaRPr lang="pt-BR" sz="1200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7892FF-23B1-41E1-7A59-8FC6F4B76CF6}"/>
              </a:ext>
            </a:extLst>
          </p:cNvPr>
          <p:cNvSpPr/>
          <p:nvPr/>
        </p:nvSpPr>
        <p:spPr>
          <a:xfrm>
            <a:off x="457112" y="3926030"/>
            <a:ext cx="1616453" cy="3961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55,2%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5B8FBE8-B18E-EE30-28B0-241DFB350D2E}"/>
              </a:ext>
            </a:extLst>
          </p:cNvPr>
          <p:cNvSpPr/>
          <p:nvPr/>
        </p:nvSpPr>
        <p:spPr>
          <a:xfrm>
            <a:off x="451853" y="4367285"/>
            <a:ext cx="1616453" cy="4252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3,8%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D7C49F5-A2E9-8490-A209-DE3A31E197B2}"/>
              </a:ext>
            </a:extLst>
          </p:cNvPr>
          <p:cNvSpPr/>
          <p:nvPr/>
        </p:nvSpPr>
        <p:spPr>
          <a:xfrm>
            <a:off x="451853" y="4845054"/>
            <a:ext cx="1616453" cy="40962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4,5%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2B0ED3C-2E6A-5D39-34A2-F3F53842E790}"/>
              </a:ext>
            </a:extLst>
          </p:cNvPr>
          <p:cNvSpPr/>
          <p:nvPr/>
        </p:nvSpPr>
        <p:spPr>
          <a:xfrm>
            <a:off x="457112" y="5294247"/>
            <a:ext cx="1616453" cy="40756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24,2%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4508B4D-12ED-A5A6-5D29-55ABF7E1F208}"/>
              </a:ext>
            </a:extLst>
          </p:cNvPr>
          <p:cNvSpPr/>
          <p:nvPr/>
        </p:nvSpPr>
        <p:spPr>
          <a:xfrm>
            <a:off x="449242" y="5740829"/>
            <a:ext cx="1616453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12,3%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7F7DB4E-E334-7A1E-6CE5-35886ED7DEA2}"/>
              </a:ext>
            </a:extLst>
          </p:cNvPr>
          <p:cNvSpPr/>
          <p:nvPr/>
        </p:nvSpPr>
        <p:spPr>
          <a:xfrm>
            <a:off x="2197745" y="4351917"/>
            <a:ext cx="532298" cy="43399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26</a:t>
            </a:r>
            <a:endParaRPr lang="pt-BR" sz="1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6B533E-7698-E06E-DD3E-118F6939389D}"/>
              </a:ext>
            </a:extLst>
          </p:cNvPr>
          <p:cNvSpPr/>
          <p:nvPr/>
        </p:nvSpPr>
        <p:spPr>
          <a:xfrm>
            <a:off x="4855090" y="1431890"/>
            <a:ext cx="3568685" cy="20774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/>
        </p:spPr>
        <p:txBody>
          <a:bodyPr wrap="square">
            <a:spAutoFit/>
          </a:bodyPr>
          <a:lstStyle/>
          <a:p>
            <a:pPr algn="ctr"/>
            <a:endParaRPr lang="pt-BR" sz="1400" spc="300" dirty="0">
              <a:solidFill>
                <a:schemeClr val="tx1">
                  <a:lumMod val="85000"/>
                  <a:lumOff val="15000"/>
                </a:schemeClr>
              </a:solidFill>
              <a:cs typeface="Khmer UI" panose="020B0502040204020203" pitchFamily="34" charset="0"/>
            </a:endParaRPr>
          </a:p>
          <a:p>
            <a:pPr algn="ctr"/>
            <a:r>
              <a:rPr lang="pt-BR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TAXA DE RESPONDENTES</a:t>
            </a:r>
          </a:p>
          <a:p>
            <a:pPr algn="ctr"/>
            <a:r>
              <a:rPr lang="pt-BR" sz="5000" b="1" dirty="0">
                <a:solidFill>
                  <a:schemeClr val="tx1">
                    <a:lumMod val="85000"/>
                    <a:lumOff val="15000"/>
                  </a:schemeClr>
                </a:solidFill>
                <a:cs typeface="Khmer UI" panose="020B0502040204020203" pitchFamily="34" charset="0"/>
              </a:rPr>
              <a:t>55,2%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r>
              <a:rPr lang="pt-BR" sz="1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Khmer UI" panose="020B0502040204020203" pitchFamily="34" charset="0"/>
              </a:rPr>
              <a:t>Total de Ligações:689</a:t>
            </a:r>
          </a:p>
          <a:p>
            <a:pPr algn="ctr"/>
            <a:endParaRPr lang="pt-BR" sz="1400" b="1" spc="3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Khmer UI" panose="020B0502040204020203" pitchFamily="34" charset="0"/>
            </a:endParaRPr>
          </a:p>
          <a:p>
            <a:pPr algn="ctr"/>
            <a:endParaRPr lang="pt-BR" sz="9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Gráfico 21" descr="Microfone de rádio com preenchimento sólido">
            <a:extLst>
              <a:ext uri="{FF2B5EF4-FFF2-40B4-BE49-F238E27FC236}">
                <a16:creationId xmlns:a16="http://schemas.microsoft.com/office/drawing/2014/main" id="{DB985A12-5AF8-C5E1-1CB5-DD376433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1" y="1157357"/>
            <a:ext cx="914400" cy="914400"/>
          </a:xfrm>
          <a:prstGeom prst="rect">
            <a:avLst/>
          </a:prstGeom>
        </p:spPr>
      </p:pic>
      <p:pic>
        <p:nvPicPr>
          <p:cNvPr id="23" name="Gráfico 22" descr="Sinal de polegar para cima com preenchimento sólido">
            <a:extLst>
              <a:ext uri="{FF2B5EF4-FFF2-40B4-BE49-F238E27FC236}">
                <a16:creationId xmlns:a16="http://schemas.microsoft.com/office/drawing/2014/main" id="{033E4203-066B-8200-9816-D881CE9B6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69195" y="1143517"/>
            <a:ext cx="914400" cy="914400"/>
          </a:xfrm>
          <a:prstGeom prst="rect">
            <a:avLst/>
          </a:prstGeom>
        </p:spPr>
      </p:pic>
      <p:pic>
        <p:nvPicPr>
          <p:cNvPr id="24" name="Gráfico 23" descr="Engrenagens estrutura de tópicos">
            <a:extLst>
              <a:ext uri="{FF2B5EF4-FFF2-40B4-BE49-F238E27FC236}">
                <a16:creationId xmlns:a16="http://schemas.microsoft.com/office/drawing/2014/main" id="{8DD438CA-9740-090B-F795-3864C19B6A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63733" y="2890822"/>
            <a:ext cx="3855586" cy="3855586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651E3C34-95EA-DCD6-752F-597F58247120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60245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FC1D7FE-EF73-4D0C-8738-2C9E0E2C8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55764"/>
              </p:ext>
            </p:extLst>
          </p:nvPr>
        </p:nvGraphicFramePr>
        <p:xfrm>
          <a:off x="1624282" y="1460543"/>
          <a:ext cx="7920000" cy="4109648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70855966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47900356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654688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85886922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Questão</a:t>
                      </a: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Margem de Erro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81372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A: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Atenção à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589148"/>
                  </a:ext>
                </a:extLst>
              </a:tr>
              <a:tr h="509648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602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3557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4 - Atenção à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0645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5 - Lista de médicos (acesso aos prestadores)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4492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B: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Canais de Atendimento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40103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7 - Resolutividade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9298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8 - Documentos e formulários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8.12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9674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Bloco C: </a:t>
                      </a:r>
                    </a:p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Satisfação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9 - Avaliação 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5.03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7606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b"/>
                      <a:endParaRPr lang="pt-BR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pt-BR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10 - Recomendação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5.15</a:t>
                      </a:r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1115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2E9EB9C-94BB-4F44-8888-C188853476B7}"/>
              </a:ext>
            </a:extLst>
          </p:cNvPr>
          <p:cNvSpPr txBox="1"/>
          <p:nvPr/>
        </p:nvSpPr>
        <p:spPr>
          <a:xfrm>
            <a:off x="451066" y="1120271"/>
            <a:ext cx="2731590" cy="317186"/>
          </a:xfrm>
          <a:prstGeom prst="rect">
            <a:avLst/>
          </a:prstGeom>
          <a:noFill/>
          <a:effectLst/>
        </p:spPr>
        <p:txBody>
          <a:bodyPr wrap="square" lIns="100760" tIns="50379" rIns="100760" bIns="50379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Margem de erro por atributo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4590672-71A1-4ADE-9709-2DA09C6F8076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590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B0542C8E-36E4-46EE-AB3A-82FB3BB62832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DB522C68-1CD7-497C-A43E-7C863AC2A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86665"/>
              </p:ext>
            </p:extLst>
          </p:nvPr>
        </p:nvGraphicFramePr>
        <p:xfrm>
          <a:off x="664473" y="1737205"/>
          <a:ext cx="10690064" cy="4252122"/>
        </p:xfrm>
        <a:graphic>
          <a:graphicData uri="http://schemas.openxmlformats.org/drawingml/2006/table">
            <a:tbl>
              <a:tblPr/>
              <a:tblGrid>
                <a:gridCol w="6288275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70079936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28827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1 - Cuidados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815492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Nos 12 últimos meses não procurei cuidados de saúde</a:t>
                      </a:r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  <a:tr h="332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2 -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37983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Sempre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81425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 maioria das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5037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Às vezes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631606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817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não precisei de atenção imediata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53615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623709"/>
                  </a:ext>
                </a:extLst>
              </a:tr>
              <a:tr h="25627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8390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95F28445-5854-404C-87E8-28EB8E97AE39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384803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6C5F7299-989A-48F8-9DBC-549527C70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0924"/>
              </p:ext>
            </p:extLst>
          </p:nvPr>
        </p:nvGraphicFramePr>
        <p:xfrm>
          <a:off x="663266" y="3518448"/>
          <a:ext cx="10865464" cy="2485053"/>
        </p:xfrm>
        <a:graphic>
          <a:graphicData uri="http://schemas.openxmlformats.org/drawingml/2006/table">
            <a:tbl>
              <a:tblPr/>
              <a:tblGrid>
                <a:gridCol w="6391449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684507111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1539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4 - Atenção em saúde recebida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recebi atenção em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-0,2%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732845"/>
                  </a:ext>
                </a:extLst>
              </a:tr>
              <a:tr h="2694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6C90812-E55F-4816-BA84-3A82F2B18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95807"/>
              </p:ext>
            </p:extLst>
          </p:nvPr>
        </p:nvGraphicFramePr>
        <p:xfrm>
          <a:off x="663266" y="1835335"/>
          <a:ext cx="10865465" cy="1283839"/>
        </p:xfrm>
        <a:graphic>
          <a:graphicData uri="http://schemas.openxmlformats.org/drawingml/2006/table">
            <a:tbl>
              <a:tblPr/>
              <a:tblGrid>
                <a:gridCol w="6391450">
                  <a:extLst>
                    <a:ext uri="{9D8B030D-6E8A-4147-A177-3AD203B41FA5}">
                      <a16:colId xmlns:a16="http://schemas.microsoft.com/office/drawing/2014/main" val="338505600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835225926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930234230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72734857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48153658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3970915615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2353772704"/>
                    </a:ext>
                  </a:extLst>
                </a:gridCol>
                <a:gridCol w="639145">
                  <a:extLst>
                    <a:ext uri="{9D8B030D-6E8A-4147-A177-3AD203B41FA5}">
                      <a16:colId xmlns:a16="http://schemas.microsoft.com/office/drawing/2014/main" val="1051824744"/>
                    </a:ext>
                  </a:extLst>
                </a:gridCol>
              </a:tblGrid>
              <a:tr h="38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3 - Comunicação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41552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999499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623727"/>
                  </a:ext>
                </a:extLst>
              </a:tr>
              <a:tr h="298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849346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20C73D-9702-451B-8448-649458013E0D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9FA0376-B926-45F1-80BB-3AD4A909D0C7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1403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B9DBE00-7612-47BC-A852-76909DD7E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74839"/>
              </p:ext>
            </p:extLst>
          </p:nvPr>
        </p:nvGraphicFramePr>
        <p:xfrm>
          <a:off x="664473" y="4201409"/>
          <a:ext cx="11007602" cy="2386073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111574614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1432003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749075474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4199096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36980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461168209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4001172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092386113"/>
                    </a:ext>
                  </a:extLst>
                </a:gridCol>
              </a:tblGrid>
              <a:tr h="3418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6 - Atendimento multicanal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15221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3378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7920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672863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90655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575494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 12 últimos meses não acessei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68288"/>
                  </a:ext>
                </a:extLst>
              </a:tr>
              <a:tr h="2920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5513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0D5934E-5181-4028-836F-F7F60A4EB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10870"/>
              </p:ext>
            </p:extLst>
          </p:nvPr>
        </p:nvGraphicFramePr>
        <p:xfrm>
          <a:off x="664473" y="1694336"/>
          <a:ext cx="11007602" cy="2322237"/>
        </p:xfrm>
        <a:graphic>
          <a:graphicData uri="http://schemas.openxmlformats.org/drawingml/2006/table">
            <a:tbl>
              <a:tblPr/>
              <a:tblGrid>
                <a:gridCol w="6475060">
                  <a:extLst>
                    <a:ext uri="{9D8B030D-6E8A-4147-A177-3AD203B41FA5}">
                      <a16:colId xmlns:a16="http://schemas.microsoft.com/office/drawing/2014/main" val="72682416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157636133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84405363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2207669445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1685865388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3668452500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99096782"/>
                    </a:ext>
                  </a:extLst>
                </a:gridCol>
                <a:gridCol w="647506">
                  <a:extLst>
                    <a:ext uri="{9D8B030D-6E8A-4147-A177-3AD203B41FA5}">
                      <a16:colId xmlns:a16="http://schemas.microsoft.com/office/drawing/2014/main" val="402138343"/>
                    </a:ext>
                  </a:extLst>
                </a:gridCol>
              </a:tblGrid>
              <a:tr h="33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 – Acesso à lista de prestadores de serviços credenciados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Proporção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Padrão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Erro Amostral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de confiança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inferior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Intervalo Superior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7458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74607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557198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Regular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274803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934392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Muito ruim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33930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Nunca acessei a lista de prestadores de serviços credenciados pelo meu plano de saúde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74885"/>
                  </a:ext>
                </a:extLst>
              </a:tr>
              <a:tr h="2842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Não sei/Não me lembro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12351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8709D7-8418-4FC2-8649-FFEC3BD17A99}"/>
              </a:ext>
            </a:extLst>
          </p:cNvPr>
          <p:cNvSpPr txBox="1"/>
          <p:nvPr/>
        </p:nvSpPr>
        <p:spPr>
          <a:xfrm>
            <a:off x="415898" y="1078069"/>
            <a:ext cx="1854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Intervalo de Confiança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56DE586-6276-4CF9-BE09-1BA9345B378B}"/>
              </a:ext>
            </a:extLst>
          </p:cNvPr>
          <p:cNvSpPr txBox="1"/>
          <p:nvPr/>
        </p:nvSpPr>
        <p:spPr>
          <a:xfrm>
            <a:off x="557923" y="242563"/>
            <a:ext cx="297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Dados Técnicos</a:t>
            </a:r>
          </a:p>
        </p:txBody>
      </p:sp>
    </p:spTree>
    <p:extLst>
      <p:ext uri="{BB962C8B-B14F-4D97-AF65-F5344CB8AC3E}">
        <p14:creationId xmlns:p14="http://schemas.microsoft.com/office/powerpoint/2010/main" val="16783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tis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m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8802</TotalTime>
  <Words>5975</Words>
  <Application>Microsoft Office PowerPoint</Application>
  <PresentationFormat>Widescreen</PresentationFormat>
  <Paragraphs>1458</Paragraphs>
  <Slides>25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Myriad Pro</vt:lpstr>
      <vt:lpstr>Wingdings</vt:lpstr>
      <vt:lpstr>Tema do Office</vt:lpstr>
      <vt:lpstr>satisf</vt:lpstr>
      <vt:lpstr>sem logo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Maisa Mateus</dc:creator>
  <cp:lastModifiedBy>Priscila Prado</cp:lastModifiedBy>
  <cp:revision>648</cp:revision>
  <dcterms:created xsi:type="dcterms:W3CDTF">2021-03-17T23:00:47Z</dcterms:created>
  <dcterms:modified xsi:type="dcterms:W3CDTF">2023-10-16T20:11:18Z</dcterms:modified>
</cp:coreProperties>
</file>