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xml" ContentType="application/vnd.openxmlformats-officedocument.themeOverr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3.xml" ContentType="application/vnd.openxmlformats-officedocument.themeOverr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4.xml" ContentType="application/vnd.openxmlformats-officedocument.themeOverride+xml"/>
  <Override PartName="/ppt/charts/chart25.xml" ContentType="application/vnd.openxmlformats-officedocument.drawingml.chart+xml"/>
  <Override PartName="/ppt/theme/themeOverride5.xml" ContentType="application/vnd.openxmlformats-officedocument.themeOverride+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6.xml" ContentType="application/vnd.openxmlformats-officedocument.themeOverrid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7.xml" ContentType="application/vnd.openxmlformats-officedocument.themeOverrid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8.xml" ContentType="application/vnd.openxmlformats-officedocument.themeOverride+xml"/>
  <Override PartName="/ppt/charts/chart29.xml" ContentType="application/vnd.openxmlformats-officedocument.drawingml.chart+xml"/>
  <Override PartName="/ppt/theme/themeOverride9.xml" ContentType="application/vnd.openxmlformats-officedocument.themeOverride+xml"/>
  <Override PartName="/ppt/charts/chart30.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0.xml" ContentType="application/vnd.openxmlformats-officedocument.themeOverride+xml"/>
  <Override PartName="/ppt/charts/chart31.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 id="2147483695" r:id="rId2"/>
  </p:sldMasterIdLst>
  <p:notesMasterIdLst>
    <p:notesMasterId r:id="rId67"/>
  </p:notesMasterIdLst>
  <p:handoutMasterIdLst>
    <p:handoutMasterId r:id="rId68"/>
  </p:handoutMasterIdLst>
  <p:sldIdLst>
    <p:sldId id="3122" r:id="rId3"/>
    <p:sldId id="3111" r:id="rId4"/>
    <p:sldId id="3148" r:id="rId5"/>
    <p:sldId id="3149" r:id="rId6"/>
    <p:sldId id="3150" r:id="rId7"/>
    <p:sldId id="3151" r:id="rId8"/>
    <p:sldId id="3152" r:id="rId9"/>
    <p:sldId id="3153" r:id="rId10"/>
    <p:sldId id="3154" r:id="rId11"/>
    <p:sldId id="3155" r:id="rId12"/>
    <p:sldId id="3156" r:id="rId13"/>
    <p:sldId id="3157" r:id="rId14"/>
    <p:sldId id="3158" r:id="rId15"/>
    <p:sldId id="3159" r:id="rId16"/>
    <p:sldId id="4320" r:id="rId17"/>
    <p:sldId id="3161" r:id="rId18"/>
    <p:sldId id="3164" r:id="rId19"/>
    <p:sldId id="3167" r:id="rId20"/>
    <p:sldId id="3168" r:id="rId21"/>
    <p:sldId id="3171" r:id="rId22"/>
    <p:sldId id="3174" r:id="rId23"/>
    <p:sldId id="3177" r:id="rId24"/>
    <p:sldId id="3182" r:id="rId25"/>
    <p:sldId id="3185" r:id="rId26"/>
    <p:sldId id="3188" r:id="rId27"/>
    <p:sldId id="3191" r:id="rId28"/>
    <p:sldId id="3194" r:id="rId29"/>
    <p:sldId id="3195" r:id="rId30"/>
    <p:sldId id="3196" r:id="rId31"/>
    <p:sldId id="3197" r:id="rId32"/>
    <p:sldId id="3198" r:id="rId33"/>
    <p:sldId id="3199" r:id="rId34"/>
    <p:sldId id="3200" r:id="rId35"/>
    <p:sldId id="3201" r:id="rId36"/>
    <p:sldId id="3202" r:id="rId37"/>
    <p:sldId id="4326" r:id="rId38"/>
    <p:sldId id="4327" r:id="rId39"/>
    <p:sldId id="3203" r:id="rId40"/>
    <p:sldId id="4328" r:id="rId41"/>
    <p:sldId id="4329" r:id="rId42"/>
    <p:sldId id="4330" r:id="rId43"/>
    <p:sldId id="4331" r:id="rId44"/>
    <p:sldId id="4332" r:id="rId45"/>
    <p:sldId id="4333" r:id="rId46"/>
    <p:sldId id="4334" r:id="rId47"/>
    <p:sldId id="4335" r:id="rId48"/>
    <p:sldId id="4336" r:id="rId49"/>
    <p:sldId id="4337" r:id="rId50"/>
    <p:sldId id="3204" r:id="rId51"/>
    <p:sldId id="3205" r:id="rId52"/>
    <p:sldId id="3206" r:id="rId53"/>
    <p:sldId id="4339" r:id="rId54"/>
    <p:sldId id="4340" r:id="rId55"/>
    <p:sldId id="4322" r:id="rId56"/>
    <p:sldId id="4323" r:id="rId57"/>
    <p:sldId id="4324" r:id="rId58"/>
    <p:sldId id="4325" r:id="rId59"/>
    <p:sldId id="3208" r:id="rId60"/>
    <p:sldId id="3209" r:id="rId61"/>
    <p:sldId id="3210" r:id="rId62"/>
    <p:sldId id="3211" r:id="rId63"/>
    <p:sldId id="3237" r:id="rId64"/>
    <p:sldId id="3238" r:id="rId65"/>
    <p:sldId id="4319" r:id="rId66"/>
  </p:sldIdLst>
  <p:sldSz cx="10801350" cy="6858000"/>
  <p:notesSz cx="6797675" cy="9926638"/>
  <p:defaultTextStyle>
    <a:defPPr>
      <a:defRPr lang="pt-BR"/>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572" userDrawn="1">
          <p15:clr>
            <a:srgbClr val="A4A3A4"/>
          </p15:clr>
        </p15:guide>
        <p15:guide id="2" orient="horz" pos="4065">
          <p15:clr>
            <a:srgbClr val="A4A3A4"/>
          </p15:clr>
        </p15:guide>
        <p15:guide id="3" orient="horz" pos="3702" userDrawn="1">
          <p15:clr>
            <a:srgbClr val="A4A3A4"/>
          </p15:clr>
        </p15:guide>
        <p15:guide id="4" pos="680">
          <p15:clr>
            <a:srgbClr val="A4A3A4"/>
          </p15:clr>
        </p15:guide>
        <p15:guide id="5" pos="3175">
          <p15:clr>
            <a:srgbClr val="A4A3A4"/>
          </p15:clr>
        </p15:guide>
        <p15:guide id="6" pos="3629">
          <p15:clr>
            <a:srgbClr val="A4A3A4"/>
          </p15:clr>
        </p15:guide>
        <p15:guide id="7" pos="6486" userDrawn="1">
          <p15:clr>
            <a:srgbClr val="A4A3A4"/>
          </p15:clr>
        </p15:guide>
        <p15:guide id="8" orient="horz" pos="845">
          <p15:clr>
            <a:srgbClr val="A4A3A4"/>
          </p15:clr>
        </p15:guide>
        <p15:guide id="9" orient="horz" pos="2251">
          <p15:clr>
            <a:srgbClr val="A4A3A4"/>
          </p15:clr>
        </p15:guide>
        <p15:guide id="10" pos="3039">
          <p15:clr>
            <a:srgbClr val="A4A3A4"/>
          </p15:clr>
        </p15:guide>
        <p15:guide id="11" pos="6713">
          <p15:clr>
            <a:srgbClr val="A4A3A4"/>
          </p15:clr>
        </p15:guide>
        <p15:guide id="12" pos="4400">
          <p15:clr>
            <a:srgbClr val="A4A3A4"/>
          </p15:clr>
        </p15:guide>
        <p15:guide id="13" pos="4944" userDrawn="1">
          <p15:clr>
            <a:srgbClr val="A4A3A4"/>
          </p15:clr>
        </p15:guide>
      </p15:sldGuideLst>
    </p:ext>
    <p:ext uri="{2D200454-40CA-4A62-9FC3-DE9A4176ACB9}">
      <p15:notesGuideLst xmlns:p15="http://schemas.microsoft.com/office/powerpoint/2012/main">
        <p15:guide id="1" orient="horz" pos="3051">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7C80"/>
    <a:srgbClr val="FFFFFF"/>
    <a:srgbClr val="A6A6A6"/>
    <a:srgbClr val="00B0F0"/>
    <a:srgbClr val="70AD47"/>
    <a:srgbClr val="125376"/>
    <a:srgbClr val="7FB5F1"/>
    <a:srgbClr val="1A7AE4"/>
    <a:srgbClr val="0B33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8603FDC-E32A-4AB5-989C-0864C3EAD2B8}" styleName="Estilo com Tema 2 - Ênfas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9" autoAdjust="0"/>
    <p:restoredTop sz="84369" autoAdjust="0"/>
  </p:normalViewPr>
  <p:slideViewPr>
    <p:cSldViewPr>
      <p:cViewPr varScale="1">
        <p:scale>
          <a:sx n="73" d="100"/>
          <a:sy n="73" d="100"/>
        </p:scale>
        <p:origin x="764" y="44"/>
      </p:cViewPr>
      <p:guideLst>
        <p:guide orient="horz" pos="572"/>
        <p:guide orient="horz" pos="4065"/>
        <p:guide orient="horz" pos="3702"/>
        <p:guide pos="680"/>
        <p:guide pos="3175"/>
        <p:guide pos="3629"/>
        <p:guide pos="6486"/>
        <p:guide orient="horz" pos="845"/>
        <p:guide orient="horz" pos="2251"/>
        <p:guide pos="3039"/>
        <p:guide pos="6713"/>
        <p:guide pos="4400"/>
        <p:guide pos="4944"/>
      </p:guideLst>
    </p:cSldViewPr>
  </p:slideViewPr>
  <p:outlineViewPr>
    <p:cViewPr>
      <p:scale>
        <a:sx n="33" d="100"/>
        <a:sy n="33" d="100"/>
      </p:scale>
      <p:origin x="0" y="1674"/>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48" d="100"/>
          <a:sy n="48" d="100"/>
        </p:scale>
        <p:origin x="2940" y="66"/>
      </p:cViewPr>
      <p:guideLst>
        <p:guide orient="horz" pos="3051"/>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rol\Desktop\Pasa\Plano%20Pasa%20-%20Formul&#225;rio%20B%20-%20ANS%202025%20(Base%202024)%20-%20Processamento%20A.xlsm"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carol\Desktop\Pasa\Plano%20Pasa%20-%20Formul&#225;rio%20B%20-%20ANS%202025%20(Base%202024)%20-%20Processamento%20A.xlsm"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carol\Desktop\Pasa\Plano%20Pasa%20-%20Formul&#225;rio%20B%20-%20ANS%202025%20(Base%202024)%20-%20Processamento%20A.xlsm"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carol\Desktop\Pasa\Plano%20Pasa%20-%20Formul&#225;rio%20B%20-%20ANS%202025%20(Base%202024)%20-%20Processamento%20A.xlsm"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carol\Desktop\Pasa\Plano%20Pasa%20-%20Formul&#225;rio%20B%20-%20ANS%202025%20(Base%202024)%20-%20Processamento%20A.xlsm"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carol\Desktop\Pasa\Plano%20Pasa%20-%20Formul&#225;rio%20B%20-%20ANS%202025%20(Base%202024)%20-%20Processamento%20A.xlsm"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192.168.1.10\Opera&#231;&#227;o\A%20-%20Projetos%20-%20Trabalhos%20em%20Andamento\Vale%20-%20Plano%20PASA\2024\ANS%20+%20Satisfa&#231;&#227;o\Plano%20Pasa\Processamento\Plano%20Pasa%20-%20Formul&#225;rio%20B%20ANS%20Padr&#227;o%20-%202024%20(Base%202023)%20-%20Processamento.xlsm"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carol\Desktop\Pasa\Plano%20Pasa%20-%20Formul&#225;rio%20B%20-%20ANS%202025%20(Base%202024)%20-%20Processamento%20A.xlsm"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1" Type="http://schemas.openxmlformats.org/officeDocument/2006/relationships/oleObject" Target="file:///C:\Users\carol\Desktop\Pasa\Plano%20Pasa%20-%20Formul&#225;rio%20B%20-%20ANS%202025%20(Base%202024)%20-%20Processamento%20A.xlsm"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C:\Users\carol\Desktop\Pasa\Plano%20Pasa%20-%20Formul&#225;rio%20B%20-%20ANS%202025%20(Base%202024)%20-%20Processamento%20A.xlsm" TargetMode="External"/><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carol\Desktop\Pasa\Plano%20Pasa%20-%20Formul&#225;rio%20B%20-%20ANS%202025%20(Base%202024)%20-%20Processamento%20A.xlsm"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carol\Desktop\Pasa\Plano%20Pasa%20-%20Formul&#225;rio%20B%20-%20ANS%202025%20(Base%202024)%20-%20Processamento%20A.xlsm"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carol\Desktop\Pasa\Plano%20Pasa%20-%20Formul&#225;rio%20B%20-%20ANS%202025%20(Base%202024)%20-%20Processamento%20A.xlsm"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C:\Users\carol\Desktop\Pasa\Plano%20Pasa%20-%20Formul&#225;rio%20B%20-%20ANS%202025%20(Base%202024)%20-%20Processamento%20A.xlsm" TargetMode="External"/><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2.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3.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4.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6.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7.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8.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0.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arol\Desktop\Pasa\Plano%20Pasa%20-%20Formul&#225;rio%20B%20-%20ANS%202025%20(Base%202024)%20-%20Processamento%20A.xlsm"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arol\Desktop\Pasa\Plano%20Pasa%20-%20Formul&#225;rio%20B%20-%20ANS%202025%20(Base%202024)%20-%20Processamento%20A.xlsm"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192.168.1.10\Opera&#231;&#227;o\A%20-%20Projetos%20-%20Trabalhos%20em%20Andamento\Vale%20-%20Plano%20PASA\2024\ANS%20+%20Satisfa&#231;&#227;o\Plano%20Pasa\Processamento\Plano%20Pasa%20-%20Formul&#225;rio%20B%20ANS%20Padr&#227;o%20-%202024%20(Base%202023)%20-%20Processamento.xlsm"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arol\Desktop\Pasa\Plano%20Pasa%20-%20Formul&#225;rio%20B%20-%20ANS%202025%20(Base%202024)%20-%20Processamento%20A.xlsm"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arol\Desktop\Pasa\Plano%20Pasa%20-%20Formul&#225;rio%20B%20-%20ANS%202025%20(Base%202024)%20-%20Processamento%20A.xlsm"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Gráficos!$B$26</c:f>
              <c:strCache>
                <c:ptCount val="1"/>
                <c:pt idx="0">
                  <c:v>Masculino</c:v>
                </c:pt>
              </c:strCache>
            </c:strRef>
          </c:tx>
          <c:spPr>
            <a:noFill/>
            <a:ln>
              <a:noFill/>
            </a:ln>
            <a:effectLst/>
          </c:spPr>
          <c:invertIfNegative val="0"/>
          <c:dLbls>
            <c:dLbl>
              <c:idx val="0"/>
              <c:layout>
                <c:manualLayout>
                  <c:x val="4.811287484260734E-3"/>
                  <c:y val="-0.32956202538739598"/>
                </c:manualLayout>
              </c:layout>
              <c:spPr>
                <a:noFill/>
                <a:ln>
                  <a:noFill/>
                </a:ln>
                <a:effectLst/>
              </c:spPr>
              <c:txPr>
                <a:bodyPr/>
                <a:lstStyle/>
                <a:p>
                  <a:pPr>
                    <a:defRPr sz="1600" b="1">
                      <a:solidFill>
                        <a:schemeClr val="accent1">
                          <a:lumMod val="50000"/>
                        </a:schemeClr>
                      </a:solidFill>
                    </a:defRPr>
                  </a:pPr>
                  <a:endParaRPr lang="pt-B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9E-4EDD-B1CA-EF13DE7D9B45}"/>
                </c:ext>
              </c:extLst>
            </c:dLbl>
            <c:dLbl>
              <c:idx val="1"/>
              <c:layout>
                <c:manualLayout>
                  <c:x val="-4.6762135673586828E-2"/>
                  <c:y val="-0.30436421672074854"/>
                </c:manualLayout>
              </c:layout>
              <c:spPr>
                <a:noFill/>
                <a:ln>
                  <a:noFill/>
                </a:ln>
                <a:effectLst/>
              </c:spPr>
              <c:txPr>
                <a:bodyPr/>
                <a:lstStyle/>
                <a:p>
                  <a:pPr>
                    <a:defRPr sz="1600" b="1">
                      <a:solidFill>
                        <a:srgbClr val="582808"/>
                      </a:solidFill>
                    </a:defRPr>
                  </a:pPr>
                  <a:endParaRPr lang="pt-B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9E-4EDD-B1CA-EF13DE7D9B45}"/>
                </c:ext>
              </c:extLst>
            </c:dLbl>
            <c:spPr>
              <a:noFill/>
              <a:ln>
                <a:noFill/>
              </a:ln>
              <a:effectLst/>
            </c:spPr>
            <c:txPr>
              <a:bodyPr/>
              <a:lstStyle/>
              <a:p>
                <a:pPr>
                  <a:defRPr sz="1600" b="1">
                    <a:solidFill>
                      <a:schemeClr val="tx1">
                        <a:lumMod val="75000"/>
                        <a:lumOff val="25000"/>
                      </a:schemeClr>
                    </a:solidFill>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Gráficos!$C$26:$D$26</c:f>
              <c:numCache>
                <c:formatCode>0.0</c:formatCode>
                <c:ptCount val="2"/>
                <c:pt idx="0">
                  <c:v>44.370860927152314</c:v>
                </c:pt>
                <c:pt idx="1">
                  <c:v>55.629139072847686</c:v>
                </c:pt>
              </c:numCache>
            </c:numRef>
          </c:val>
          <c:extLst>
            <c:ext xmlns:c16="http://schemas.microsoft.com/office/drawing/2014/chart" uri="{C3380CC4-5D6E-409C-BE32-E72D297353CC}">
              <c16:uniqueId val="{00000002-719E-4EDD-B1CA-EF13DE7D9B45}"/>
            </c:ext>
          </c:extLst>
        </c:ser>
        <c:ser>
          <c:idx val="1"/>
          <c:order val="1"/>
          <c:tx>
            <c:strRef>
              <c:f>Gráficos!$B$25</c:f>
              <c:strCache>
                <c:ptCount val="1"/>
                <c:pt idx="0">
                  <c:v>Feminino</c:v>
                </c:pt>
              </c:strCache>
            </c:strRef>
          </c:tx>
          <c:spPr>
            <a:solidFill>
              <a:schemeClr val="bg1">
                <a:alpha val="77000"/>
              </a:schemeClr>
            </a:solidFill>
            <a:ln>
              <a:noFill/>
            </a:ln>
            <a:effectLst/>
          </c:spPr>
          <c:invertIfNegative val="0"/>
          <c:val>
            <c:numRef>
              <c:f>Gráficos!$C$25:$D$25</c:f>
              <c:numCache>
                <c:formatCode>0.0</c:formatCode>
                <c:ptCount val="2"/>
                <c:pt idx="0">
                  <c:v>55.629139072847678</c:v>
                </c:pt>
                <c:pt idx="1">
                  <c:v>44.370860927152322</c:v>
                </c:pt>
              </c:numCache>
            </c:numRef>
          </c:val>
          <c:extLst>
            <c:ext xmlns:c16="http://schemas.microsoft.com/office/drawing/2014/chart" uri="{C3380CC4-5D6E-409C-BE32-E72D297353CC}">
              <c16:uniqueId val="{00000003-719E-4EDD-B1CA-EF13DE7D9B45}"/>
            </c:ext>
          </c:extLst>
        </c:ser>
        <c:dLbls>
          <c:showLegendKey val="0"/>
          <c:showVal val="0"/>
          <c:showCatName val="0"/>
          <c:showSerName val="0"/>
          <c:showPercent val="0"/>
          <c:showBubbleSize val="0"/>
        </c:dLbls>
        <c:gapWidth val="0"/>
        <c:overlap val="100"/>
        <c:axId val="115505152"/>
        <c:axId val="89642048"/>
      </c:barChart>
      <c:catAx>
        <c:axId val="115505152"/>
        <c:scaling>
          <c:orientation val="minMax"/>
        </c:scaling>
        <c:delete val="1"/>
        <c:axPos val="b"/>
        <c:numFmt formatCode="General" sourceLinked="1"/>
        <c:majorTickMark val="out"/>
        <c:minorTickMark val="none"/>
        <c:tickLblPos val="nextTo"/>
        <c:crossAx val="89642048"/>
        <c:crosses val="autoZero"/>
        <c:auto val="1"/>
        <c:lblAlgn val="ctr"/>
        <c:lblOffset val="100"/>
        <c:noMultiLvlLbl val="0"/>
      </c:catAx>
      <c:valAx>
        <c:axId val="89642048"/>
        <c:scaling>
          <c:orientation val="minMax"/>
        </c:scaling>
        <c:delete val="1"/>
        <c:axPos val="l"/>
        <c:numFmt formatCode="0%" sourceLinked="1"/>
        <c:majorTickMark val="none"/>
        <c:minorTickMark val="none"/>
        <c:tickLblPos val="nextTo"/>
        <c:crossAx val="1155051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Gráficos!$P$111</c:f>
              <c:strCache>
                <c:ptCount val="1"/>
                <c:pt idx="0">
                  <c:v>Feminino</c:v>
                </c:pt>
              </c:strCache>
            </c:strRef>
          </c:tx>
          <c:spPr>
            <a:noFill/>
            <a:ln>
              <a:noFill/>
            </a:ln>
            <a:effectLst/>
          </c:spPr>
          <c:invertIfNegative val="0"/>
          <c:dLbls>
            <c:dLbl>
              <c:idx val="0"/>
              <c:layout>
                <c:manualLayout>
                  <c:x val="4.8114931074572089E-3"/>
                  <c:y val="-0.2600753367003367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CB-4F9F-B4CD-1E9F6F47C3B0}"/>
                </c:ext>
              </c:extLst>
            </c:dLbl>
            <c:dLbl>
              <c:idx val="1"/>
              <c:layout>
                <c:manualLayout>
                  <c:x val="-3.094253446271393E-2"/>
                  <c:y val="-0.24022264309764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CB-4F9F-B4CD-1E9F6F47C3B0}"/>
                </c:ext>
              </c:extLst>
            </c:dLbl>
            <c:spPr>
              <a:noFill/>
              <a:ln>
                <a:noFill/>
              </a:ln>
              <a:effectLst/>
            </c:spPr>
            <c:txPr>
              <a:bodyPr/>
              <a:lstStyle/>
              <a:p>
                <a:pPr>
                  <a:defRPr sz="1200" b="1">
                    <a:solidFill>
                      <a:schemeClr val="bg1"/>
                    </a:solidFill>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Gráficos!$Q$110:$Q$111</c:f>
              <c:numCache>
                <c:formatCode>0.0</c:formatCode>
                <c:ptCount val="2"/>
                <c:pt idx="0">
                  <c:v>77.948717948717956</c:v>
                </c:pt>
                <c:pt idx="1">
                  <c:v>82.926829268292693</c:v>
                </c:pt>
              </c:numCache>
            </c:numRef>
          </c:val>
          <c:extLst>
            <c:ext xmlns:c16="http://schemas.microsoft.com/office/drawing/2014/chart" uri="{C3380CC4-5D6E-409C-BE32-E72D297353CC}">
              <c16:uniqueId val="{00000002-E6CB-4F9F-B4CD-1E9F6F47C3B0}"/>
            </c:ext>
          </c:extLst>
        </c:ser>
        <c:ser>
          <c:idx val="1"/>
          <c:order val="1"/>
          <c:tx>
            <c:strRef>
              <c:f>Gráficos!$P$110</c:f>
              <c:strCache>
                <c:ptCount val="1"/>
                <c:pt idx="0">
                  <c:v>Masculino</c:v>
                </c:pt>
              </c:strCache>
            </c:strRef>
          </c:tx>
          <c:spPr>
            <a:solidFill>
              <a:schemeClr val="bg1">
                <a:alpha val="77000"/>
              </a:schemeClr>
            </a:solidFill>
            <a:ln>
              <a:noFill/>
            </a:ln>
            <a:effectLst/>
          </c:spPr>
          <c:invertIfNegative val="0"/>
          <c:val>
            <c:numRef>
              <c:f>Gráficos!$R$110:$R$111</c:f>
              <c:numCache>
                <c:formatCode>0.0</c:formatCode>
                <c:ptCount val="2"/>
                <c:pt idx="0">
                  <c:v>22.051282051282044</c:v>
                </c:pt>
                <c:pt idx="1">
                  <c:v>17.073170731707307</c:v>
                </c:pt>
              </c:numCache>
            </c:numRef>
          </c:val>
          <c:extLst>
            <c:ext xmlns:c16="http://schemas.microsoft.com/office/drawing/2014/chart" uri="{C3380CC4-5D6E-409C-BE32-E72D297353CC}">
              <c16:uniqueId val="{00000003-E6CB-4F9F-B4CD-1E9F6F47C3B0}"/>
            </c:ext>
          </c:extLst>
        </c:ser>
        <c:dLbls>
          <c:showLegendKey val="0"/>
          <c:showVal val="0"/>
          <c:showCatName val="0"/>
          <c:showSerName val="0"/>
          <c:showPercent val="0"/>
          <c:showBubbleSize val="0"/>
        </c:dLbls>
        <c:gapWidth val="0"/>
        <c:overlap val="100"/>
        <c:axId val="115505152"/>
        <c:axId val="89642048"/>
      </c:barChart>
      <c:catAx>
        <c:axId val="115505152"/>
        <c:scaling>
          <c:orientation val="minMax"/>
        </c:scaling>
        <c:delete val="1"/>
        <c:axPos val="b"/>
        <c:numFmt formatCode="General" sourceLinked="1"/>
        <c:majorTickMark val="out"/>
        <c:minorTickMark val="none"/>
        <c:tickLblPos val="nextTo"/>
        <c:crossAx val="89642048"/>
        <c:crosses val="autoZero"/>
        <c:auto val="1"/>
        <c:lblAlgn val="ctr"/>
        <c:lblOffset val="100"/>
        <c:noMultiLvlLbl val="0"/>
      </c:catAx>
      <c:valAx>
        <c:axId val="89642048"/>
        <c:scaling>
          <c:orientation val="minMax"/>
          <c:min val="0"/>
        </c:scaling>
        <c:delete val="1"/>
        <c:axPos val="l"/>
        <c:numFmt formatCode="0%" sourceLinked="1"/>
        <c:majorTickMark val="out"/>
        <c:minorTickMark val="none"/>
        <c:tickLblPos val="nextTo"/>
        <c:crossAx val="1155051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51698705092296E-2"/>
          <c:y val="9.0000663934591857E-2"/>
          <c:w val="0.93672316588903048"/>
          <c:h val="0.71772066704888204"/>
        </c:manualLayout>
      </c:layout>
      <c:barChart>
        <c:barDir val="col"/>
        <c:grouping val="clustered"/>
        <c:varyColors val="0"/>
        <c:ser>
          <c:idx val="0"/>
          <c:order val="0"/>
          <c:spPr>
            <a:solidFill>
              <a:schemeClr val="bg1">
                <a:lumMod val="50000"/>
              </a:schemeClr>
            </a:solidFill>
            <a:ln w="76200" cap="rnd">
              <a:solidFill>
                <a:schemeClr val="accent1"/>
              </a:solidFill>
            </a:ln>
            <a:effectLst/>
          </c:spPr>
          <c:invertIfNegative val="0"/>
          <c:dPt>
            <c:idx val="0"/>
            <c:invertIfNegative val="0"/>
            <c:bubble3D val="0"/>
            <c:spPr>
              <a:solidFill>
                <a:schemeClr val="bg1">
                  <a:lumMod val="50000"/>
                </a:schemeClr>
              </a:solidFill>
              <a:ln w="76200" cap="rnd">
                <a:solidFill>
                  <a:schemeClr val="bg1">
                    <a:lumMod val="50000"/>
                  </a:schemeClr>
                </a:solidFill>
              </a:ln>
              <a:effectLst/>
            </c:spPr>
            <c:extLst>
              <c:ext xmlns:c16="http://schemas.microsoft.com/office/drawing/2014/chart" uri="{C3380CC4-5D6E-409C-BE32-E72D297353CC}">
                <c16:uniqueId val="{00000001-17C7-4892-83D5-EA9CF79764DF}"/>
              </c:ext>
            </c:extLst>
          </c:dPt>
          <c:dPt>
            <c:idx val="1"/>
            <c:invertIfNegative val="0"/>
            <c:bubble3D val="0"/>
            <c:spPr>
              <a:solidFill>
                <a:schemeClr val="bg1">
                  <a:lumMod val="50000"/>
                </a:schemeClr>
              </a:solidFill>
              <a:ln w="76200" cap="rnd">
                <a:solidFill>
                  <a:schemeClr val="bg1">
                    <a:lumMod val="50000"/>
                  </a:schemeClr>
                </a:solidFill>
              </a:ln>
              <a:effectLst/>
            </c:spPr>
            <c:extLst>
              <c:ext xmlns:c16="http://schemas.microsoft.com/office/drawing/2014/chart" uri="{C3380CC4-5D6E-409C-BE32-E72D297353CC}">
                <c16:uniqueId val="{00000003-17C7-4892-83D5-EA9CF79764DF}"/>
              </c:ext>
            </c:extLst>
          </c:dPt>
          <c:dPt>
            <c:idx val="2"/>
            <c:invertIfNegative val="0"/>
            <c:bubble3D val="0"/>
            <c:spPr>
              <a:solidFill>
                <a:schemeClr val="bg1">
                  <a:lumMod val="65000"/>
                </a:schemeClr>
              </a:solidFill>
              <a:ln w="76200" cap="rnd">
                <a:solidFill>
                  <a:schemeClr val="bg1">
                    <a:lumMod val="65000"/>
                  </a:schemeClr>
                </a:solidFill>
              </a:ln>
              <a:effectLst/>
            </c:spPr>
            <c:extLst>
              <c:ext xmlns:c16="http://schemas.microsoft.com/office/drawing/2014/chart" uri="{C3380CC4-5D6E-409C-BE32-E72D297353CC}">
                <c16:uniqueId val="{00000005-17C7-4892-83D5-EA9CF79764DF}"/>
              </c:ext>
            </c:extLst>
          </c:dPt>
          <c:dPt>
            <c:idx val="3"/>
            <c:invertIfNegative val="0"/>
            <c:bubble3D val="0"/>
            <c:spPr>
              <a:solidFill>
                <a:schemeClr val="bg1">
                  <a:lumMod val="75000"/>
                </a:schemeClr>
              </a:solidFill>
              <a:ln w="76200" cap="rnd">
                <a:solidFill>
                  <a:schemeClr val="bg1">
                    <a:lumMod val="75000"/>
                  </a:schemeClr>
                </a:solidFill>
              </a:ln>
              <a:effectLst/>
            </c:spPr>
            <c:extLst>
              <c:ext xmlns:c16="http://schemas.microsoft.com/office/drawing/2014/chart" uri="{C3380CC4-5D6E-409C-BE32-E72D297353CC}">
                <c16:uniqueId val="{00000007-17C7-4892-83D5-EA9CF79764DF}"/>
              </c:ext>
            </c:extLst>
          </c:dPt>
          <c:dPt>
            <c:idx val="4"/>
            <c:invertIfNegative val="0"/>
            <c:bubble3D val="0"/>
            <c:spPr>
              <a:solidFill>
                <a:schemeClr val="bg1">
                  <a:lumMod val="75000"/>
                </a:schemeClr>
              </a:solidFill>
              <a:ln w="76200" cap="rnd">
                <a:solidFill>
                  <a:schemeClr val="bg1">
                    <a:lumMod val="75000"/>
                  </a:schemeClr>
                </a:solidFill>
              </a:ln>
              <a:effectLst/>
            </c:spPr>
            <c:extLst>
              <c:ext xmlns:c16="http://schemas.microsoft.com/office/drawing/2014/chart" uri="{C3380CC4-5D6E-409C-BE32-E72D297353CC}">
                <c16:uniqueId val="{00000009-17C7-4892-83D5-EA9CF79764DF}"/>
              </c:ext>
            </c:extLst>
          </c:dPt>
          <c:dPt>
            <c:idx val="5"/>
            <c:invertIfNegative val="0"/>
            <c:bubble3D val="0"/>
            <c:spPr>
              <a:solidFill>
                <a:schemeClr val="accent4">
                  <a:lumMod val="60000"/>
                  <a:lumOff val="40000"/>
                </a:schemeClr>
              </a:solidFill>
              <a:ln w="76200" cap="rnd">
                <a:solidFill>
                  <a:schemeClr val="accent4">
                    <a:lumMod val="60000"/>
                    <a:lumOff val="40000"/>
                  </a:schemeClr>
                </a:solidFill>
              </a:ln>
              <a:effectLst/>
            </c:spPr>
            <c:extLst>
              <c:ext xmlns:c16="http://schemas.microsoft.com/office/drawing/2014/chart" uri="{C3380CC4-5D6E-409C-BE32-E72D297353CC}">
                <c16:uniqueId val="{0000000B-17C7-4892-83D5-EA9CF79764DF}"/>
              </c:ext>
            </c:extLst>
          </c:dPt>
          <c:dPt>
            <c:idx val="6"/>
            <c:invertIfNegative val="0"/>
            <c:bubble3D val="0"/>
            <c:spPr>
              <a:solidFill>
                <a:schemeClr val="accent2">
                  <a:lumMod val="60000"/>
                  <a:lumOff val="40000"/>
                </a:schemeClr>
              </a:solidFill>
              <a:ln w="76200" cap="rnd">
                <a:solidFill>
                  <a:schemeClr val="accent2">
                    <a:lumMod val="60000"/>
                    <a:lumOff val="40000"/>
                  </a:schemeClr>
                </a:solidFill>
              </a:ln>
              <a:effectLst/>
            </c:spPr>
            <c:extLst>
              <c:ext xmlns:c16="http://schemas.microsoft.com/office/drawing/2014/chart" uri="{C3380CC4-5D6E-409C-BE32-E72D297353CC}">
                <c16:uniqueId val="{0000000D-17C7-4892-83D5-EA9CF79764D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Gráficos!$B$134:$B$138</c:f>
              <c:strCache>
                <c:ptCount val="5"/>
                <c:pt idx="0">
                  <c:v>Muito Bom</c:v>
                </c:pt>
                <c:pt idx="1">
                  <c:v>Bom</c:v>
                </c:pt>
                <c:pt idx="2">
                  <c:v>Regular</c:v>
                </c:pt>
                <c:pt idx="3">
                  <c:v>Ruim</c:v>
                </c:pt>
                <c:pt idx="4">
                  <c:v>Muito Ruim</c:v>
                </c:pt>
              </c:strCache>
            </c:strRef>
          </c:cat>
          <c:val>
            <c:numRef>
              <c:f>Gráficos!$C$134:$C$138</c:f>
              <c:numCache>
                <c:formatCode>0.0</c:formatCode>
                <c:ptCount val="5"/>
                <c:pt idx="0">
                  <c:v>17.199017199017199</c:v>
                </c:pt>
                <c:pt idx="1">
                  <c:v>35.135135135135137</c:v>
                </c:pt>
                <c:pt idx="2">
                  <c:v>29.72972972972973</c:v>
                </c:pt>
                <c:pt idx="3">
                  <c:v>12.285012285012286</c:v>
                </c:pt>
                <c:pt idx="4">
                  <c:v>5.6511056511056514</c:v>
                </c:pt>
              </c:numCache>
            </c:numRef>
          </c:val>
          <c:extLst>
            <c:ext xmlns:c16="http://schemas.microsoft.com/office/drawing/2014/chart" uri="{C3380CC4-5D6E-409C-BE32-E72D297353CC}">
              <c16:uniqueId val="{0000000E-17C7-4892-83D5-EA9CF79764DF}"/>
            </c:ext>
          </c:extLst>
        </c:ser>
        <c:dLbls>
          <c:showLegendKey val="0"/>
          <c:showVal val="1"/>
          <c:showCatName val="0"/>
          <c:showSerName val="0"/>
          <c:showPercent val="0"/>
          <c:showBubbleSize val="0"/>
        </c:dLbls>
        <c:gapWidth val="150"/>
        <c:overlap val="-25"/>
        <c:axId val="522791888"/>
        <c:axId val="522792304"/>
      </c:barChart>
      <c:catAx>
        <c:axId val="522791888"/>
        <c:scaling>
          <c:orientation val="maxMin"/>
        </c:scaling>
        <c:delete val="1"/>
        <c:axPos val="b"/>
        <c:numFmt formatCode="General" sourceLinked="1"/>
        <c:majorTickMark val="out"/>
        <c:minorTickMark val="none"/>
        <c:tickLblPos val="nextTo"/>
        <c:crossAx val="522792304"/>
        <c:crosses val="autoZero"/>
        <c:auto val="1"/>
        <c:lblAlgn val="ctr"/>
        <c:lblOffset val="100"/>
        <c:noMultiLvlLbl val="0"/>
      </c:catAx>
      <c:valAx>
        <c:axId val="522792304"/>
        <c:scaling>
          <c:orientation val="minMax"/>
        </c:scaling>
        <c:delete val="1"/>
        <c:axPos val="r"/>
        <c:numFmt formatCode="0.0" sourceLinked="1"/>
        <c:majorTickMark val="out"/>
        <c:minorTickMark val="none"/>
        <c:tickLblPos val="nextTo"/>
        <c:crossAx val="5227918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Gráficos!$P$135</c:f>
              <c:strCache>
                <c:ptCount val="1"/>
                <c:pt idx="0">
                  <c:v>Feminino</c:v>
                </c:pt>
              </c:strCache>
            </c:strRef>
          </c:tx>
          <c:spPr>
            <a:noFill/>
            <a:ln>
              <a:noFill/>
            </a:ln>
            <a:effectLst/>
          </c:spPr>
          <c:invertIfNegative val="0"/>
          <c:dLbls>
            <c:dLbl>
              <c:idx val="0"/>
              <c:layout>
                <c:manualLayout>
                  <c:x val="4.8112286421994228E-3"/>
                  <c:y val="-0.1749140281288687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6E-4C2C-9745-0FC6DBEBE356}"/>
                </c:ext>
              </c:extLst>
            </c:dLbl>
            <c:dLbl>
              <c:idx val="1"/>
              <c:layout>
                <c:manualLayout>
                  <c:x val="-6.2803649072932191E-2"/>
                  <c:y val="-0.1955378062007987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6E-4C2C-9745-0FC6DBEBE356}"/>
                </c:ext>
              </c:extLst>
            </c:dLbl>
            <c:spPr>
              <a:noFill/>
              <a:ln>
                <a:noFill/>
              </a:ln>
              <a:effectLst/>
            </c:spPr>
            <c:txPr>
              <a:bodyPr/>
              <a:lstStyle/>
              <a:p>
                <a:pPr>
                  <a:defRPr sz="1200" b="1">
                    <a:solidFill>
                      <a:schemeClr val="bg1"/>
                    </a:solidFill>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Gráficos!$Q$134:$Q$135</c:f>
              <c:numCache>
                <c:formatCode>0.0</c:formatCode>
                <c:ptCount val="2"/>
                <c:pt idx="0">
                  <c:v>52.432432432432435</c:v>
                </c:pt>
                <c:pt idx="1">
                  <c:v>52.252252252252255</c:v>
                </c:pt>
              </c:numCache>
            </c:numRef>
          </c:val>
          <c:extLst>
            <c:ext xmlns:c16="http://schemas.microsoft.com/office/drawing/2014/chart" uri="{C3380CC4-5D6E-409C-BE32-E72D297353CC}">
              <c16:uniqueId val="{00000002-256E-4C2C-9745-0FC6DBEBE356}"/>
            </c:ext>
          </c:extLst>
        </c:ser>
        <c:ser>
          <c:idx val="1"/>
          <c:order val="1"/>
          <c:tx>
            <c:strRef>
              <c:f>Gráficos!$P$134</c:f>
              <c:strCache>
                <c:ptCount val="1"/>
                <c:pt idx="0">
                  <c:v>Masculino</c:v>
                </c:pt>
              </c:strCache>
            </c:strRef>
          </c:tx>
          <c:spPr>
            <a:solidFill>
              <a:schemeClr val="bg1">
                <a:alpha val="77000"/>
              </a:schemeClr>
            </a:solidFill>
            <a:ln>
              <a:noFill/>
            </a:ln>
            <a:effectLst/>
          </c:spPr>
          <c:invertIfNegative val="0"/>
          <c:val>
            <c:numRef>
              <c:f>Gráficos!$R$134:$R$135</c:f>
              <c:numCache>
                <c:formatCode>0.0</c:formatCode>
                <c:ptCount val="2"/>
                <c:pt idx="0">
                  <c:v>47.567567567567565</c:v>
                </c:pt>
                <c:pt idx="1">
                  <c:v>47.747747747747745</c:v>
                </c:pt>
              </c:numCache>
            </c:numRef>
          </c:val>
          <c:extLst>
            <c:ext xmlns:c16="http://schemas.microsoft.com/office/drawing/2014/chart" uri="{C3380CC4-5D6E-409C-BE32-E72D297353CC}">
              <c16:uniqueId val="{00000003-256E-4C2C-9745-0FC6DBEBE356}"/>
            </c:ext>
          </c:extLst>
        </c:ser>
        <c:dLbls>
          <c:showLegendKey val="0"/>
          <c:showVal val="0"/>
          <c:showCatName val="0"/>
          <c:showSerName val="0"/>
          <c:showPercent val="0"/>
          <c:showBubbleSize val="0"/>
        </c:dLbls>
        <c:gapWidth val="0"/>
        <c:overlap val="100"/>
        <c:axId val="115505152"/>
        <c:axId val="89642048"/>
      </c:barChart>
      <c:catAx>
        <c:axId val="115505152"/>
        <c:scaling>
          <c:orientation val="minMax"/>
        </c:scaling>
        <c:delete val="1"/>
        <c:axPos val="b"/>
        <c:numFmt formatCode="General" sourceLinked="1"/>
        <c:majorTickMark val="out"/>
        <c:minorTickMark val="none"/>
        <c:tickLblPos val="nextTo"/>
        <c:crossAx val="89642048"/>
        <c:crosses val="autoZero"/>
        <c:auto val="1"/>
        <c:lblAlgn val="ctr"/>
        <c:lblOffset val="100"/>
        <c:noMultiLvlLbl val="0"/>
      </c:catAx>
      <c:valAx>
        <c:axId val="89642048"/>
        <c:scaling>
          <c:orientation val="minMax"/>
          <c:min val="0"/>
        </c:scaling>
        <c:delete val="1"/>
        <c:axPos val="l"/>
        <c:numFmt formatCode="0%" sourceLinked="1"/>
        <c:majorTickMark val="out"/>
        <c:minorTickMark val="none"/>
        <c:tickLblPos val="nextTo"/>
        <c:crossAx val="1155051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8417055484772E-2"/>
          <c:y val="8.5927234268336539E-2"/>
          <c:w val="0.93672316588903048"/>
          <c:h val="0.71772066704888204"/>
        </c:manualLayout>
      </c:layout>
      <c:barChart>
        <c:barDir val="col"/>
        <c:grouping val="clustered"/>
        <c:varyColors val="0"/>
        <c:ser>
          <c:idx val="0"/>
          <c:order val="0"/>
          <c:spPr>
            <a:solidFill>
              <a:schemeClr val="bg1">
                <a:lumMod val="50000"/>
              </a:schemeClr>
            </a:solidFill>
            <a:ln w="76200" cap="rnd">
              <a:solidFill>
                <a:schemeClr val="accent1"/>
              </a:solidFill>
            </a:ln>
            <a:effectLst/>
          </c:spPr>
          <c:invertIfNegative val="0"/>
          <c:dPt>
            <c:idx val="0"/>
            <c:invertIfNegative val="0"/>
            <c:bubble3D val="0"/>
            <c:spPr>
              <a:solidFill>
                <a:schemeClr val="bg1">
                  <a:lumMod val="50000"/>
                </a:schemeClr>
              </a:solidFill>
              <a:ln w="76200" cap="rnd">
                <a:solidFill>
                  <a:schemeClr val="bg1">
                    <a:lumMod val="50000"/>
                  </a:schemeClr>
                </a:solidFill>
              </a:ln>
              <a:effectLst/>
            </c:spPr>
            <c:extLst>
              <c:ext xmlns:c16="http://schemas.microsoft.com/office/drawing/2014/chart" uri="{C3380CC4-5D6E-409C-BE32-E72D297353CC}">
                <c16:uniqueId val="{00000001-7C5C-4D3B-ACA3-54B01396897A}"/>
              </c:ext>
            </c:extLst>
          </c:dPt>
          <c:dPt>
            <c:idx val="1"/>
            <c:invertIfNegative val="0"/>
            <c:bubble3D val="0"/>
            <c:spPr>
              <a:solidFill>
                <a:schemeClr val="bg1">
                  <a:lumMod val="50000"/>
                </a:schemeClr>
              </a:solidFill>
              <a:ln w="76200" cap="rnd">
                <a:solidFill>
                  <a:schemeClr val="bg1">
                    <a:lumMod val="50000"/>
                  </a:schemeClr>
                </a:solidFill>
              </a:ln>
              <a:effectLst/>
            </c:spPr>
            <c:extLst>
              <c:ext xmlns:c16="http://schemas.microsoft.com/office/drawing/2014/chart" uri="{C3380CC4-5D6E-409C-BE32-E72D297353CC}">
                <c16:uniqueId val="{00000003-7C5C-4D3B-ACA3-54B01396897A}"/>
              </c:ext>
            </c:extLst>
          </c:dPt>
          <c:dPt>
            <c:idx val="2"/>
            <c:invertIfNegative val="0"/>
            <c:bubble3D val="0"/>
            <c:spPr>
              <a:solidFill>
                <a:schemeClr val="bg1">
                  <a:lumMod val="65000"/>
                </a:schemeClr>
              </a:solidFill>
              <a:ln w="76200" cap="rnd">
                <a:solidFill>
                  <a:schemeClr val="bg1">
                    <a:lumMod val="65000"/>
                  </a:schemeClr>
                </a:solidFill>
              </a:ln>
              <a:effectLst/>
            </c:spPr>
            <c:extLst>
              <c:ext xmlns:c16="http://schemas.microsoft.com/office/drawing/2014/chart" uri="{C3380CC4-5D6E-409C-BE32-E72D297353CC}">
                <c16:uniqueId val="{00000005-7C5C-4D3B-ACA3-54B01396897A}"/>
              </c:ext>
            </c:extLst>
          </c:dPt>
          <c:dPt>
            <c:idx val="3"/>
            <c:invertIfNegative val="0"/>
            <c:bubble3D val="0"/>
            <c:spPr>
              <a:solidFill>
                <a:schemeClr val="bg1">
                  <a:lumMod val="75000"/>
                </a:schemeClr>
              </a:solidFill>
              <a:ln w="76200" cap="rnd">
                <a:solidFill>
                  <a:schemeClr val="bg1">
                    <a:lumMod val="75000"/>
                  </a:schemeClr>
                </a:solidFill>
              </a:ln>
              <a:effectLst/>
            </c:spPr>
            <c:extLst>
              <c:ext xmlns:c16="http://schemas.microsoft.com/office/drawing/2014/chart" uri="{C3380CC4-5D6E-409C-BE32-E72D297353CC}">
                <c16:uniqueId val="{00000007-7C5C-4D3B-ACA3-54B01396897A}"/>
              </c:ext>
            </c:extLst>
          </c:dPt>
          <c:dPt>
            <c:idx val="4"/>
            <c:invertIfNegative val="0"/>
            <c:bubble3D val="0"/>
            <c:spPr>
              <a:solidFill>
                <a:schemeClr val="bg1">
                  <a:lumMod val="75000"/>
                </a:schemeClr>
              </a:solidFill>
              <a:ln w="76200" cap="rnd">
                <a:solidFill>
                  <a:schemeClr val="bg1">
                    <a:lumMod val="75000"/>
                  </a:schemeClr>
                </a:solidFill>
              </a:ln>
              <a:effectLst/>
            </c:spPr>
            <c:extLst>
              <c:ext xmlns:c16="http://schemas.microsoft.com/office/drawing/2014/chart" uri="{C3380CC4-5D6E-409C-BE32-E72D297353CC}">
                <c16:uniqueId val="{00000009-7C5C-4D3B-ACA3-54B01396897A}"/>
              </c:ext>
            </c:extLst>
          </c:dPt>
          <c:dPt>
            <c:idx val="5"/>
            <c:invertIfNegative val="0"/>
            <c:bubble3D val="0"/>
            <c:spPr>
              <a:solidFill>
                <a:schemeClr val="accent4">
                  <a:lumMod val="60000"/>
                  <a:lumOff val="40000"/>
                </a:schemeClr>
              </a:solidFill>
              <a:ln w="76200" cap="rnd">
                <a:solidFill>
                  <a:schemeClr val="accent4">
                    <a:lumMod val="60000"/>
                    <a:lumOff val="40000"/>
                  </a:schemeClr>
                </a:solidFill>
              </a:ln>
              <a:effectLst/>
            </c:spPr>
            <c:extLst>
              <c:ext xmlns:c16="http://schemas.microsoft.com/office/drawing/2014/chart" uri="{C3380CC4-5D6E-409C-BE32-E72D297353CC}">
                <c16:uniqueId val="{0000000B-7C5C-4D3B-ACA3-54B01396897A}"/>
              </c:ext>
            </c:extLst>
          </c:dPt>
          <c:dPt>
            <c:idx val="6"/>
            <c:invertIfNegative val="0"/>
            <c:bubble3D val="0"/>
            <c:spPr>
              <a:solidFill>
                <a:schemeClr val="accent2">
                  <a:lumMod val="60000"/>
                  <a:lumOff val="40000"/>
                </a:schemeClr>
              </a:solidFill>
              <a:ln w="76200" cap="rnd">
                <a:solidFill>
                  <a:schemeClr val="accent2">
                    <a:lumMod val="60000"/>
                    <a:lumOff val="40000"/>
                  </a:schemeClr>
                </a:solidFill>
              </a:ln>
              <a:effectLst/>
            </c:spPr>
            <c:extLst>
              <c:ext xmlns:c16="http://schemas.microsoft.com/office/drawing/2014/chart" uri="{C3380CC4-5D6E-409C-BE32-E72D297353CC}">
                <c16:uniqueId val="{0000000D-7C5C-4D3B-ACA3-54B01396897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Gráficos!$B$158:$B$162</c:f>
              <c:strCache>
                <c:ptCount val="5"/>
                <c:pt idx="0">
                  <c:v>Muito Bom</c:v>
                </c:pt>
                <c:pt idx="1">
                  <c:v>Bom</c:v>
                </c:pt>
                <c:pt idx="2">
                  <c:v>Regular</c:v>
                </c:pt>
                <c:pt idx="3">
                  <c:v>Ruim</c:v>
                </c:pt>
                <c:pt idx="4">
                  <c:v>Muito Ruim</c:v>
                </c:pt>
              </c:strCache>
            </c:strRef>
          </c:cat>
          <c:val>
            <c:numRef>
              <c:f>Gráficos!$C$158:$C$162</c:f>
              <c:numCache>
                <c:formatCode>0.0</c:formatCode>
                <c:ptCount val="5"/>
                <c:pt idx="0">
                  <c:v>18.703241895261847</c:v>
                </c:pt>
                <c:pt idx="1">
                  <c:v>43.890274314214459</c:v>
                </c:pt>
                <c:pt idx="2">
                  <c:v>25.187032418952622</c:v>
                </c:pt>
                <c:pt idx="3">
                  <c:v>7.2319201995012472</c:v>
                </c:pt>
                <c:pt idx="4">
                  <c:v>4.9875311720698257</c:v>
                </c:pt>
              </c:numCache>
            </c:numRef>
          </c:val>
          <c:extLst>
            <c:ext xmlns:c16="http://schemas.microsoft.com/office/drawing/2014/chart" uri="{C3380CC4-5D6E-409C-BE32-E72D297353CC}">
              <c16:uniqueId val="{0000000E-7C5C-4D3B-ACA3-54B01396897A}"/>
            </c:ext>
          </c:extLst>
        </c:ser>
        <c:dLbls>
          <c:showLegendKey val="0"/>
          <c:showVal val="1"/>
          <c:showCatName val="0"/>
          <c:showSerName val="0"/>
          <c:showPercent val="0"/>
          <c:showBubbleSize val="0"/>
        </c:dLbls>
        <c:gapWidth val="150"/>
        <c:overlap val="-25"/>
        <c:axId val="522791888"/>
        <c:axId val="522792304"/>
      </c:barChart>
      <c:catAx>
        <c:axId val="522791888"/>
        <c:scaling>
          <c:orientation val="maxMin"/>
        </c:scaling>
        <c:delete val="1"/>
        <c:axPos val="b"/>
        <c:numFmt formatCode="General" sourceLinked="1"/>
        <c:majorTickMark val="out"/>
        <c:minorTickMark val="none"/>
        <c:tickLblPos val="nextTo"/>
        <c:crossAx val="522792304"/>
        <c:crosses val="autoZero"/>
        <c:auto val="1"/>
        <c:lblAlgn val="ctr"/>
        <c:lblOffset val="100"/>
        <c:noMultiLvlLbl val="0"/>
      </c:catAx>
      <c:valAx>
        <c:axId val="522792304"/>
        <c:scaling>
          <c:orientation val="minMax"/>
        </c:scaling>
        <c:delete val="1"/>
        <c:axPos val="r"/>
        <c:numFmt formatCode="0.0" sourceLinked="1"/>
        <c:majorTickMark val="out"/>
        <c:minorTickMark val="none"/>
        <c:tickLblPos val="nextTo"/>
        <c:crossAx val="5227918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Gráficos!$P$159</c:f>
              <c:strCache>
                <c:ptCount val="1"/>
                <c:pt idx="0">
                  <c:v>Feminino</c:v>
                </c:pt>
              </c:strCache>
            </c:strRef>
          </c:tx>
          <c:spPr>
            <a:noFill/>
            <a:ln>
              <a:noFill/>
            </a:ln>
            <a:effectLst/>
          </c:spPr>
          <c:invertIfNegative val="0"/>
          <c:dLbls>
            <c:dLbl>
              <c:idx val="0"/>
              <c:layout>
                <c:manualLayout>
                  <c:x val="4.8110798916624698E-3"/>
                  <c:y val="-0.209280226582389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17-49E4-A079-8E1A59742978}"/>
                </c:ext>
              </c:extLst>
            </c:dLbl>
            <c:dLbl>
              <c:idx val="1"/>
              <c:layout>
                <c:manualLayout>
                  <c:x val="-4.1488972549814311E-2"/>
                  <c:y val="-0.212720905427559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17-49E4-A079-8E1A59742978}"/>
                </c:ext>
              </c:extLst>
            </c:dLbl>
            <c:spPr>
              <a:noFill/>
              <a:ln>
                <a:noFill/>
              </a:ln>
              <a:effectLst/>
            </c:spPr>
            <c:txPr>
              <a:bodyPr/>
              <a:lstStyle/>
              <a:p>
                <a:pPr>
                  <a:defRPr sz="1200" b="1">
                    <a:solidFill>
                      <a:schemeClr val="bg1"/>
                    </a:solidFill>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Gráficos!$Q$158:$Q$159</c:f>
              <c:numCache>
                <c:formatCode>0.0</c:formatCode>
                <c:ptCount val="2"/>
                <c:pt idx="0">
                  <c:v>63.841807909604519</c:v>
                </c:pt>
                <c:pt idx="1">
                  <c:v>61.607142857142861</c:v>
                </c:pt>
              </c:numCache>
            </c:numRef>
          </c:val>
          <c:extLst>
            <c:ext xmlns:c16="http://schemas.microsoft.com/office/drawing/2014/chart" uri="{C3380CC4-5D6E-409C-BE32-E72D297353CC}">
              <c16:uniqueId val="{00000002-6917-49E4-A079-8E1A59742978}"/>
            </c:ext>
          </c:extLst>
        </c:ser>
        <c:ser>
          <c:idx val="1"/>
          <c:order val="1"/>
          <c:tx>
            <c:strRef>
              <c:f>Gráficos!$P$158</c:f>
              <c:strCache>
                <c:ptCount val="1"/>
                <c:pt idx="0">
                  <c:v>Masculino</c:v>
                </c:pt>
              </c:strCache>
            </c:strRef>
          </c:tx>
          <c:spPr>
            <a:solidFill>
              <a:schemeClr val="bg1">
                <a:alpha val="77000"/>
              </a:schemeClr>
            </a:solidFill>
            <a:ln>
              <a:noFill/>
            </a:ln>
            <a:effectLst/>
          </c:spPr>
          <c:invertIfNegative val="0"/>
          <c:val>
            <c:numRef>
              <c:f>Gráficos!$R$158:$R$159</c:f>
              <c:numCache>
                <c:formatCode>0.0</c:formatCode>
                <c:ptCount val="2"/>
                <c:pt idx="0">
                  <c:v>36.158192090395481</c:v>
                </c:pt>
                <c:pt idx="1">
                  <c:v>38.392857142857139</c:v>
                </c:pt>
              </c:numCache>
            </c:numRef>
          </c:val>
          <c:extLst>
            <c:ext xmlns:c16="http://schemas.microsoft.com/office/drawing/2014/chart" uri="{C3380CC4-5D6E-409C-BE32-E72D297353CC}">
              <c16:uniqueId val="{00000003-6917-49E4-A079-8E1A59742978}"/>
            </c:ext>
          </c:extLst>
        </c:ser>
        <c:dLbls>
          <c:showLegendKey val="0"/>
          <c:showVal val="0"/>
          <c:showCatName val="0"/>
          <c:showSerName val="0"/>
          <c:showPercent val="0"/>
          <c:showBubbleSize val="0"/>
        </c:dLbls>
        <c:gapWidth val="0"/>
        <c:overlap val="100"/>
        <c:axId val="115505152"/>
        <c:axId val="89642048"/>
      </c:barChart>
      <c:catAx>
        <c:axId val="115505152"/>
        <c:scaling>
          <c:orientation val="minMax"/>
        </c:scaling>
        <c:delete val="1"/>
        <c:axPos val="b"/>
        <c:numFmt formatCode="General" sourceLinked="1"/>
        <c:majorTickMark val="out"/>
        <c:minorTickMark val="none"/>
        <c:tickLblPos val="nextTo"/>
        <c:crossAx val="89642048"/>
        <c:crosses val="autoZero"/>
        <c:auto val="1"/>
        <c:lblAlgn val="ctr"/>
        <c:lblOffset val="100"/>
        <c:noMultiLvlLbl val="0"/>
      </c:catAx>
      <c:valAx>
        <c:axId val="89642048"/>
        <c:scaling>
          <c:orientation val="minMax"/>
          <c:min val="0"/>
        </c:scaling>
        <c:delete val="1"/>
        <c:axPos val="l"/>
        <c:numFmt formatCode="0%" sourceLinked="1"/>
        <c:majorTickMark val="out"/>
        <c:minorTickMark val="none"/>
        <c:tickLblPos val="nextTo"/>
        <c:crossAx val="1155051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2162-46A7-A4D7-A509EC3BEF71}"/>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162-46A7-A4D7-A509EC3BEF71}"/>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extLst>
                <c:ext xmlns:c16="http://schemas.microsoft.com/office/drawing/2014/chart" uri="{C3380CC4-5D6E-409C-BE32-E72D297353CC}">
                  <c16:uniqueId val="{00000003-2162-46A7-A4D7-A509EC3BEF7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Gráficos!$B$182:$B$183</c:f>
              <c:strCache>
                <c:ptCount val="2"/>
                <c:pt idx="0">
                  <c:v>Sim</c:v>
                </c:pt>
                <c:pt idx="1">
                  <c:v>Não</c:v>
                </c:pt>
              </c:strCache>
            </c:strRef>
          </c:cat>
          <c:val>
            <c:numRef>
              <c:f>Gráficos!$C$182:$C$183</c:f>
              <c:numCache>
                <c:formatCode>0.0</c:formatCode>
                <c:ptCount val="2"/>
                <c:pt idx="0">
                  <c:v>68.695652173913047</c:v>
                </c:pt>
                <c:pt idx="1">
                  <c:v>31.304347826086961</c:v>
                </c:pt>
              </c:numCache>
            </c:numRef>
          </c:val>
          <c:extLst>
            <c:ext xmlns:c16="http://schemas.microsoft.com/office/drawing/2014/chart" uri="{C3380CC4-5D6E-409C-BE32-E72D297353CC}">
              <c16:uniqueId val="{00000004-2162-46A7-A4D7-A509EC3BEF71}"/>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0.12924425468015721"/>
          <c:y val="0.34367241220765687"/>
          <c:w val="0.19187589234696109"/>
          <c:h val="0.31265517558468625"/>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45CE-4744-9C68-55052B20942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45CE-4744-9C68-55052B209425}"/>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extLst>
                <c:ext xmlns:c16="http://schemas.microsoft.com/office/drawing/2014/chart" uri="{C3380CC4-5D6E-409C-BE32-E72D297353CC}">
                  <c16:uniqueId val="{00000003-45CE-4744-9C68-55052B20942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Gráficos!$B$182:$B$183</c:f>
              <c:strCache>
                <c:ptCount val="2"/>
                <c:pt idx="0">
                  <c:v>Sim</c:v>
                </c:pt>
                <c:pt idx="1">
                  <c:v>Não</c:v>
                </c:pt>
              </c:strCache>
            </c:strRef>
          </c:cat>
          <c:val>
            <c:numRef>
              <c:f>Gráficos!$C$182:$C$183</c:f>
              <c:numCache>
                <c:formatCode>0.0</c:formatCode>
                <c:ptCount val="2"/>
                <c:pt idx="0">
                  <c:v>58.51063829787234</c:v>
                </c:pt>
                <c:pt idx="1">
                  <c:v>41.48936170212766</c:v>
                </c:pt>
              </c:numCache>
            </c:numRef>
          </c:val>
          <c:extLst>
            <c:ext xmlns:c16="http://schemas.microsoft.com/office/drawing/2014/chart" uri="{C3380CC4-5D6E-409C-BE32-E72D297353CC}">
              <c16:uniqueId val="{00000004-45CE-4744-9C68-55052B20942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Gráficos!$P$201</c:f>
              <c:strCache>
                <c:ptCount val="1"/>
                <c:pt idx="0">
                  <c:v>Feminino</c:v>
                </c:pt>
              </c:strCache>
            </c:strRef>
          </c:tx>
          <c:spPr>
            <a:noFill/>
            <a:ln>
              <a:noFill/>
            </a:ln>
            <a:effectLst/>
          </c:spPr>
          <c:invertIfNegative val="0"/>
          <c:dLbls>
            <c:dLbl>
              <c:idx val="0"/>
              <c:layout>
                <c:manualLayout>
                  <c:x val="4.8114972379338424E-3"/>
                  <c:y val="-0.2367252897268166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A0-4A63-9176-377F5F381376}"/>
                </c:ext>
              </c:extLst>
            </c:dLbl>
            <c:dLbl>
              <c:idx val="1"/>
              <c:layout>
                <c:manualLayout>
                  <c:x val="-4.1172172458569113E-2"/>
                  <c:y val="-0.217329606457643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A0-4A63-9176-377F5F381376}"/>
                </c:ext>
              </c:extLst>
            </c:dLbl>
            <c:spPr>
              <a:noFill/>
              <a:ln>
                <a:noFill/>
              </a:ln>
              <a:effectLst/>
            </c:spPr>
            <c:txPr>
              <a:bodyPr/>
              <a:lstStyle/>
              <a:p>
                <a:pPr>
                  <a:defRPr sz="1200" b="1">
                    <a:solidFill>
                      <a:schemeClr val="bg1"/>
                    </a:solidFill>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Gráficos!$Q$200:$Q$201</c:f>
              <c:numCache>
                <c:formatCode>0.0</c:formatCode>
                <c:ptCount val="2"/>
                <c:pt idx="0">
                  <c:v>65.137614678899084</c:v>
                </c:pt>
                <c:pt idx="1">
                  <c:v>67.213114754098356</c:v>
                </c:pt>
              </c:numCache>
            </c:numRef>
          </c:val>
          <c:extLst>
            <c:ext xmlns:c16="http://schemas.microsoft.com/office/drawing/2014/chart" uri="{C3380CC4-5D6E-409C-BE32-E72D297353CC}">
              <c16:uniqueId val="{00000002-FFA0-4A63-9176-377F5F381376}"/>
            </c:ext>
          </c:extLst>
        </c:ser>
        <c:ser>
          <c:idx val="1"/>
          <c:order val="1"/>
          <c:tx>
            <c:strRef>
              <c:f>Gráficos!$P$158</c:f>
              <c:strCache>
                <c:ptCount val="1"/>
                <c:pt idx="0">
                  <c:v>Masculino</c:v>
                </c:pt>
              </c:strCache>
            </c:strRef>
          </c:tx>
          <c:spPr>
            <a:solidFill>
              <a:schemeClr val="bg1">
                <a:alpha val="77000"/>
              </a:schemeClr>
            </a:solidFill>
            <a:ln>
              <a:noFill/>
            </a:ln>
            <a:effectLst/>
          </c:spPr>
          <c:invertIfNegative val="0"/>
          <c:val>
            <c:numRef>
              <c:f>Gráficos!$R$200:$R$201</c:f>
              <c:numCache>
                <c:formatCode>0.0</c:formatCode>
                <c:ptCount val="2"/>
                <c:pt idx="0">
                  <c:v>34.862385321100916</c:v>
                </c:pt>
                <c:pt idx="1">
                  <c:v>32.786885245901644</c:v>
                </c:pt>
              </c:numCache>
            </c:numRef>
          </c:val>
          <c:extLst>
            <c:ext xmlns:c16="http://schemas.microsoft.com/office/drawing/2014/chart" uri="{C3380CC4-5D6E-409C-BE32-E72D297353CC}">
              <c16:uniqueId val="{00000003-FFA0-4A63-9176-377F5F381376}"/>
            </c:ext>
          </c:extLst>
        </c:ser>
        <c:dLbls>
          <c:showLegendKey val="0"/>
          <c:showVal val="0"/>
          <c:showCatName val="0"/>
          <c:showSerName val="0"/>
          <c:showPercent val="0"/>
          <c:showBubbleSize val="0"/>
        </c:dLbls>
        <c:gapWidth val="0"/>
        <c:overlap val="100"/>
        <c:axId val="115505152"/>
        <c:axId val="89642048"/>
      </c:barChart>
      <c:catAx>
        <c:axId val="115505152"/>
        <c:scaling>
          <c:orientation val="minMax"/>
        </c:scaling>
        <c:delete val="1"/>
        <c:axPos val="b"/>
        <c:numFmt formatCode="General" sourceLinked="1"/>
        <c:majorTickMark val="out"/>
        <c:minorTickMark val="none"/>
        <c:tickLblPos val="nextTo"/>
        <c:crossAx val="89642048"/>
        <c:crosses val="autoZero"/>
        <c:auto val="1"/>
        <c:lblAlgn val="ctr"/>
        <c:lblOffset val="100"/>
        <c:noMultiLvlLbl val="0"/>
      </c:catAx>
      <c:valAx>
        <c:axId val="89642048"/>
        <c:scaling>
          <c:orientation val="minMax"/>
          <c:min val="0"/>
        </c:scaling>
        <c:delete val="1"/>
        <c:axPos val="l"/>
        <c:numFmt formatCode="0%" sourceLinked="1"/>
        <c:majorTickMark val="out"/>
        <c:minorTickMark val="none"/>
        <c:tickLblPos val="nextTo"/>
        <c:crossAx val="1155051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8417055484772E-2"/>
          <c:y val="8.5927234268336539E-2"/>
          <c:w val="0.93672316588903048"/>
          <c:h val="0.71772066704888204"/>
        </c:manualLayout>
      </c:layout>
      <c:barChart>
        <c:barDir val="col"/>
        <c:grouping val="clustered"/>
        <c:varyColors val="0"/>
        <c:ser>
          <c:idx val="0"/>
          <c:order val="0"/>
          <c:spPr>
            <a:solidFill>
              <a:schemeClr val="bg1">
                <a:lumMod val="50000"/>
              </a:schemeClr>
            </a:solidFill>
            <a:ln w="76200" cap="rnd">
              <a:solidFill>
                <a:schemeClr val="accent1"/>
              </a:solidFill>
            </a:ln>
            <a:effectLst/>
          </c:spPr>
          <c:invertIfNegative val="0"/>
          <c:dPt>
            <c:idx val="0"/>
            <c:invertIfNegative val="0"/>
            <c:bubble3D val="0"/>
            <c:spPr>
              <a:solidFill>
                <a:schemeClr val="bg1">
                  <a:lumMod val="50000"/>
                </a:schemeClr>
              </a:solidFill>
              <a:ln w="76200" cap="rnd">
                <a:solidFill>
                  <a:schemeClr val="bg1">
                    <a:lumMod val="50000"/>
                  </a:schemeClr>
                </a:solidFill>
              </a:ln>
              <a:effectLst/>
            </c:spPr>
            <c:extLst>
              <c:ext xmlns:c16="http://schemas.microsoft.com/office/drawing/2014/chart" uri="{C3380CC4-5D6E-409C-BE32-E72D297353CC}">
                <c16:uniqueId val="{00000001-0925-4399-A93B-06D8CF0BD49E}"/>
              </c:ext>
            </c:extLst>
          </c:dPt>
          <c:dPt>
            <c:idx val="1"/>
            <c:invertIfNegative val="0"/>
            <c:bubble3D val="0"/>
            <c:spPr>
              <a:solidFill>
                <a:schemeClr val="bg1">
                  <a:lumMod val="50000"/>
                </a:schemeClr>
              </a:solidFill>
              <a:ln w="76200" cap="rnd">
                <a:solidFill>
                  <a:schemeClr val="bg1">
                    <a:lumMod val="50000"/>
                  </a:schemeClr>
                </a:solidFill>
              </a:ln>
              <a:effectLst/>
            </c:spPr>
            <c:extLst>
              <c:ext xmlns:c16="http://schemas.microsoft.com/office/drawing/2014/chart" uri="{C3380CC4-5D6E-409C-BE32-E72D297353CC}">
                <c16:uniqueId val="{00000003-0925-4399-A93B-06D8CF0BD49E}"/>
              </c:ext>
            </c:extLst>
          </c:dPt>
          <c:dPt>
            <c:idx val="2"/>
            <c:invertIfNegative val="0"/>
            <c:bubble3D val="0"/>
            <c:spPr>
              <a:solidFill>
                <a:schemeClr val="bg1">
                  <a:lumMod val="65000"/>
                </a:schemeClr>
              </a:solidFill>
              <a:ln w="76200" cap="rnd">
                <a:solidFill>
                  <a:schemeClr val="bg1">
                    <a:lumMod val="65000"/>
                  </a:schemeClr>
                </a:solidFill>
              </a:ln>
              <a:effectLst/>
            </c:spPr>
            <c:extLst>
              <c:ext xmlns:c16="http://schemas.microsoft.com/office/drawing/2014/chart" uri="{C3380CC4-5D6E-409C-BE32-E72D297353CC}">
                <c16:uniqueId val="{00000005-0925-4399-A93B-06D8CF0BD49E}"/>
              </c:ext>
            </c:extLst>
          </c:dPt>
          <c:dPt>
            <c:idx val="3"/>
            <c:invertIfNegative val="0"/>
            <c:bubble3D val="0"/>
            <c:spPr>
              <a:solidFill>
                <a:schemeClr val="bg1">
                  <a:lumMod val="75000"/>
                </a:schemeClr>
              </a:solidFill>
              <a:ln w="76200" cap="rnd">
                <a:solidFill>
                  <a:schemeClr val="bg1">
                    <a:lumMod val="75000"/>
                  </a:schemeClr>
                </a:solidFill>
              </a:ln>
              <a:effectLst/>
            </c:spPr>
            <c:extLst>
              <c:ext xmlns:c16="http://schemas.microsoft.com/office/drawing/2014/chart" uri="{C3380CC4-5D6E-409C-BE32-E72D297353CC}">
                <c16:uniqueId val="{00000007-0925-4399-A93B-06D8CF0BD49E}"/>
              </c:ext>
            </c:extLst>
          </c:dPt>
          <c:dPt>
            <c:idx val="4"/>
            <c:invertIfNegative val="0"/>
            <c:bubble3D val="0"/>
            <c:spPr>
              <a:solidFill>
                <a:schemeClr val="bg1">
                  <a:lumMod val="75000"/>
                </a:schemeClr>
              </a:solidFill>
              <a:ln w="76200" cap="rnd">
                <a:solidFill>
                  <a:schemeClr val="bg1">
                    <a:lumMod val="75000"/>
                  </a:schemeClr>
                </a:solidFill>
              </a:ln>
              <a:effectLst/>
            </c:spPr>
            <c:extLst>
              <c:ext xmlns:c16="http://schemas.microsoft.com/office/drawing/2014/chart" uri="{C3380CC4-5D6E-409C-BE32-E72D297353CC}">
                <c16:uniqueId val="{00000009-0925-4399-A93B-06D8CF0BD49E}"/>
              </c:ext>
            </c:extLst>
          </c:dPt>
          <c:dPt>
            <c:idx val="5"/>
            <c:invertIfNegative val="0"/>
            <c:bubble3D val="0"/>
            <c:spPr>
              <a:solidFill>
                <a:schemeClr val="accent4">
                  <a:lumMod val="60000"/>
                  <a:lumOff val="40000"/>
                </a:schemeClr>
              </a:solidFill>
              <a:ln w="76200" cap="rnd">
                <a:solidFill>
                  <a:schemeClr val="accent4">
                    <a:lumMod val="60000"/>
                    <a:lumOff val="40000"/>
                  </a:schemeClr>
                </a:solidFill>
              </a:ln>
              <a:effectLst/>
            </c:spPr>
            <c:extLst>
              <c:ext xmlns:c16="http://schemas.microsoft.com/office/drawing/2014/chart" uri="{C3380CC4-5D6E-409C-BE32-E72D297353CC}">
                <c16:uniqueId val="{0000000B-0925-4399-A93B-06D8CF0BD49E}"/>
              </c:ext>
            </c:extLst>
          </c:dPt>
          <c:dPt>
            <c:idx val="6"/>
            <c:invertIfNegative val="0"/>
            <c:bubble3D val="0"/>
            <c:spPr>
              <a:solidFill>
                <a:schemeClr val="accent2">
                  <a:lumMod val="60000"/>
                  <a:lumOff val="40000"/>
                </a:schemeClr>
              </a:solidFill>
              <a:ln w="76200" cap="rnd">
                <a:solidFill>
                  <a:schemeClr val="accent2">
                    <a:lumMod val="60000"/>
                    <a:lumOff val="40000"/>
                  </a:schemeClr>
                </a:solidFill>
              </a:ln>
              <a:effectLst/>
            </c:spPr>
            <c:extLst>
              <c:ext xmlns:c16="http://schemas.microsoft.com/office/drawing/2014/chart" uri="{C3380CC4-5D6E-409C-BE32-E72D297353CC}">
                <c16:uniqueId val="{0000000D-0925-4399-A93B-06D8CF0BD49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Gráficos!$B$200:$B$204</c:f>
              <c:strCache>
                <c:ptCount val="5"/>
                <c:pt idx="0">
                  <c:v>Muito Bom</c:v>
                </c:pt>
                <c:pt idx="1">
                  <c:v>Bom</c:v>
                </c:pt>
                <c:pt idx="2">
                  <c:v>Regular</c:v>
                </c:pt>
                <c:pt idx="3">
                  <c:v>Ruim</c:v>
                </c:pt>
                <c:pt idx="4">
                  <c:v>Muito Ruim</c:v>
                </c:pt>
              </c:strCache>
            </c:strRef>
          </c:cat>
          <c:val>
            <c:numRef>
              <c:f>Gráficos!$C$200:$C$204</c:f>
              <c:numCache>
                <c:formatCode>0.0</c:formatCode>
                <c:ptCount val="5"/>
                <c:pt idx="0">
                  <c:v>16.017316017316016</c:v>
                </c:pt>
                <c:pt idx="1">
                  <c:v>50.216450216450212</c:v>
                </c:pt>
                <c:pt idx="2">
                  <c:v>25.97402597402597</c:v>
                </c:pt>
                <c:pt idx="3">
                  <c:v>4.7619047619047619</c:v>
                </c:pt>
                <c:pt idx="4">
                  <c:v>3.0303030303030303</c:v>
                </c:pt>
              </c:numCache>
            </c:numRef>
          </c:val>
          <c:extLst>
            <c:ext xmlns:c16="http://schemas.microsoft.com/office/drawing/2014/chart" uri="{C3380CC4-5D6E-409C-BE32-E72D297353CC}">
              <c16:uniqueId val="{0000000E-0925-4399-A93B-06D8CF0BD49E}"/>
            </c:ext>
          </c:extLst>
        </c:ser>
        <c:dLbls>
          <c:showLegendKey val="0"/>
          <c:showVal val="1"/>
          <c:showCatName val="0"/>
          <c:showSerName val="0"/>
          <c:showPercent val="0"/>
          <c:showBubbleSize val="0"/>
        </c:dLbls>
        <c:gapWidth val="150"/>
        <c:overlap val="-25"/>
        <c:axId val="522791888"/>
        <c:axId val="522792304"/>
      </c:barChart>
      <c:catAx>
        <c:axId val="522791888"/>
        <c:scaling>
          <c:orientation val="maxMin"/>
        </c:scaling>
        <c:delete val="1"/>
        <c:axPos val="b"/>
        <c:numFmt formatCode="General" sourceLinked="1"/>
        <c:majorTickMark val="out"/>
        <c:minorTickMark val="none"/>
        <c:tickLblPos val="nextTo"/>
        <c:crossAx val="522792304"/>
        <c:crosses val="autoZero"/>
        <c:auto val="1"/>
        <c:lblAlgn val="ctr"/>
        <c:lblOffset val="100"/>
        <c:noMultiLvlLbl val="0"/>
      </c:catAx>
      <c:valAx>
        <c:axId val="522792304"/>
        <c:scaling>
          <c:orientation val="minMax"/>
        </c:scaling>
        <c:delete val="1"/>
        <c:axPos val="r"/>
        <c:numFmt formatCode="0.0" sourceLinked="1"/>
        <c:majorTickMark val="out"/>
        <c:minorTickMark val="none"/>
        <c:tickLblPos val="nextTo"/>
        <c:crossAx val="5227918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8417055484772E-2"/>
          <c:y val="8.5927234268336539E-2"/>
          <c:w val="0.93672316588903048"/>
          <c:h val="0.71772066704888204"/>
        </c:manualLayout>
      </c:layout>
      <c:barChart>
        <c:barDir val="col"/>
        <c:grouping val="clustered"/>
        <c:varyColors val="0"/>
        <c:ser>
          <c:idx val="0"/>
          <c:order val="0"/>
          <c:spPr>
            <a:solidFill>
              <a:schemeClr val="bg1">
                <a:lumMod val="50000"/>
              </a:schemeClr>
            </a:solidFill>
            <a:ln w="76200" cap="rnd">
              <a:solidFill>
                <a:schemeClr val="accent1"/>
              </a:solidFill>
            </a:ln>
            <a:effectLst/>
          </c:spPr>
          <c:invertIfNegative val="0"/>
          <c:dPt>
            <c:idx val="0"/>
            <c:invertIfNegative val="0"/>
            <c:bubble3D val="0"/>
            <c:spPr>
              <a:solidFill>
                <a:schemeClr val="bg1">
                  <a:lumMod val="50000"/>
                </a:schemeClr>
              </a:solidFill>
              <a:ln w="76200" cap="rnd">
                <a:solidFill>
                  <a:schemeClr val="bg1">
                    <a:lumMod val="50000"/>
                  </a:schemeClr>
                </a:solidFill>
              </a:ln>
              <a:effectLst/>
            </c:spPr>
            <c:extLst>
              <c:ext xmlns:c16="http://schemas.microsoft.com/office/drawing/2014/chart" uri="{C3380CC4-5D6E-409C-BE32-E72D297353CC}">
                <c16:uniqueId val="{00000001-31B8-42EE-B66B-A4F4D0E041D5}"/>
              </c:ext>
            </c:extLst>
          </c:dPt>
          <c:dPt>
            <c:idx val="1"/>
            <c:invertIfNegative val="0"/>
            <c:bubble3D val="0"/>
            <c:spPr>
              <a:solidFill>
                <a:schemeClr val="bg1">
                  <a:lumMod val="50000"/>
                </a:schemeClr>
              </a:solidFill>
              <a:ln w="76200" cap="rnd">
                <a:solidFill>
                  <a:schemeClr val="bg1">
                    <a:lumMod val="50000"/>
                  </a:schemeClr>
                </a:solidFill>
              </a:ln>
              <a:effectLst/>
            </c:spPr>
            <c:extLst>
              <c:ext xmlns:c16="http://schemas.microsoft.com/office/drawing/2014/chart" uri="{C3380CC4-5D6E-409C-BE32-E72D297353CC}">
                <c16:uniqueId val="{00000003-31B8-42EE-B66B-A4F4D0E041D5}"/>
              </c:ext>
            </c:extLst>
          </c:dPt>
          <c:dPt>
            <c:idx val="2"/>
            <c:invertIfNegative val="0"/>
            <c:bubble3D val="0"/>
            <c:spPr>
              <a:solidFill>
                <a:schemeClr val="bg1">
                  <a:lumMod val="65000"/>
                </a:schemeClr>
              </a:solidFill>
              <a:ln w="76200" cap="rnd">
                <a:solidFill>
                  <a:schemeClr val="bg1">
                    <a:lumMod val="65000"/>
                  </a:schemeClr>
                </a:solidFill>
              </a:ln>
              <a:effectLst/>
            </c:spPr>
            <c:extLst>
              <c:ext xmlns:c16="http://schemas.microsoft.com/office/drawing/2014/chart" uri="{C3380CC4-5D6E-409C-BE32-E72D297353CC}">
                <c16:uniqueId val="{00000005-31B8-42EE-B66B-A4F4D0E041D5}"/>
              </c:ext>
            </c:extLst>
          </c:dPt>
          <c:dPt>
            <c:idx val="3"/>
            <c:invertIfNegative val="0"/>
            <c:bubble3D val="0"/>
            <c:spPr>
              <a:solidFill>
                <a:schemeClr val="bg1">
                  <a:lumMod val="75000"/>
                </a:schemeClr>
              </a:solidFill>
              <a:ln w="76200" cap="rnd">
                <a:solidFill>
                  <a:schemeClr val="bg1">
                    <a:lumMod val="75000"/>
                  </a:schemeClr>
                </a:solidFill>
              </a:ln>
              <a:effectLst/>
            </c:spPr>
            <c:extLst>
              <c:ext xmlns:c16="http://schemas.microsoft.com/office/drawing/2014/chart" uri="{C3380CC4-5D6E-409C-BE32-E72D297353CC}">
                <c16:uniqueId val="{00000007-31B8-42EE-B66B-A4F4D0E041D5}"/>
              </c:ext>
            </c:extLst>
          </c:dPt>
          <c:dPt>
            <c:idx val="4"/>
            <c:invertIfNegative val="0"/>
            <c:bubble3D val="0"/>
            <c:spPr>
              <a:solidFill>
                <a:schemeClr val="bg1">
                  <a:lumMod val="75000"/>
                </a:schemeClr>
              </a:solidFill>
              <a:ln w="76200" cap="rnd">
                <a:solidFill>
                  <a:schemeClr val="bg1">
                    <a:lumMod val="75000"/>
                  </a:schemeClr>
                </a:solidFill>
              </a:ln>
              <a:effectLst/>
            </c:spPr>
            <c:extLst>
              <c:ext xmlns:c16="http://schemas.microsoft.com/office/drawing/2014/chart" uri="{C3380CC4-5D6E-409C-BE32-E72D297353CC}">
                <c16:uniqueId val="{00000009-31B8-42EE-B66B-A4F4D0E041D5}"/>
              </c:ext>
            </c:extLst>
          </c:dPt>
          <c:dPt>
            <c:idx val="5"/>
            <c:invertIfNegative val="0"/>
            <c:bubble3D val="0"/>
            <c:spPr>
              <a:solidFill>
                <a:schemeClr val="accent4">
                  <a:lumMod val="60000"/>
                  <a:lumOff val="40000"/>
                </a:schemeClr>
              </a:solidFill>
              <a:ln w="76200" cap="rnd">
                <a:solidFill>
                  <a:schemeClr val="accent4">
                    <a:lumMod val="60000"/>
                    <a:lumOff val="40000"/>
                  </a:schemeClr>
                </a:solidFill>
              </a:ln>
              <a:effectLst/>
            </c:spPr>
            <c:extLst>
              <c:ext xmlns:c16="http://schemas.microsoft.com/office/drawing/2014/chart" uri="{C3380CC4-5D6E-409C-BE32-E72D297353CC}">
                <c16:uniqueId val="{0000000B-31B8-42EE-B66B-A4F4D0E041D5}"/>
              </c:ext>
            </c:extLst>
          </c:dPt>
          <c:dPt>
            <c:idx val="6"/>
            <c:invertIfNegative val="0"/>
            <c:bubble3D val="0"/>
            <c:spPr>
              <a:solidFill>
                <a:schemeClr val="accent2">
                  <a:lumMod val="60000"/>
                  <a:lumOff val="40000"/>
                </a:schemeClr>
              </a:solidFill>
              <a:ln w="76200" cap="rnd">
                <a:solidFill>
                  <a:schemeClr val="accent2">
                    <a:lumMod val="60000"/>
                    <a:lumOff val="40000"/>
                  </a:schemeClr>
                </a:solidFill>
              </a:ln>
              <a:effectLst/>
            </c:spPr>
            <c:extLst>
              <c:ext xmlns:c16="http://schemas.microsoft.com/office/drawing/2014/chart" uri="{C3380CC4-5D6E-409C-BE32-E72D297353CC}">
                <c16:uniqueId val="{0000000D-31B8-42EE-B66B-A4F4D0E041D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Gráficos!$B$224:$B$228</c:f>
              <c:strCache>
                <c:ptCount val="5"/>
                <c:pt idx="0">
                  <c:v>Muito Bom</c:v>
                </c:pt>
                <c:pt idx="1">
                  <c:v>Bom</c:v>
                </c:pt>
                <c:pt idx="2">
                  <c:v>Regular</c:v>
                </c:pt>
                <c:pt idx="3">
                  <c:v>Ruim</c:v>
                </c:pt>
                <c:pt idx="4">
                  <c:v>Muito Ruim</c:v>
                </c:pt>
              </c:strCache>
            </c:strRef>
          </c:cat>
          <c:val>
            <c:numRef>
              <c:f>Gráficos!$C$224:$C$228</c:f>
              <c:numCache>
                <c:formatCode>0.0</c:formatCode>
                <c:ptCount val="5"/>
                <c:pt idx="0">
                  <c:v>32.959641255605383</c:v>
                </c:pt>
                <c:pt idx="1">
                  <c:v>47.533632286995513</c:v>
                </c:pt>
                <c:pt idx="2">
                  <c:v>17.488789237668161</c:v>
                </c:pt>
                <c:pt idx="3">
                  <c:v>1.5695067264573992</c:v>
                </c:pt>
                <c:pt idx="4">
                  <c:v>0.44843049327354262</c:v>
                </c:pt>
              </c:numCache>
            </c:numRef>
          </c:val>
          <c:extLst>
            <c:ext xmlns:c16="http://schemas.microsoft.com/office/drawing/2014/chart" uri="{C3380CC4-5D6E-409C-BE32-E72D297353CC}">
              <c16:uniqueId val="{0000000E-31B8-42EE-B66B-A4F4D0E041D5}"/>
            </c:ext>
          </c:extLst>
        </c:ser>
        <c:dLbls>
          <c:showLegendKey val="0"/>
          <c:showVal val="1"/>
          <c:showCatName val="0"/>
          <c:showSerName val="0"/>
          <c:showPercent val="0"/>
          <c:showBubbleSize val="0"/>
        </c:dLbls>
        <c:gapWidth val="150"/>
        <c:overlap val="-25"/>
        <c:axId val="522791888"/>
        <c:axId val="522792304"/>
      </c:barChart>
      <c:catAx>
        <c:axId val="522791888"/>
        <c:scaling>
          <c:orientation val="maxMin"/>
        </c:scaling>
        <c:delete val="1"/>
        <c:axPos val="b"/>
        <c:numFmt formatCode="General" sourceLinked="1"/>
        <c:majorTickMark val="out"/>
        <c:minorTickMark val="none"/>
        <c:tickLblPos val="nextTo"/>
        <c:crossAx val="522792304"/>
        <c:crosses val="autoZero"/>
        <c:auto val="1"/>
        <c:lblAlgn val="ctr"/>
        <c:lblOffset val="100"/>
        <c:noMultiLvlLbl val="0"/>
      </c:catAx>
      <c:valAx>
        <c:axId val="522792304"/>
        <c:scaling>
          <c:orientation val="minMax"/>
        </c:scaling>
        <c:delete val="1"/>
        <c:axPos val="r"/>
        <c:numFmt formatCode="0.0" sourceLinked="1"/>
        <c:majorTickMark val="out"/>
        <c:minorTickMark val="none"/>
        <c:tickLblPos val="nextTo"/>
        <c:crossAx val="5227918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7602799650044"/>
          <c:y val="5.0925925925925923E-2"/>
          <c:w val="0.66457305336832884"/>
          <c:h val="0.89814814814814814"/>
        </c:manualLayout>
      </c:layout>
      <c:barChart>
        <c:barDir val="bar"/>
        <c:grouping val="clustered"/>
        <c:varyColors val="0"/>
        <c:ser>
          <c:idx val="0"/>
          <c:order val="0"/>
          <c:tx>
            <c:strRef>
              <c:f>Gráficos!$M$23</c:f>
              <c:strCache>
                <c:ptCount val="1"/>
                <c:pt idx="0">
                  <c:v>A - Antes de começarmos a pesquisa, por gentileza nos informe a sua idade:</c:v>
                </c:pt>
              </c:strCache>
            </c:strRef>
          </c:tx>
          <c:spPr>
            <a:pattFill prst="narVert">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Gráficos!$M$25:$M$30</c:f>
              <c:strCache>
                <c:ptCount val="6"/>
                <c:pt idx="0">
                  <c:v>De 18 a 25 anos</c:v>
                </c:pt>
                <c:pt idx="1">
                  <c:v>De 26 a 35 anos</c:v>
                </c:pt>
                <c:pt idx="2">
                  <c:v>De 36 a 45 anos</c:v>
                </c:pt>
                <c:pt idx="3">
                  <c:v>De 46 a 55 anos</c:v>
                </c:pt>
                <c:pt idx="4">
                  <c:v>De 56 a 65 anos</c:v>
                </c:pt>
                <c:pt idx="5">
                  <c:v>Mais de 65 anos</c:v>
                </c:pt>
              </c:strCache>
            </c:strRef>
          </c:cat>
          <c:val>
            <c:numRef>
              <c:f>Gráficos!$N$25:$N$30</c:f>
              <c:numCache>
                <c:formatCode>0.0</c:formatCode>
                <c:ptCount val="6"/>
                <c:pt idx="0">
                  <c:v>3.9735099337748347</c:v>
                </c:pt>
                <c:pt idx="1">
                  <c:v>12.362030905077264</c:v>
                </c:pt>
                <c:pt idx="2">
                  <c:v>12.141280353200882</c:v>
                </c:pt>
                <c:pt idx="3">
                  <c:v>10.596026490066226</c:v>
                </c:pt>
                <c:pt idx="4">
                  <c:v>17.439293598233995</c:v>
                </c:pt>
                <c:pt idx="5">
                  <c:v>43.487858719646802</c:v>
                </c:pt>
              </c:numCache>
            </c:numRef>
          </c:val>
          <c:extLst>
            <c:ext xmlns:c16="http://schemas.microsoft.com/office/drawing/2014/chart" uri="{C3380CC4-5D6E-409C-BE32-E72D297353CC}">
              <c16:uniqueId val="{00000000-7117-45A2-BFC7-97BD8FC3B68A}"/>
            </c:ext>
          </c:extLst>
        </c:ser>
        <c:dLbls>
          <c:showLegendKey val="0"/>
          <c:showVal val="0"/>
          <c:showCatName val="0"/>
          <c:showSerName val="0"/>
          <c:showPercent val="0"/>
          <c:showBubbleSize val="0"/>
        </c:dLbls>
        <c:gapWidth val="90"/>
        <c:overlap val="-48"/>
        <c:axId val="115416576"/>
        <c:axId val="89640896"/>
      </c:barChart>
      <c:catAx>
        <c:axId val="115416576"/>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89640896"/>
        <c:crosses val="autoZero"/>
        <c:auto val="1"/>
        <c:lblAlgn val="ctr"/>
        <c:lblOffset val="100"/>
        <c:noMultiLvlLbl val="0"/>
      </c:catAx>
      <c:valAx>
        <c:axId val="89640896"/>
        <c:scaling>
          <c:orientation val="minMax"/>
        </c:scaling>
        <c:delete val="1"/>
        <c:axPos val="t"/>
        <c:numFmt formatCode="0.0" sourceLinked="1"/>
        <c:majorTickMark val="none"/>
        <c:minorTickMark val="none"/>
        <c:tickLblPos val="nextTo"/>
        <c:crossAx val="1154165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b="1"/>
      </a:pPr>
      <a:endParaRPr lang="pt-B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Gráficos!$P$225</c:f>
              <c:strCache>
                <c:ptCount val="1"/>
                <c:pt idx="0">
                  <c:v>Feminino</c:v>
                </c:pt>
              </c:strCache>
            </c:strRef>
          </c:tx>
          <c:spPr>
            <a:noFill/>
            <a:ln>
              <a:noFill/>
            </a:ln>
            <a:effectLst/>
          </c:spPr>
          <c:invertIfNegative val="0"/>
          <c:dLbls>
            <c:dLbl>
              <c:idx val="0"/>
              <c:layout>
                <c:manualLayout>
                  <c:x val="4.811287484260734E-3"/>
                  <c:y val="-0.329562025387395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39-4A3E-90CA-1DFB72816E7B}"/>
                </c:ext>
              </c:extLst>
            </c:dLbl>
            <c:dLbl>
              <c:idx val="1"/>
              <c:layout>
                <c:manualLayout>
                  <c:x val="-4.6762135673586828E-2"/>
                  <c:y val="-0.304364216720748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39-4A3E-90CA-1DFB72816E7B}"/>
                </c:ext>
              </c:extLst>
            </c:dLbl>
            <c:spPr>
              <a:noFill/>
              <a:ln>
                <a:noFill/>
              </a:ln>
              <a:effectLst/>
            </c:spPr>
            <c:txPr>
              <a:bodyPr/>
              <a:lstStyle/>
              <a:p>
                <a:pPr>
                  <a:defRPr sz="1200" b="1">
                    <a:solidFill>
                      <a:schemeClr val="bg1"/>
                    </a:solidFill>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Gráficos!$Q$224:$Q$225</c:f>
              <c:numCache>
                <c:formatCode>0.0</c:formatCode>
                <c:ptCount val="2"/>
                <c:pt idx="0">
                  <c:v>80.904522613065325</c:v>
                </c:pt>
                <c:pt idx="1">
                  <c:v>80.161943319838059</c:v>
                </c:pt>
              </c:numCache>
            </c:numRef>
          </c:val>
          <c:extLst>
            <c:ext xmlns:c16="http://schemas.microsoft.com/office/drawing/2014/chart" uri="{C3380CC4-5D6E-409C-BE32-E72D297353CC}">
              <c16:uniqueId val="{00000002-2B39-4A3E-90CA-1DFB72816E7B}"/>
            </c:ext>
          </c:extLst>
        </c:ser>
        <c:ser>
          <c:idx val="1"/>
          <c:order val="1"/>
          <c:tx>
            <c:strRef>
              <c:f>Gráficos!$P$158</c:f>
              <c:strCache>
                <c:ptCount val="1"/>
                <c:pt idx="0">
                  <c:v>Masculino</c:v>
                </c:pt>
              </c:strCache>
            </c:strRef>
          </c:tx>
          <c:spPr>
            <a:solidFill>
              <a:schemeClr val="bg1">
                <a:alpha val="77000"/>
              </a:schemeClr>
            </a:solidFill>
            <a:ln>
              <a:noFill/>
            </a:ln>
            <a:effectLst/>
          </c:spPr>
          <c:invertIfNegative val="0"/>
          <c:val>
            <c:numRef>
              <c:f>Gráficos!$R$224:$R$225</c:f>
              <c:numCache>
                <c:formatCode>0.0</c:formatCode>
                <c:ptCount val="2"/>
                <c:pt idx="0">
                  <c:v>19.095477386934675</c:v>
                </c:pt>
                <c:pt idx="1">
                  <c:v>19.838056680161941</c:v>
                </c:pt>
              </c:numCache>
            </c:numRef>
          </c:val>
          <c:extLst>
            <c:ext xmlns:c16="http://schemas.microsoft.com/office/drawing/2014/chart" uri="{C3380CC4-5D6E-409C-BE32-E72D297353CC}">
              <c16:uniqueId val="{00000003-2B39-4A3E-90CA-1DFB72816E7B}"/>
            </c:ext>
          </c:extLst>
        </c:ser>
        <c:dLbls>
          <c:showLegendKey val="0"/>
          <c:showVal val="0"/>
          <c:showCatName val="0"/>
          <c:showSerName val="0"/>
          <c:showPercent val="0"/>
          <c:showBubbleSize val="0"/>
        </c:dLbls>
        <c:gapWidth val="0"/>
        <c:overlap val="100"/>
        <c:axId val="115505152"/>
        <c:axId val="89642048"/>
      </c:barChart>
      <c:catAx>
        <c:axId val="115505152"/>
        <c:scaling>
          <c:orientation val="minMax"/>
        </c:scaling>
        <c:delete val="1"/>
        <c:axPos val="b"/>
        <c:numFmt formatCode="General" sourceLinked="1"/>
        <c:majorTickMark val="out"/>
        <c:minorTickMark val="none"/>
        <c:tickLblPos val="nextTo"/>
        <c:crossAx val="89642048"/>
        <c:crosses val="autoZero"/>
        <c:auto val="1"/>
        <c:lblAlgn val="ctr"/>
        <c:lblOffset val="100"/>
        <c:noMultiLvlLbl val="0"/>
      </c:catAx>
      <c:valAx>
        <c:axId val="89642048"/>
        <c:scaling>
          <c:orientation val="minMax"/>
          <c:min val="0"/>
        </c:scaling>
        <c:delete val="1"/>
        <c:axPos val="l"/>
        <c:numFmt formatCode="0%" sourceLinked="1"/>
        <c:majorTickMark val="out"/>
        <c:minorTickMark val="none"/>
        <c:tickLblPos val="nextTo"/>
        <c:crossAx val="1155051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8417055484772E-2"/>
          <c:y val="8.5927234268336539E-2"/>
          <c:w val="0.93672316588903048"/>
          <c:h val="0.71772066704888204"/>
        </c:manualLayout>
      </c:layout>
      <c:barChart>
        <c:barDir val="col"/>
        <c:grouping val="clustered"/>
        <c:varyColors val="0"/>
        <c:ser>
          <c:idx val="0"/>
          <c:order val="0"/>
          <c:spPr>
            <a:solidFill>
              <a:schemeClr val="bg1">
                <a:lumMod val="50000"/>
              </a:schemeClr>
            </a:solidFill>
            <a:ln w="76200" cap="rnd">
              <a:solidFill>
                <a:schemeClr val="accent1"/>
              </a:solidFill>
            </a:ln>
            <a:effectLst/>
          </c:spPr>
          <c:invertIfNegative val="0"/>
          <c:dPt>
            <c:idx val="0"/>
            <c:invertIfNegative val="0"/>
            <c:bubble3D val="0"/>
            <c:spPr>
              <a:solidFill>
                <a:schemeClr val="tx2">
                  <a:lumMod val="60000"/>
                  <a:lumOff val="40000"/>
                </a:schemeClr>
              </a:solidFill>
              <a:ln w="76200" cap="rnd">
                <a:solidFill>
                  <a:schemeClr val="tx2">
                    <a:lumMod val="60000"/>
                    <a:lumOff val="40000"/>
                  </a:schemeClr>
                </a:solidFill>
              </a:ln>
              <a:effectLst/>
            </c:spPr>
            <c:extLst>
              <c:ext xmlns:c16="http://schemas.microsoft.com/office/drawing/2014/chart" uri="{C3380CC4-5D6E-409C-BE32-E72D297353CC}">
                <c16:uniqueId val="{00000001-DB78-422F-B4DD-C18B7DBA77F5}"/>
              </c:ext>
            </c:extLst>
          </c:dPt>
          <c:dPt>
            <c:idx val="1"/>
            <c:invertIfNegative val="0"/>
            <c:bubble3D val="0"/>
            <c:spPr>
              <a:solidFill>
                <a:schemeClr val="tx2">
                  <a:lumMod val="60000"/>
                  <a:lumOff val="40000"/>
                </a:schemeClr>
              </a:solidFill>
              <a:ln w="76200" cap="rnd">
                <a:solidFill>
                  <a:schemeClr val="tx2">
                    <a:lumMod val="60000"/>
                    <a:lumOff val="40000"/>
                  </a:schemeClr>
                </a:solidFill>
              </a:ln>
              <a:effectLst/>
            </c:spPr>
            <c:extLst>
              <c:ext xmlns:c16="http://schemas.microsoft.com/office/drawing/2014/chart" uri="{C3380CC4-5D6E-409C-BE32-E72D297353CC}">
                <c16:uniqueId val="{00000003-DB78-422F-B4DD-C18B7DBA77F5}"/>
              </c:ext>
            </c:extLst>
          </c:dPt>
          <c:dPt>
            <c:idx val="2"/>
            <c:invertIfNegative val="0"/>
            <c:bubble3D val="0"/>
            <c:spPr>
              <a:solidFill>
                <a:schemeClr val="bg1">
                  <a:lumMod val="85000"/>
                </a:schemeClr>
              </a:solidFill>
              <a:ln w="76200" cap="rnd">
                <a:solidFill>
                  <a:schemeClr val="bg1">
                    <a:lumMod val="85000"/>
                  </a:schemeClr>
                </a:solidFill>
              </a:ln>
              <a:effectLst/>
            </c:spPr>
            <c:extLst>
              <c:ext xmlns:c16="http://schemas.microsoft.com/office/drawing/2014/chart" uri="{C3380CC4-5D6E-409C-BE32-E72D297353CC}">
                <c16:uniqueId val="{00000005-DB78-422F-B4DD-C18B7DBA77F5}"/>
              </c:ext>
            </c:extLst>
          </c:dPt>
          <c:dPt>
            <c:idx val="3"/>
            <c:invertIfNegative val="0"/>
            <c:bubble3D val="0"/>
            <c:spPr>
              <a:solidFill>
                <a:schemeClr val="bg1">
                  <a:lumMod val="85000"/>
                </a:schemeClr>
              </a:solidFill>
              <a:ln w="76200" cap="rnd">
                <a:solidFill>
                  <a:schemeClr val="bg1">
                    <a:lumMod val="85000"/>
                  </a:schemeClr>
                </a:solidFill>
              </a:ln>
              <a:effectLst/>
            </c:spPr>
            <c:extLst>
              <c:ext xmlns:c16="http://schemas.microsoft.com/office/drawing/2014/chart" uri="{C3380CC4-5D6E-409C-BE32-E72D297353CC}">
                <c16:uniqueId val="{00000007-DB78-422F-B4DD-C18B7DBA77F5}"/>
              </c:ext>
            </c:extLst>
          </c:dPt>
          <c:dPt>
            <c:idx val="4"/>
            <c:invertIfNegative val="0"/>
            <c:bubble3D val="0"/>
            <c:spPr>
              <a:solidFill>
                <a:schemeClr val="bg1">
                  <a:lumMod val="85000"/>
                </a:schemeClr>
              </a:solidFill>
              <a:ln w="76200" cap="rnd">
                <a:solidFill>
                  <a:schemeClr val="bg1">
                    <a:lumMod val="85000"/>
                  </a:schemeClr>
                </a:solidFill>
              </a:ln>
              <a:effectLst/>
            </c:spPr>
            <c:extLst>
              <c:ext xmlns:c16="http://schemas.microsoft.com/office/drawing/2014/chart" uri="{C3380CC4-5D6E-409C-BE32-E72D297353CC}">
                <c16:uniqueId val="{00000009-DB78-422F-B4DD-C18B7DBA77F5}"/>
              </c:ext>
            </c:extLst>
          </c:dPt>
          <c:dPt>
            <c:idx val="5"/>
            <c:invertIfNegative val="0"/>
            <c:bubble3D val="0"/>
            <c:spPr>
              <a:solidFill>
                <a:schemeClr val="accent2">
                  <a:lumMod val="60000"/>
                  <a:lumOff val="40000"/>
                </a:schemeClr>
              </a:solidFill>
              <a:ln w="76200" cap="rnd">
                <a:solidFill>
                  <a:schemeClr val="accent2">
                    <a:lumMod val="60000"/>
                    <a:lumOff val="40000"/>
                  </a:schemeClr>
                </a:solidFill>
              </a:ln>
              <a:effectLst/>
            </c:spPr>
            <c:extLst>
              <c:ext xmlns:c16="http://schemas.microsoft.com/office/drawing/2014/chart" uri="{C3380CC4-5D6E-409C-BE32-E72D297353CC}">
                <c16:uniqueId val="{0000000B-DB78-422F-B4DD-C18B7DBA77F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Gráficos!$B$247:$B$251</c:f>
              <c:strCache>
                <c:ptCount val="5"/>
                <c:pt idx="0">
                  <c:v>Definitivamente Recomendaria</c:v>
                </c:pt>
                <c:pt idx="1">
                  <c:v>Recomendaria</c:v>
                </c:pt>
                <c:pt idx="2">
                  <c:v>Indiferente</c:v>
                </c:pt>
                <c:pt idx="3">
                  <c:v>Recomendaria com Ressalvas</c:v>
                </c:pt>
                <c:pt idx="4">
                  <c:v>Não Recomendaria</c:v>
                </c:pt>
              </c:strCache>
            </c:strRef>
          </c:cat>
          <c:val>
            <c:numRef>
              <c:f>Gráficos!$C$247:$C$251</c:f>
              <c:numCache>
                <c:formatCode>0.0</c:formatCode>
                <c:ptCount val="5"/>
                <c:pt idx="0">
                  <c:v>11.87214611872146</c:v>
                </c:pt>
                <c:pt idx="1">
                  <c:v>53.652968036529678</c:v>
                </c:pt>
                <c:pt idx="2">
                  <c:v>6.8493150684931505</c:v>
                </c:pt>
                <c:pt idx="3">
                  <c:v>21.917808219178081</c:v>
                </c:pt>
                <c:pt idx="4">
                  <c:v>5.7077625570776256</c:v>
                </c:pt>
              </c:numCache>
            </c:numRef>
          </c:val>
          <c:extLst>
            <c:ext xmlns:c16="http://schemas.microsoft.com/office/drawing/2014/chart" uri="{C3380CC4-5D6E-409C-BE32-E72D297353CC}">
              <c16:uniqueId val="{0000000C-DB78-422F-B4DD-C18B7DBA77F5}"/>
            </c:ext>
          </c:extLst>
        </c:ser>
        <c:dLbls>
          <c:showLegendKey val="0"/>
          <c:showVal val="1"/>
          <c:showCatName val="0"/>
          <c:showSerName val="0"/>
          <c:showPercent val="0"/>
          <c:showBubbleSize val="0"/>
        </c:dLbls>
        <c:gapWidth val="150"/>
        <c:overlap val="-25"/>
        <c:axId val="522791888"/>
        <c:axId val="522792304"/>
      </c:barChart>
      <c:catAx>
        <c:axId val="522791888"/>
        <c:scaling>
          <c:orientation val="maxMin"/>
        </c:scaling>
        <c:delete val="1"/>
        <c:axPos val="b"/>
        <c:numFmt formatCode="General" sourceLinked="1"/>
        <c:majorTickMark val="none"/>
        <c:minorTickMark val="none"/>
        <c:tickLblPos val="nextTo"/>
        <c:crossAx val="522792304"/>
        <c:crosses val="autoZero"/>
        <c:auto val="1"/>
        <c:lblAlgn val="ctr"/>
        <c:lblOffset val="100"/>
        <c:noMultiLvlLbl val="0"/>
      </c:catAx>
      <c:valAx>
        <c:axId val="522792304"/>
        <c:scaling>
          <c:orientation val="minMax"/>
        </c:scaling>
        <c:delete val="1"/>
        <c:axPos val="r"/>
        <c:numFmt formatCode="0.0" sourceLinked="1"/>
        <c:majorTickMark val="out"/>
        <c:minorTickMark val="none"/>
        <c:tickLblPos val="nextTo"/>
        <c:crossAx val="5227918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Planilha1!$B$1</c:f>
              <c:strCache>
                <c:ptCount val="1"/>
                <c:pt idx="0">
                  <c:v>Série 1</c:v>
                </c:pt>
              </c:strCache>
            </c:strRef>
          </c:tx>
          <c:spPr>
            <a:solidFill>
              <a:srgbClr val="A6A6A6"/>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1</c:v>
                </c:pt>
                <c:pt idx="1">
                  <c:v>2</c:v>
                </c:pt>
                <c:pt idx="2">
                  <c:v>3</c:v>
                </c:pt>
                <c:pt idx="3">
                  <c:v>4</c:v>
                </c:pt>
                <c:pt idx="4">
                  <c:v>5</c:v>
                </c:pt>
              </c:numCache>
            </c:numRef>
          </c:cat>
          <c:val>
            <c:numRef>
              <c:f>Planilha1!$B$2:$B$6</c:f>
              <c:numCache>
                <c:formatCode>0</c:formatCode>
                <c:ptCount val="5"/>
                <c:pt idx="0">
                  <c:v>2.3094688221709005</c:v>
                </c:pt>
                <c:pt idx="1">
                  <c:v>7.3903002309468819</c:v>
                </c:pt>
                <c:pt idx="2">
                  <c:v>19.630484988452658</c:v>
                </c:pt>
                <c:pt idx="3">
                  <c:v>45.034642032332563</c:v>
                </c:pt>
                <c:pt idx="4">
                  <c:v>25.635103926096996</c:v>
                </c:pt>
              </c:numCache>
            </c:numRef>
          </c:val>
          <c:extLst>
            <c:ext xmlns:c16="http://schemas.microsoft.com/office/drawing/2014/chart" uri="{C3380CC4-5D6E-409C-BE32-E72D297353CC}">
              <c16:uniqueId val="{00000000-C11E-411E-937D-E325DFF12FBB}"/>
            </c:ext>
          </c:extLst>
        </c:ser>
        <c:dLbls>
          <c:dLblPos val="outEnd"/>
          <c:showLegendKey val="0"/>
          <c:showVal val="1"/>
          <c:showCatName val="0"/>
          <c:showSerName val="0"/>
          <c:showPercent val="0"/>
          <c:showBubbleSize val="0"/>
        </c:dLbls>
        <c:gapWidth val="150"/>
        <c:overlap val="-25"/>
        <c:axId val="574820127"/>
        <c:axId val="574833439"/>
      </c:barChart>
      <c:catAx>
        <c:axId val="574820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pt-BR"/>
          </a:p>
        </c:txPr>
        <c:crossAx val="574833439"/>
        <c:crosses val="autoZero"/>
        <c:auto val="1"/>
        <c:lblAlgn val="ctr"/>
        <c:lblOffset val="100"/>
        <c:noMultiLvlLbl val="0"/>
      </c:catAx>
      <c:valAx>
        <c:axId val="574833439"/>
        <c:scaling>
          <c:orientation val="minMax"/>
        </c:scaling>
        <c:delete val="1"/>
        <c:axPos val="l"/>
        <c:numFmt formatCode="0" sourceLinked="1"/>
        <c:majorTickMark val="none"/>
        <c:minorTickMark val="none"/>
        <c:tickLblPos val="nextTo"/>
        <c:crossAx val="574820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pt-B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Planilha1!$B$1</c:f>
              <c:strCache>
                <c:ptCount val="1"/>
                <c:pt idx="0">
                  <c:v>Coluna1</c:v>
                </c:pt>
              </c:strCache>
            </c:strRef>
          </c:tx>
          <c:spPr>
            <a:solidFill>
              <a:srgbClr val="6B6B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Planilha1!$A$2:$A$12</c:f>
              <c:strCache>
                <c:ptCount val="11"/>
                <c:pt idx="0">
                  <c:v>Preço</c:v>
                </c:pt>
                <c:pt idx="1">
                  <c:v>Relacionamento/Atendimento</c:v>
                </c:pt>
                <c:pt idx="2">
                  <c:v>Rede credenciada</c:v>
                </c:pt>
                <c:pt idx="3">
                  <c:v>Liberação para procedimentos</c:v>
                </c:pt>
                <c:pt idx="4">
                  <c:v>Descredenciamento de profissionais</c:v>
                </c:pt>
                <c:pt idx="5">
                  <c:v>Cobertura</c:v>
                </c:pt>
                <c:pt idx="6">
                  <c:v>Qualidade da rede</c:v>
                </c:pt>
                <c:pt idx="7">
                  <c:v>Coparticipação</c:v>
                </c:pt>
                <c:pt idx="8">
                  <c:v>Dificuldade/Demora no agendamento</c:v>
                </c:pt>
                <c:pt idx="9">
                  <c:v>Demora no atendimento</c:v>
                </c:pt>
                <c:pt idx="10">
                  <c:v>Burocracia</c:v>
                </c:pt>
              </c:strCache>
            </c:strRef>
          </c:cat>
          <c:val>
            <c:numRef>
              <c:f>Planilha1!$B$2:$B$12</c:f>
              <c:numCache>
                <c:formatCode>0</c:formatCode>
                <c:ptCount val="11"/>
                <c:pt idx="0">
                  <c:v>39.370078740157481</c:v>
                </c:pt>
                <c:pt idx="1">
                  <c:v>18.897637795275589</c:v>
                </c:pt>
                <c:pt idx="2">
                  <c:v>16.535433070866144</c:v>
                </c:pt>
                <c:pt idx="3">
                  <c:v>11.811023622047244</c:v>
                </c:pt>
                <c:pt idx="4">
                  <c:v>7.8740157480314963</c:v>
                </c:pt>
                <c:pt idx="5">
                  <c:v>7.8740157480314963</c:v>
                </c:pt>
                <c:pt idx="6">
                  <c:v>6.2992125984251963</c:v>
                </c:pt>
                <c:pt idx="7">
                  <c:v>5.5118110236220472</c:v>
                </c:pt>
                <c:pt idx="8">
                  <c:v>5.5118110236220472</c:v>
                </c:pt>
                <c:pt idx="9">
                  <c:v>4.7244094488188972</c:v>
                </c:pt>
                <c:pt idx="10">
                  <c:v>1.5748031496062991</c:v>
                </c:pt>
              </c:numCache>
            </c:numRef>
          </c:val>
          <c:extLst>
            <c:ext xmlns:c16="http://schemas.microsoft.com/office/drawing/2014/chart" uri="{C3380CC4-5D6E-409C-BE32-E72D297353CC}">
              <c16:uniqueId val="{00000000-712E-4F78-AC24-A308B7124C67}"/>
            </c:ext>
          </c:extLst>
        </c:ser>
        <c:dLbls>
          <c:showLegendKey val="0"/>
          <c:showVal val="1"/>
          <c:showCatName val="0"/>
          <c:showSerName val="0"/>
          <c:showPercent val="0"/>
          <c:showBubbleSize val="0"/>
        </c:dLbls>
        <c:gapWidth val="80"/>
        <c:overlap val="-25"/>
        <c:axId val="161543920"/>
        <c:axId val="161543504"/>
      </c:barChart>
      <c:catAx>
        <c:axId val="161543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crossAx val="161543504"/>
        <c:crosses val="autoZero"/>
        <c:auto val="1"/>
        <c:lblAlgn val="ctr"/>
        <c:lblOffset val="100"/>
        <c:noMultiLvlLbl val="0"/>
      </c:catAx>
      <c:valAx>
        <c:axId val="161543504"/>
        <c:scaling>
          <c:orientation val="minMax"/>
        </c:scaling>
        <c:delete val="1"/>
        <c:axPos val="t"/>
        <c:numFmt formatCode="0" sourceLinked="1"/>
        <c:majorTickMark val="none"/>
        <c:minorTickMark val="none"/>
        <c:tickLblPos val="nextTo"/>
        <c:crossAx val="161543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Planilha1!$B$1</c:f>
              <c:strCache>
                <c:ptCount val="1"/>
                <c:pt idx="0">
                  <c:v>Série 1</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1</c:v>
                </c:pt>
                <c:pt idx="1">
                  <c:v>2</c:v>
                </c:pt>
                <c:pt idx="2">
                  <c:v>3</c:v>
                </c:pt>
                <c:pt idx="3">
                  <c:v>4</c:v>
                </c:pt>
                <c:pt idx="4">
                  <c:v>5</c:v>
                </c:pt>
              </c:numCache>
            </c:numRef>
          </c:cat>
          <c:val>
            <c:numRef>
              <c:f>Planilha1!$B$2:$B$6</c:f>
              <c:numCache>
                <c:formatCode>0.0</c:formatCode>
                <c:ptCount val="5"/>
                <c:pt idx="0">
                  <c:v>6.0679611650485441</c:v>
                </c:pt>
                <c:pt idx="1">
                  <c:v>14.320388349514563</c:v>
                </c:pt>
                <c:pt idx="2">
                  <c:v>29.368932038834949</c:v>
                </c:pt>
                <c:pt idx="3">
                  <c:v>33.252427184466022</c:v>
                </c:pt>
                <c:pt idx="4">
                  <c:v>16.990291262135923</c:v>
                </c:pt>
              </c:numCache>
            </c:numRef>
          </c:val>
          <c:extLst>
            <c:ext xmlns:c16="http://schemas.microsoft.com/office/drawing/2014/chart" uri="{C3380CC4-5D6E-409C-BE32-E72D297353CC}">
              <c16:uniqueId val="{00000000-C11E-411E-937D-E325DFF12FBB}"/>
            </c:ext>
          </c:extLst>
        </c:ser>
        <c:dLbls>
          <c:dLblPos val="outEnd"/>
          <c:showLegendKey val="0"/>
          <c:showVal val="1"/>
          <c:showCatName val="0"/>
          <c:showSerName val="0"/>
          <c:showPercent val="0"/>
          <c:showBubbleSize val="0"/>
        </c:dLbls>
        <c:gapWidth val="150"/>
        <c:overlap val="-25"/>
        <c:axId val="574820127"/>
        <c:axId val="574833439"/>
      </c:barChart>
      <c:catAx>
        <c:axId val="574820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pt-BR"/>
          </a:p>
        </c:txPr>
        <c:crossAx val="574833439"/>
        <c:crosses val="autoZero"/>
        <c:auto val="1"/>
        <c:lblAlgn val="ctr"/>
        <c:lblOffset val="100"/>
        <c:noMultiLvlLbl val="0"/>
      </c:catAx>
      <c:valAx>
        <c:axId val="574833439"/>
        <c:scaling>
          <c:orientation val="minMax"/>
        </c:scaling>
        <c:delete val="1"/>
        <c:axPos val="l"/>
        <c:numFmt formatCode="0.0" sourceLinked="1"/>
        <c:majorTickMark val="none"/>
        <c:minorTickMark val="none"/>
        <c:tickLblPos val="nextTo"/>
        <c:crossAx val="574820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pt-BR"/>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46060590473028"/>
          <c:y val="4.2850601306244428E-2"/>
          <c:w val="0.51653939409526972"/>
          <c:h val="0.92348106909599215"/>
        </c:manualLayout>
      </c:layout>
      <c:barChart>
        <c:barDir val="bar"/>
        <c:grouping val="percentStacked"/>
        <c:varyColors val="0"/>
        <c:ser>
          <c:idx val="0"/>
          <c:order val="0"/>
          <c:tx>
            <c:strRef>
              <c:f>Planilha1!$B$1</c:f>
              <c:strCache>
                <c:ptCount val="1"/>
                <c:pt idx="0">
                  <c:v>Série 1</c:v>
                </c:pt>
              </c:strCache>
            </c:strRef>
          </c:tx>
          <c:spPr>
            <a:solidFill>
              <a:srgbClr val="FF7C80"/>
            </a:solidFill>
            <a:ln>
              <a:noFill/>
            </a:ln>
            <a:effectLst/>
          </c:spPr>
          <c:invertIfNegative val="0"/>
          <c:dPt>
            <c:idx val="0"/>
            <c:invertIfNegative val="0"/>
            <c:bubble3D val="0"/>
            <c:spPr>
              <a:solidFill>
                <a:srgbClr val="FFE699"/>
              </a:solidFill>
              <a:ln>
                <a:noFill/>
              </a:ln>
              <a:effectLst/>
            </c:spPr>
            <c:extLst>
              <c:ext xmlns:c16="http://schemas.microsoft.com/office/drawing/2014/chart" uri="{C3380CC4-5D6E-409C-BE32-E72D297353CC}">
                <c16:uniqueId val="{00000001-65C5-47CB-9640-459DA81C08FB}"/>
              </c:ext>
            </c:extLst>
          </c:dPt>
          <c:dPt>
            <c:idx val="1"/>
            <c:invertIfNegative val="0"/>
            <c:bubble3D val="0"/>
            <c:spPr>
              <a:solidFill>
                <a:srgbClr val="FFE699"/>
              </a:solidFill>
              <a:ln>
                <a:noFill/>
              </a:ln>
              <a:effectLst/>
            </c:spPr>
            <c:extLst>
              <c:ext xmlns:c16="http://schemas.microsoft.com/office/drawing/2014/chart" uri="{C3380CC4-5D6E-409C-BE32-E72D297353CC}">
                <c16:uniqueId val="{00000003-65C5-47CB-9640-459DA81C08FB}"/>
              </c:ext>
            </c:extLst>
          </c:dPt>
          <c:dPt>
            <c:idx val="2"/>
            <c:invertIfNegative val="0"/>
            <c:bubble3D val="0"/>
            <c:extLst>
              <c:ext xmlns:c16="http://schemas.microsoft.com/office/drawing/2014/chart" uri="{C3380CC4-5D6E-409C-BE32-E72D297353CC}">
                <c16:uniqueId val="{00000005-65C5-47CB-9640-459DA81C08FB}"/>
              </c:ext>
            </c:extLst>
          </c:dPt>
          <c:dPt>
            <c:idx val="3"/>
            <c:invertIfNegative val="0"/>
            <c:bubble3D val="0"/>
            <c:extLst>
              <c:ext xmlns:c16="http://schemas.microsoft.com/office/drawing/2014/chart" uri="{C3380CC4-5D6E-409C-BE32-E72D297353CC}">
                <c16:uniqueId val="{00000007-65C5-47CB-9640-459DA81C08FB}"/>
              </c:ext>
            </c:extLst>
          </c:dPt>
          <c:dPt>
            <c:idx val="4"/>
            <c:invertIfNegative val="0"/>
            <c:bubble3D val="0"/>
            <c:extLst>
              <c:ext xmlns:c16="http://schemas.microsoft.com/office/drawing/2014/chart" uri="{C3380CC4-5D6E-409C-BE32-E72D297353CC}">
                <c16:uniqueId val="{00000009-65C5-47CB-9640-459DA81C08FB}"/>
              </c:ext>
            </c:extLst>
          </c:dPt>
          <c:dPt>
            <c:idx val="5"/>
            <c:invertIfNegative val="0"/>
            <c:bubble3D val="0"/>
            <c:extLst>
              <c:ext xmlns:c16="http://schemas.microsoft.com/office/drawing/2014/chart" uri="{C3380CC4-5D6E-409C-BE32-E72D297353CC}">
                <c16:uniqueId val="{0000000B-65C5-47CB-9640-459DA81C08FB}"/>
              </c:ext>
            </c:extLst>
          </c:dPt>
          <c:dPt>
            <c:idx val="6"/>
            <c:invertIfNegative val="0"/>
            <c:bubble3D val="0"/>
            <c:extLst>
              <c:ext xmlns:c16="http://schemas.microsoft.com/office/drawing/2014/chart" uri="{C3380CC4-5D6E-409C-BE32-E72D297353CC}">
                <c16:uniqueId val="{0000000D-65C5-47CB-9640-459DA81C08FB}"/>
              </c:ext>
            </c:extLst>
          </c:dPt>
          <c:dLbls>
            <c:dLbl>
              <c:idx val="0"/>
              <c:spPr>
                <a:noFill/>
                <a:ln>
                  <a:noFill/>
                </a:ln>
                <a:effectLst/>
              </c:spPr>
              <c:txPr>
                <a:bodyPr rot="0" vert="horz"/>
                <a:lstStyle/>
                <a:p>
                  <a:pPr>
                    <a:defRPr sz="1200" b="1">
                      <a:solidFill>
                        <a:schemeClr val="tx1">
                          <a:lumMod val="75000"/>
                          <a:lumOff val="25000"/>
                        </a:schemeClr>
                      </a:solidFill>
                    </a:defRPr>
                  </a:pPr>
                  <a:endParaRPr lang="pt-BR"/>
                </a:p>
              </c:txPr>
              <c:dLblPos val="ctr"/>
              <c:showLegendKey val="0"/>
              <c:showVal val="1"/>
              <c:showCatName val="0"/>
              <c:showSerName val="0"/>
              <c:showPercent val="0"/>
              <c:showBubbleSize val="0"/>
              <c:extLst>
                <c:ext xmlns:c16="http://schemas.microsoft.com/office/drawing/2014/chart" uri="{C3380CC4-5D6E-409C-BE32-E72D297353CC}">
                  <c16:uniqueId val="{00000001-65C5-47CB-9640-459DA81C08FB}"/>
                </c:ext>
              </c:extLst>
            </c:dLbl>
            <c:dLbl>
              <c:idx val="1"/>
              <c:spPr>
                <a:noFill/>
                <a:ln>
                  <a:noFill/>
                </a:ln>
                <a:effectLst/>
              </c:spPr>
              <c:txPr>
                <a:bodyPr rot="0" vert="horz"/>
                <a:lstStyle/>
                <a:p>
                  <a:pPr>
                    <a:defRPr sz="1200" b="1">
                      <a:solidFill>
                        <a:schemeClr val="tx1">
                          <a:lumMod val="75000"/>
                          <a:lumOff val="25000"/>
                        </a:schemeClr>
                      </a:solidFill>
                    </a:defRPr>
                  </a:pPr>
                  <a:endParaRPr lang="pt-BR"/>
                </a:p>
              </c:txPr>
              <c:dLblPos val="ctr"/>
              <c:showLegendKey val="0"/>
              <c:showVal val="1"/>
              <c:showCatName val="0"/>
              <c:showSerName val="0"/>
              <c:showPercent val="0"/>
              <c:showBubbleSize val="0"/>
              <c:extLst>
                <c:ext xmlns:c16="http://schemas.microsoft.com/office/drawing/2014/chart" uri="{C3380CC4-5D6E-409C-BE32-E72D297353CC}">
                  <c16:uniqueId val="{00000003-65C5-47CB-9640-459DA81C08FB}"/>
                </c:ext>
              </c:extLst>
            </c:dLbl>
            <c:spPr>
              <a:noFill/>
              <a:ln>
                <a:noFill/>
              </a:ln>
              <a:effectLst/>
            </c:spPr>
            <c:txPr>
              <a:bodyPr rot="0" vert="horz"/>
              <a:lstStyle/>
              <a:p>
                <a:pPr>
                  <a:defRPr sz="1200" b="1">
                    <a:solidFill>
                      <a:schemeClr val="bg1"/>
                    </a:solidFill>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15 - A rede credenciada para realização de exames atende as minhas necessidades</c:v>
                </c:pt>
                <c:pt idx="1">
                  <c:v>14 - A rede de hospitais credenciados atende as minhas necessidades</c:v>
                </c:pt>
                <c:pt idx="2">
                  <c:v>17 - A facilidade para agendamento de exames atende as minhas expectativas em relação ao prazo, ou seja, não há dificuldades para agendar</c:v>
                </c:pt>
                <c:pt idx="3">
                  <c:v>16 - A facilidade para agendamento de consultas atende as minhas expectativas em relação ao prazo, ou seja, não há dificuldades para agendar</c:v>
                </c:pt>
                <c:pt idx="4">
                  <c:v>13 - A rede de médicos credenciados atende as minhas necessidades</c:v>
                </c:pt>
                <c:pt idx="5">
                  <c:v>19 - Quando preciso, tenho facilidade para entrar em contato com a minha operadora de plano de saúde</c:v>
                </c:pt>
                <c:pt idx="6">
                  <c:v>20 - Os canais de atendimento da minha operadora de saúde atendem as minhas expectativas</c:v>
                </c:pt>
                <c:pt idx="7">
                  <c:v>18 - Os canais de comunicação são bem definidos (quando tenho um assunto, sei com quem tratar)</c:v>
                </c:pt>
              </c:strCache>
            </c:strRef>
          </c:cat>
          <c:val>
            <c:numRef>
              <c:f>Planilha1!$B$2:$B$9</c:f>
              <c:numCache>
                <c:formatCode>0</c:formatCode>
                <c:ptCount val="8"/>
                <c:pt idx="0">
                  <c:v>87.645687645687644</c:v>
                </c:pt>
                <c:pt idx="1">
                  <c:v>81.030444964871194</c:v>
                </c:pt>
                <c:pt idx="2">
                  <c:v>70.725995316159256</c:v>
                </c:pt>
                <c:pt idx="3">
                  <c:v>59.715639810426538</c:v>
                </c:pt>
                <c:pt idx="4">
                  <c:v>57.377049180327866</c:v>
                </c:pt>
                <c:pt idx="5">
                  <c:v>54.479418886198552</c:v>
                </c:pt>
                <c:pt idx="6">
                  <c:v>52.278177458033568</c:v>
                </c:pt>
                <c:pt idx="7">
                  <c:v>51.449275362318836</c:v>
                </c:pt>
              </c:numCache>
            </c:numRef>
          </c:val>
          <c:extLst>
            <c:ext xmlns:c16="http://schemas.microsoft.com/office/drawing/2014/chart" uri="{C3380CC4-5D6E-409C-BE32-E72D297353CC}">
              <c16:uniqueId val="{0000000E-65C5-47CB-9640-459DA81C08FB}"/>
            </c:ext>
          </c:extLst>
        </c:ser>
        <c:ser>
          <c:idx val="1"/>
          <c:order val="1"/>
          <c:tx>
            <c:strRef>
              <c:f>Planilha1!$C$1</c:f>
              <c:strCache>
                <c:ptCount val="1"/>
                <c:pt idx="0">
                  <c:v>Série 2</c:v>
                </c:pt>
              </c:strCache>
            </c:strRef>
          </c:tx>
          <c:spPr>
            <a:solidFill>
              <a:srgbClr val="A6A6A6"/>
            </a:solidFill>
            <a:ln>
              <a:noFill/>
            </a:ln>
            <a:effectLst/>
          </c:spPr>
          <c:invertIfNegative val="0"/>
          <c:dLbls>
            <c:dLbl>
              <c:idx val="1"/>
              <c:spPr>
                <a:noFill/>
                <a:ln>
                  <a:noFill/>
                </a:ln>
                <a:effectLst/>
              </c:spPr>
              <c:txPr>
                <a:bodyPr rot="0" vert="horz"/>
                <a:lstStyle/>
                <a:p>
                  <a:pPr>
                    <a:defRPr sz="1200" b="1">
                      <a:solidFill>
                        <a:schemeClr val="bg1"/>
                      </a:solidFill>
                    </a:defRPr>
                  </a:pPr>
                  <a:endParaRPr lang="pt-BR"/>
                </a:p>
              </c:txPr>
              <c:dLblPos val="ctr"/>
              <c:showLegendKey val="0"/>
              <c:showVal val="1"/>
              <c:showCatName val="0"/>
              <c:showSerName val="0"/>
              <c:showPercent val="0"/>
              <c:showBubbleSize val="0"/>
              <c:extLst>
                <c:ext xmlns:c15="http://schemas.microsoft.com/office/drawing/2012/chart" uri="{CE6537A1-D6FC-4f65-9D91-7224C49458BB}">
                  <c15:layout>
                    <c:manualLayout>
                      <c:w val="3.4794690245827077E-2"/>
                      <c:h val="5.0376078347801528E-2"/>
                    </c:manualLayout>
                  </c15:layout>
                </c:ext>
                <c:ext xmlns:c16="http://schemas.microsoft.com/office/drawing/2014/chart" uri="{C3380CC4-5D6E-409C-BE32-E72D297353CC}">
                  <c16:uniqueId val="{0000000F-65C5-47CB-9640-459DA81C08FB}"/>
                </c:ext>
              </c:extLst>
            </c:dLbl>
            <c:spPr>
              <a:noFill/>
              <a:ln>
                <a:noFill/>
              </a:ln>
              <a:effectLst/>
            </c:spPr>
            <c:txPr>
              <a:bodyPr rot="0" vert="horz"/>
              <a:lstStyle/>
              <a:p>
                <a:pPr>
                  <a:defRPr sz="1200" b="1">
                    <a:solidFill>
                      <a:schemeClr val="bg1"/>
                    </a:solidFill>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15 - A rede credenciada para realização de exames atende as minhas necessidades</c:v>
                </c:pt>
                <c:pt idx="1">
                  <c:v>14 - A rede de hospitais credenciados atende as minhas necessidades</c:v>
                </c:pt>
                <c:pt idx="2">
                  <c:v>17 - A facilidade para agendamento de exames atende as minhas expectativas em relação ao prazo, ou seja, não há dificuldades para agendar</c:v>
                </c:pt>
                <c:pt idx="3">
                  <c:v>16 - A facilidade para agendamento de consultas atende as minhas expectativas em relação ao prazo, ou seja, não há dificuldades para agendar</c:v>
                </c:pt>
                <c:pt idx="4">
                  <c:v>13 - A rede de médicos credenciados atende as minhas necessidades</c:v>
                </c:pt>
                <c:pt idx="5">
                  <c:v>19 - Quando preciso, tenho facilidade para entrar em contato com a minha operadora de plano de saúde</c:v>
                </c:pt>
                <c:pt idx="6">
                  <c:v>20 - Os canais de atendimento da minha operadora de saúde atendem as minhas expectativas</c:v>
                </c:pt>
                <c:pt idx="7">
                  <c:v>18 - Os canais de comunicação são bem definidos (quando tenho um assunto, sei com quem tratar)</c:v>
                </c:pt>
              </c:strCache>
            </c:strRef>
          </c:cat>
          <c:val>
            <c:numRef>
              <c:f>Planilha1!$C$2:$C$9</c:f>
              <c:numCache>
                <c:formatCode>0</c:formatCode>
                <c:ptCount val="8"/>
                <c:pt idx="0">
                  <c:v>9.5571095571095572</c:v>
                </c:pt>
                <c:pt idx="1">
                  <c:v>12.646370023419204</c:v>
                </c:pt>
                <c:pt idx="2">
                  <c:v>18.735362997658083</c:v>
                </c:pt>
                <c:pt idx="3">
                  <c:v>23.933649289099527</c:v>
                </c:pt>
                <c:pt idx="4">
                  <c:v>19.672131147540984</c:v>
                </c:pt>
                <c:pt idx="5">
                  <c:v>28.571428571428569</c:v>
                </c:pt>
                <c:pt idx="6">
                  <c:v>30.69544364508393</c:v>
                </c:pt>
                <c:pt idx="7">
                  <c:v>28.985507246376812</c:v>
                </c:pt>
              </c:numCache>
            </c:numRef>
          </c:val>
          <c:extLst>
            <c:ext xmlns:c16="http://schemas.microsoft.com/office/drawing/2014/chart" uri="{C3380CC4-5D6E-409C-BE32-E72D297353CC}">
              <c16:uniqueId val="{00000012-65C5-47CB-9640-459DA81C08FB}"/>
            </c:ext>
          </c:extLst>
        </c:ser>
        <c:ser>
          <c:idx val="2"/>
          <c:order val="2"/>
          <c:tx>
            <c:strRef>
              <c:f>Planilha1!$D$1</c:f>
              <c:strCache>
                <c:ptCount val="1"/>
                <c:pt idx="0">
                  <c:v>Série 3</c:v>
                </c:pt>
              </c:strCache>
            </c:strRef>
          </c:tx>
          <c:spPr>
            <a:solidFill>
              <a:srgbClr val="595959"/>
            </a:solidFill>
            <a:ln>
              <a:noFill/>
            </a:ln>
            <a:effectLst/>
          </c:spPr>
          <c:invertIfNegative val="0"/>
          <c:dLbls>
            <c:spPr>
              <a:noFill/>
              <a:ln>
                <a:noFill/>
              </a:ln>
              <a:effectLst/>
            </c:spPr>
            <c:txPr>
              <a:bodyPr rot="0" vert="horz"/>
              <a:lstStyle/>
              <a:p>
                <a:pPr>
                  <a:defRPr sz="1200" b="1">
                    <a:solidFill>
                      <a:schemeClr val="bg1"/>
                    </a:solidFill>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Planilha1!$A$2:$A$9</c:f>
              <c:strCache>
                <c:ptCount val="8"/>
                <c:pt idx="0">
                  <c:v>15 - A rede credenciada para realização de exames atende as minhas necessidades</c:v>
                </c:pt>
                <c:pt idx="1">
                  <c:v>14 - A rede de hospitais credenciados atende as minhas necessidades</c:v>
                </c:pt>
                <c:pt idx="2">
                  <c:v>17 - A facilidade para agendamento de exames atende as minhas expectativas em relação ao prazo, ou seja, não há dificuldades para agendar</c:v>
                </c:pt>
                <c:pt idx="3">
                  <c:v>16 - A facilidade para agendamento de consultas atende as minhas expectativas em relação ao prazo, ou seja, não há dificuldades para agendar</c:v>
                </c:pt>
                <c:pt idx="4">
                  <c:v>13 - A rede de médicos credenciados atende as minhas necessidades</c:v>
                </c:pt>
                <c:pt idx="5">
                  <c:v>19 - Quando preciso, tenho facilidade para entrar em contato com a minha operadora de plano de saúde</c:v>
                </c:pt>
                <c:pt idx="6">
                  <c:v>20 - Os canais de atendimento da minha operadora de saúde atendem as minhas expectativas</c:v>
                </c:pt>
                <c:pt idx="7">
                  <c:v>18 - Os canais de comunicação são bem definidos (quando tenho um assunto, sei com quem tratar)</c:v>
                </c:pt>
              </c:strCache>
            </c:strRef>
          </c:cat>
          <c:val>
            <c:numRef>
              <c:f>Planilha1!$D$2:$D$9</c:f>
              <c:numCache>
                <c:formatCode>0</c:formatCode>
                <c:ptCount val="8"/>
                <c:pt idx="0">
                  <c:v>2.7972027972027971</c:v>
                </c:pt>
                <c:pt idx="1">
                  <c:v>6.3231850117096018</c:v>
                </c:pt>
                <c:pt idx="2">
                  <c:v>10.53864168618267</c:v>
                </c:pt>
                <c:pt idx="3">
                  <c:v>16.350710900473935</c:v>
                </c:pt>
                <c:pt idx="4">
                  <c:v>22.950819672131146</c:v>
                </c:pt>
                <c:pt idx="5">
                  <c:v>16.949152542372879</c:v>
                </c:pt>
                <c:pt idx="6">
                  <c:v>17.026378896882495</c:v>
                </c:pt>
                <c:pt idx="7">
                  <c:v>19.565217391304348</c:v>
                </c:pt>
              </c:numCache>
            </c:numRef>
          </c:val>
          <c:extLst>
            <c:ext xmlns:c16="http://schemas.microsoft.com/office/drawing/2014/chart" uri="{C3380CC4-5D6E-409C-BE32-E72D297353CC}">
              <c16:uniqueId val="{00000013-65C5-47CB-9640-459DA81C08FB}"/>
            </c:ext>
          </c:extLst>
        </c:ser>
        <c:dLbls>
          <c:dLblPos val="ctr"/>
          <c:showLegendKey val="0"/>
          <c:showVal val="1"/>
          <c:showCatName val="0"/>
          <c:showSerName val="0"/>
          <c:showPercent val="0"/>
          <c:showBubbleSize val="0"/>
        </c:dLbls>
        <c:gapWidth val="95"/>
        <c:overlap val="100"/>
        <c:axId val="1460306623"/>
        <c:axId val="1460317855"/>
      </c:barChart>
      <c:catAx>
        <c:axId val="146030662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75000"/>
                    <a:lumOff val="25000"/>
                  </a:schemeClr>
                </a:solidFill>
              </a:defRPr>
            </a:pPr>
            <a:endParaRPr lang="pt-BR"/>
          </a:p>
        </c:txPr>
        <c:crossAx val="1460317855"/>
        <c:crosses val="autoZero"/>
        <c:auto val="1"/>
        <c:lblAlgn val="ctr"/>
        <c:lblOffset val="100"/>
        <c:noMultiLvlLbl val="0"/>
      </c:catAx>
      <c:valAx>
        <c:axId val="1460317855"/>
        <c:scaling>
          <c:orientation val="minMax"/>
          <c:min val="0"/>
        </c:scaling>
        <c:delete val="1"/>
        <c:axPos val="t"/>
        <c:numFmt formatCode="0%" sourceLinked="1"/>
        <c:majorTickMark val="out"/>
        <c:minorTickMark val="none"/>
        <c:tickLblPos val="nextTo"/>
        <c:crossAx val="146030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nchor="b" anchorCtr="0"/>
    <a:lstStyle/>
    <a:p>
      <a:pPr>
        <a:defRPr>
          <a:latin typeface="Calibri" panose="020F0502020204030204" pitchFamily="34" charset="0"/>
          <a:cs typeface="Calibri" panose="020F0502020204030204" pitchFamily="34" charset="0"/>
        </a:defRPr>
      </a:pPr>
      <a:endParaRPr lang="pt-BR"/>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Planilha1!$B$1</c:f>
              <c:strCache>
                <c:ptCount val="1"/>
                <c:pt idx="0">
                  <c:v>Série 1</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Planilha1!$B$2:$B$12</c:f>
              <c:numCache>
                <c:formatCode>0.0</c:formatCode>
                <c:ptCount val="11"/>
                <c:pt idx="0">
                  <c:v>4.6228710462287106</c:v>
                </c:pt>
                <c:pt idx="1">
                  <c:v>0.72992700729927007</c:v>
                </c:pt>
                <c:pt idx="2">
                  <c:v>0.72992700729927007</c:v>
                </c:pt>
                <c:pt idx="3">
                  <c:v>1.7031630170316301</c:v>
                </c:pt>
                <c:pt idx="4">
                  <c:v>1.2165450121654502</c:v>
                </c:pt>
                <c:pt idx="5">
                  <c:v>8.7591240875912408</c:v>
                </c:pt>
                <c:pt idx="6">
                  <c:v>6.3260340632603409</c:v>
                </c:pt>
                <c:pt idx="7">
                  <c:v>12.895377128953772</c:v>
                </c:pt>
                <c:pt idx="8">
                  <c:v>22.627737226277372</c:v>
                </c:pt>
                <c:pt idx="9">
                  <c:v>14.355231143552311</c:v>
                </c:pt>
                <c:pt idx="10">
                  <c:v>26.034063260340634</c:v>
                </c:pt>
              </c:numCache>
            </c:numRef>
          </c:val>
          <c:extLst>
            <c:ext xmlns:c16="http://schemas.microsoft.com/office/drawing/2014/chart" uri="{C3380CC4-5D6E-409C-BE32-E72D297353CC}">
              <c16:uniqueId val="{00000000-CBAE-4ED3-AB11-B06E060B8573}"/>
            </c:ext>
          </c:extLst>
        </c:ser>
        <c:dLbls>
          <c:dLblPos val="outEnd"/>
          <c:showLegendKey val="0"/>
          <c:showVal val="1"/>
          <c:showCatName val="0"/>
          <c:showSerName val="0"/>
          <c:showPercent val="0"/>
          <c:showBubbleSize val="0"/>
        </c:dLbls>
        <c:gapWidth val="150"/>
        <c:overlap val="-25"/>
        <c:axId val="511316975"/>
        <c:axId val="511318223"/>
      </c:barChart>
      <c:catAx>
        <c:axId val="51131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pt-BR"/>
          </a:p>
        </c:txPr>
        <c:crossAx val="511318223"/>
        <c:crosses val="autoZero"/>
        <c:auto val="1"/>
        <c:lblAlgn val="ctr"/>
        <c:lblOffset val="100"/>
        <c:noMultiLvlLbl val="0"/>
      </c:catAx>
      <c:valAx>
        <c:axId val="511318223"/>
        <c:scaling>
          <c:orientation val="minMax"/>
        </c:scaling>
        <c:delete val="1"/>
        <c:axPos val="l"/>
        <c:numFmt formatCode="0.0" sourceLinked="1"/>
        <c:majorTickMark val="none"/>
        <c:minorTickMark val="none"/>
        <c:tickLblPos val="nextTo"/>
        <c:crossAx val="511316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pt-B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90363841467006"/>
          <c:y val="0.10401209726955216"/>
          <c:w val="0.81993821732020322"/>
          <c:h val="0.79197580546089574"/>
        </c:manualLayout>
      </c:layout>
      <c:barChart>
        <c:barDir val="bar"/>
        <c:grouping val="percentStacked"/>
        <c:varyColors val="0"/>
        <c:ser>
          <c:idx val="0"/>
          <c:order val="0"/>
          <c:tx>
            <c:strRef>
              <c:f>Planilha1!$B$1</c:f>
              <c:strCache>
                <c:ptCount val="1"/>
                <c:pt idx="0">
                  <c:v>Promotores</c:v>
                </c:pt>
              </c:strCache>
            </c:strRef>
          </c:tx>
          <c:spPr>
            <a:solidFill>
              <a:srgbClr val="70AD47"/>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alibri" panose="020F0502020204030204" pitchFamily="34" charset="0"/>
                    <a:ea typeface="+mn-ea"/>
                    <a:cs typeface="Calibri" panose="020F0502020204030204" pitchFamily="34" charset="0"/>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Planilha1!$A$2:$A$3</c:f>
              <c:strCache>
                <c:ptCount val="2"/>
                <c:pt idx="0">
                  <c:v>Masculino</c:v>
                </c:pt>
                <c:pt idx="1">
                  <c:v>Feminino</c:v>
                </c:pt>
              </c:strCache>
            </c:strRef>
          </c:cat>
          <c:val>
            <c:numRef>
              <c:f>Planilha1!$B$2:$B$3</c:f>
              <c:numCache>
                <c:formatCode>0</c:formatCode>
                <c:ptCount val="2"/>
                <c:pt idx="0">
                  <c:v>39</c:v>
                </c:pt>
                <c:pt idx="1">
                  <c:v>41</c:v>
                </c:pt>
              </c:numCache>
            </c:numRef>
          </c:val>
          <c:extLst>
            <c:ext xmlns:c16="http://schemas.microsoft.com/office/drawing/2014/chart" uri="{C3380CC4-5D6E-409C-BE32-E72D297353CC}">
              <c16:uniqueId val="{00000000-5C8E-4F62-BA4B-162E201B10B8}"/>
            </c:ext>
          </c:extLst>
        </c:ser>
        <c:ser>
          <c:idx val="1"/>
          <c:order val="1"/>
          <c:tx>
            <c:strRef>
              <c:f>Planilha1!$C$1</c:f>
              <c:strCache>
                <c:ptCount val="1"/>
                <c:pt idx="0">
                  <c:v>Neutros</c:v>
                </c:pt>
              </c:strCache>
            </c:strRef>
          </c:tx>
          <c:spPr>
            <a:solidFill>
              <a:srgbClr val="FFE6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Planilha1!$A$2:$A$3</c:f>
              <c:strCache>
                <c:ptCount val="2"/>
                <c:pt idx="0">
                  <c:v>Masculino</c:v>
                </c:pt>
                <c:pt idx="1">
                  <c:v>Feminino</c:v>
                </c:pt>
              </c:strCache>
            </c:strRef>
          </c:cat>
          <c:val>
            <c:numRef>
              <c:f>Planilha1!$C$2:$C$3</c:f>
              <c:numCache>
                <c:formatCode>0</c:formatCode>
                <c:ptCount val="2"/>
                <c:pt idx="0">
                  <c:v>36</c:v>
                </c:pt>
                <c:pt idx="1">
                  <c:v>35</c:v>
                </c:pt>
              </c:numCache>
            </c:numRef>
          </c:val>
          <c:extLst>
            <c:ext xmlns:c16="http://schemas.microsoft.com/office/drawing/2014/chart" uri="{C3380CC4-5D6E-409C-BE32-E72D297353CC}">
              <c16:uniqueId val="{00000001-5C8E-4F62-BA4B-162E201B10B8}"/>
            </c:ext>
          </c:extLst>
        </c:ser>
        <c:ser>
          <c:idx val="2"/>
          <c:order val="2"/>
          <c:tx>
            <c:strRef>
              <c:f>Planilha1!$D$1</c:f>
              <c:strCache>
                <c:ptCount val="1"/>
                <c:pt idx="0">
                  <c:v>Detratores</c:v>
                </c:pt>
              </c:strCache>
            </c:strRef>
          </c:tx>
          <c:spPr>
            <a:solidFill>
              <a:srgbClr val="FF7C8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alibri" panose="020F0502020204030204" pitchFamily="34" charset="0"/>
                    <a:ea typeface="+mn-ea"/>
                    <a:cs typeface="Calibri" panose="020F0502020204030204" pitchFamily="34" charset="0"/>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Planilha1!$A$2:$A$3</c:f>
              <c:strCache>
                <c:ptCount val="2"/>
                <c:pt idx="0">
                  <c:v>Masculino</c:v>
                </c:pt>
                <c:pt idx="1">
                  <c:v>Feminino</c:v>
                </c:pt>
              </c:strCache>
            </c:strRef>
          </c:cat>
          <c:val>
            <c:numRef>
              <c:f>Planilha1!$D$2:$D$3</c:f>
              <c:numCache>
                <c:formatCode>0</c:formatCode>
                <c:ptCount val="2"/>
                <c:pt idx="0">
                  <c:v>25</c:v>
                </c:pt>
                <c:pt idx="1">
                  <c:v>23</c:v>
                </c:pt>
              </c:numCache>
            </c:numRef>
          </c:val>
          <c:extLst>
            <c:ext xmlns:c16="http://schemas.microsoft.com/office/drawing/2014/chart" uri="{C3380CC4-5D6E-409C-BE32-E72D297353CC}">
              <c16:uniqueId val="{00000002-5C8E-4F62-BA4B-162E201B10B8}"/>
            </c:ext>
          </c:extLst>
        </c:ser>
        <c:dLbls>
          <c:dLblPos val="ctr"/>
          <c:showLegendKey val="0"/>
          <c:showVal val="1"/>
          <c:showCatName val="0"/>
          <c:showSerName val="0"/>
          <c:showPercent val="0"/>
          <c:showBubbleSize val="0"/>
        </c:dLbls>
        <c:gapWidth val="70"/>
        <c:overlap val="100"/>
        <c:axId val="317123984"/>
        <c:axId val="317120624"/>
      </c:barChart>
      <c:catAx>
        <c:axId val="317123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pt-BR"/>
          </a:p>
        </c:txPr>
        <c:crossAx val="317120624"/>
        <c:crosses val="autoZero"/>
        <c:auto val="1"/>
        <c:lblAlgn val="ctr"/>
        <c:lblOffset val="100"/>
        <c:noMultiLvlLbl val="0"/>
      </c:catAx>
      <c:valAx>
        <c:axId val="317120624"/>
        <c:scaling>
          <c:orientation val="minMax"/>
        </c:scaling>
        <c:delete val="1"/>
        <c:axPos val="b"/>
        <c:numFmt formatCode="0%" sourceLinked="1"/>
        <c:majorTickMark val="none"/>
        <c:minorTickMark val="none"/>
        <c:tickLblPos val="nextTo"/>
        <c:crossAx val="31712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pt-BR"/>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89394332471052"/>
          <c:y val="7.0219142029649864E-2"/>
          <c:w val="0.81210605667528946"/>
          <c:h val="0.8595617159407003"/>
        </c:manualLayout>
      </c:layout>
      <c:barChart>
        <c:barDir val="bar"/>
        <c:grouping val="percentStacked"/>
        <c:varyColors val="0"/>
        <c:ser>
          <c:idx val="0"/>
          <c:order val="0"/>
          <c:tx>
            <c:strRef>
              <c:f>Planilha1!$B$1</c:f>
              <c:strCache>
                <c:ptCount val="1"/>
                <c:pt idx="0">
                  <c:v>Promotores</c:v>
                </c:pt>
              </c:strCache>
            </c:strRef>
          </c:tx>
          <c:spPr>
            <a:solidFill>
              <a:srgbClr val="70AD47"/>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alibri" panose="020F0502020204030204" pitchFamily="34" charset="0"/>
                    <a:ea typeface="+mn-ea"/>
                    <a:cs typeface="Calibri" panose="020F0502020204030204" pitchFamily="34" charset="0"/>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Mais de 65 anos</c:v>
                </c:pt>
                <c:pt idx="1">
                  <c:v>De 56 a 65 anos</c:v>
                </c:pt>
                <c:pt idx="2">
                  <c:v>De 46 a 55 anos</c:v>
                </c:pt>
                <c:pt idx="3">
                  <c:v>De 36 a 45 anos</c:v>
                </c:pt>
                <c:pt idx="4">
                  <c:v>De 26 a 35 anos</c:v>
                </c:pt>
                <c:pt idx="5">
                  <c:v>De 18 a 25 anos</c:v>
                </c:pt>
              </c:strCache>
            </c:strRef>
          </c:cat>
          <c:val>
            <c:numRef>
              <c:f>Planilha1!$B$2:$B$7</c:f>
              <c:numCache>
                <c:formatCode>0</c:formatCode>
                <c:ptCount val="6"/>
                <c:pt idx="0">
                  <c:v>49</c:v>
                </c:pt>
                <c:pt idx="1">
                  <c:v>23</c:v>
                </c:pt>
                <c:pt idx="2">
                  <c:v>31</c:v>
                </c:pt>
                <c:pt idx="3">
                  <c:v>47</c:v>
                </c:pt>
                <c:pt idx="4">
                  <c:v>36</c:v>
                </c:pt>
                <c:pt idx="5">
                  <c:v>44</c:v>
                </c:pt>
              </c:numCache>
            </c:numRef>
          </c:val>
          <c:extLst>
            <c:ext xmlns:c16="http://schemas.microsoft.com/office/drawing/2014/chart" uri="{C3380CC4-5D6E-409C-BE32-E72D297353CC}">
              <c16:uniqueId val="{00000000-FAE7-45BD-BE81-3ECD5E4C13F7}"/>
            </c:ext>
          </c:extLst>
        </c:ser>
        <c:ser>
          <c:idx val="1"/>
          <c:order val="1"/>
          <c:tx>
            <c:strRef>
              <c:f>Planilha1!$C$1</c:f>
              <c:strCache>
                <c:ptCount val="1"/>
                <c:pt idx="0">
                  <c:v>Neutros</c:v>
                </c:pt>
              </c:strCache>
            </c:strRef>
          </c:tx>
          <c:spPr>
            <a:solidFill>
              <a:srgbClr val="FFE6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Mais de 65 anos</c:v>
                </c:pt>
                <c:pt idx="1">
                  <c:v>De 56 a 65 anos</c:v>
                </c:pt>
                <c:pt idx="2">
                  <c:v>De 46 a 55 anos</c:v>
                </c:pt>
                <c:pt idx="3">
                  <c:v>De 36 a 45 anos</c:v>
                </c:pt>
                <c:pt idx="4">
                  <c:v>De 26 a 35 anos</c:v>
                </c:pt>
                <c:pt idx="5">
                  <c:v>De 18 a 25 anos</c:v>
                </c:pt>
              </c:strCache>
            </c:strRef>
          </c:cat>
          <c:val>
            <c:numRef>
              <c:f>Planilha1!$C$2:$C$7</c:f>
              <c:numCache>
                <c:formatCode>0</c:formatCode>
                <c:ptCount val="6"/>
                <c:pt idx="0">
                  <c:v>27</c:v>
                </c:pt>
                <c:pt idx="1">
                  <c:v>49</c:v>
                </c:pt>
                <c:pt idx="2">
                  <c:v>0</c:v>
                </c:pt>
                <c:pt idx="3">
                  <c:v>36</c:v>
                </c:pt>
                <c:pt idx="4">
                  <c:v>38</c:v>
                </c:pt>
                <c:pt idx="5">
                  <c:v>44</c:v>
                </c:pt>
              </c:numCache>
            </c:numRef>
          </c:val>
          <c:extLst>
            <c:ext xmlns:c16="http://schemas.microsoft.com/office/drawing/2014/chart" uri="{C3380CC4-5D6E-409C-BE32-E72D297353CC}">
              <c16:uniqueId val="{00000001-FAE7-45BD-BE81-3ECD5E4C13F7}"/>
            </c:ext>
          </c:extLst>
        </c:ser>
        <c:ser>
          <c:idx val="2"/>
          <c:order val="2"/>
          <c:tx>
            <c:strRef>
              <c:f>Planilha1!$D$1</c:f>
              <c:strCache>
                <c:ptCount val="1"/>
                <c:pt idx="0">
                  <c:v>Detratores</c:v>
                </c:pt>
              </c:strCache>
            </c:strRef>
          </c:tx>
          <c:spPr>
            <a:solidFill>
              <a:srgbClr val="FF7C8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alibri" panose="020F0502020204030204" pitchFamily="34" charset="0"/>
                    <a:ea typeface="+mn-ea"/>
                    <a:cs typeface="Calibri" panose="020F0502020204030204" pitchFamily="34" charset="0"/>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Mais de 65 anos</c:v>
                </c:pt>
                <c:pt idx="1">
                  <c:v>De 56 a 65 anos</c:v>
                </c:pt>
                <c:pt idx="2">
                  <c:v>De 46 a 55 anos</c:v>
                </c:pt>
                <c:pt idx="3">
                  <c:v>De 36 a 45 anos</c:v>
                </c:pt>
                <c:pt idx="4">
                  <c:v>De 26 a 35 anos</c:v>
                </c:pt>
                <c:pt idx="5">
                  <c:v>De 18 a 25 anos</c:v>
                </c:pt>
              </c:strCache>
            </c:strRef>
          </c:cat>
          <c:val>
            <c:numRef>
              <c:f>Planilha1!$D$2:$D$7</c:f>
              <c:numCache>
                <c:formatCode>0</c:formatCode>
                <c:ptCount val="6"/>
                <c:pt idx="0">
                  <c:v>25</c:v>
                </c:pt>
                <c:pt idx="1">
                  <c:v>27</c:v>
                </c:pt>
                <c:pt idx="2">
                  <c:v>29</c:v>
                </c:pt>
                <c:pt idx="3">
                  <c:v>16</c:v>
                </c:pt>
                <c:pt idx="4">
                  <c:v>26</c:v>
                </c:pt>
                <c:pt idx="5">
                  <c:v>13</c:v>
                </c:pt>
              </c:numCache>
            </c:numRef>
          </c:val>
          <c:extLst>
            <c:ext xmlns:c16="http://schemas.microsoft.com/office/drawing/2014/chart" uri="{C3380CC4-5D6E-409C-BE32-E72D297353CC}">
              <c16:uniqueId val="{00000002-FAE7-45BD-BE81-3ECD5E4C13F7}"/>
            </c:ext>
          </c:extLst>
        </c:ser>
        <c:dLbls>
          <c:dLblPos val="ctr"/>
          <c:showLegendKey val="0"/>
          <c:showVal val="1"/>
          <c:showCatName val="0"/>
          <c:showSerName val="0"/>
          <c:showPercent val="0"/>
          <c:showBubbleSize val="0"/>
        </c:dLbls>
        <c:gapWidth val="70"/>
        <c:overlap val="100"/>
        <c:axId val="317123984"/>
        <c:axId val="317120624"/>
      </c:barChart>
      <c:catAx>
        <c:axId val="317123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pt-BR"/>
          </a:p>
        </c:txPr>
        <c:crossAx val="317120624"/>
        <c:crosses val="autoZero"/>
        <c:auto val="1"/>
        <c:lblAlgn val="ctr"/>
        <c:lblOffset val="100"/>
        <c:noMultiLvlLbl val="0"/>
      </c:catAx>
      <c:valAx>
        <c:axId val="317120624"/>
        <c:scaling>
          <c:orientation val="minMax"/>
        </c:scaling>
        <c:delete val="1"/>
        <c:axPos val="b"/>
        <c:numFmt formatCode="0%" sourceLinked="1"/>
        <c:majorTickMark val="none"/>
        <c:minorTickMark val="none"/>
        <c:tickLblPos val="nextTo"/>
        <c:crossAx val="31712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pt-BR"/>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320384878544459"/>
          <c:y val="4.2850601306244428E-2"/>
          <c:w val="0.5767961512145553"/>
          <c:h val="0.92348106909599215"/>
        </c:manualLayout>
      </c:layout>
      <c:barChart>
        <c:barDir val="bar"/>
        <c:grouping val="percentStacked"/>
        <c:varyColors val="0"/>
        <c:ser>
          <c:idx val="0"/>
          <c:order val="0"/>
          <c:tx>
            <c:strRef>
              <c:f>Planilha1!$B$1</c:f>
              <c:strCache>
                <c:ptCount val="1"/>
                <c:pt idx="0">
                  <c:v>Série 1</c:v>
                </c:pt>
              </c:strCache>
            </c:strRef>
          </c:tx>
          <c:spPr>
            <a:solidFill>
              <a:srgbClr val="FF7C80"/>
            </a:solidFill>
            <a:ln>
              <a:noFill/>
            </a:ln>
            <a:effectLst/>
          </c:spPr>
          <c:invertIfNegative val="0"/>
          <c:dPt>
            <c:idx val="0"/>
            <c:invertIfNegative val="0"/>
            <c:bubble3D val="0"/>
            <c:spPr>
              <a:solidFill>
                <a:srgbClr val="FFE699"/>
              </a:solidFill>
              <a:ln>
                <a:noFill/>
              </a:ln>
              <a:effectLst/>
            </c:spPr>
            <c:extLst>
              <c:ext xmlns:c16="http://schemas.microsoft.com/office/drawing/2014/chart" uri="{C3380CC4-5D6E-409C-BE32-E72D297353CC}">
                <c16:uniqueId val="{00000000-9AE9-4334-B5F7-F8D2C4C46EC2}"/>
              </c:ext>
            </c:extLst>
          </c:dPt>
          <c:dPt>
            <c:idx val="1"/>
            <c:invertIfNegative val="0"/>
            <c:bubble3D val="0"/>
            <c:spPr>
              <a:solidFill>
                <a:srgbClr val="FFE699"/>
              </a:solidFill>
              <a:ln>
                <a:noFill/>
              </a:ln>
              <a:effectLst/>
            </c:spPr>
            <c:extLst>
              <c:ext xmlns:c16="http://schemas.microsoft.com/office/drawing/2014/chart" uri="{C3380CC4-5D6E-409C-BE32-E72D297353CC}">
                <c16:uniqueId val="{00000001-9AE9-4334-B5F7-F8D2C4C46EC2}"/>
              </c:ext>
            </c:extLst>
          </c:dPt>
          <c:dPt>
            <c:idx val="2"/>
            <c:invertIfNegative val="0"/>
            <c:bubble3D val="0"/>
            <c:extLst>
              <c:ext xmlns:c16="http://schemas.microsoft.com/office/drawing/2014/chart" uri="{C3380CC4-5D6E-409C-BE32-E72D297353CC}">
                <c16:uniqueId val="{00000002-9AE9-4334-B5F7-F8D2C4C46EC2}"/>
              </c:ext>
            </c:extLst>
          </c:dPt>
          <c:dPt>
            <c:idx val="3"/>
            <c:invertIfNegative val="0"/>
            <c:bubble3D val="0"/>
            <c:extLst>
              <c:ext xmlns:c16="http://schemas.microsoft.com/office/drawing/2014/chart" uri="{C3380CC4-5D6E-409C-BE32-E72D297353CC}">
                <c16:uniqueId val="{00000003-9AE9-4334-B5F7-F8D2C4C46EC2}"/>
              </c:ext>
            </c:extLst>
          </c:dPt>
          <c:dPt>
            <c:idx val="4"/>
            <c:invertIfNegative val="0"/>
            <c:bubble3D val="0"/>
            <c:extLst>
              <c:ext xmlns:c16="http://schemas.microsoft.com/office/drawing/2014/chart" uri="{C3380CC4-5D6E-409C-BE32-E72D297353CC}">
                <c16:uniqueId val="{00000004-9AE9-4334-B5F7-F8D2C4C46EC2}"/>
              </c:ext>
            </c:extLst>
          </c:dPt>
          <c:dPt>
            <c:idx val="5"/>
            <c:invertIfNegative val="0"/>
            <c:bubble3D val="0"/>
            <c:extLst>
              <c:ext xmlns:c16="http://schemas.microsoft.com/office/drawing/2014/chart" uri="{C3380CC4-5D6E-409C-BE32-E72D297353CC}">
                <c16:uniqueId val="{00000005-9AE9-4334-B5F7-F8D2C4C46EC2}"/>
              </c:ext>
            </c:extLst>
          </c:dPt>
          <c:dPt>
            <c:idx val="6"/>
            <c:invertIfNegative val="0"/>
            <c:bubble3D val="0"/>
            <c:extLst>
              <c:ext xmlns:c16="http://schemas.microsoft.com/office/drawing/2014/chart" uri="{C3380CC4-5D6E-409C-BE32-E72D297353CC}">
                <c16:uniqueId val="{00000006-9AE9-4334-B5F7-F8D2C4C46EC2}"/>
              </c:ext>
            </c:extLst>
          </c:dPt>
          <c:dLbls>
            <c:dLbl>
              <c:idx val="0"/>
              <c:spPr>
                <a:noFill/>
                <a:ln>
                  <a:noFill/>
                </a:ln>
                <a:effectLst/>
              </c:spPr>
              <c:txPr>
                <a:bodyPr rot="0" vert="horz"/>
                <a:lstStyle/>
                <a:p>
                  <a:pPr>
                    <a:defRPr b="1">
                      <a:solidFill>
                        <a:schemeClr val="tx1">
                          <a:lumMod val="75000"/>
                          <a:lumOff val="25000"/>
                        </a:schemeClr>
                      </a:solidFill>
                    </a:defRPr>
                  </a:pPr>
                  <a:endParaRPr lang="pt-BR"/>
                </a:p>
              </c:txPr>
              <c:showLegendKey val="0"/>
              <c:showVal val="1"/>
              <c:showCatName val="0"/>
              <c:showSerName val="0"/>
              <c:showPercent val="0"/>
              <c:showBubbleSize val="0"/>
              <c:extLst>
                <c:ext xmlns:c16="http://schemas.microsoft.com/office/drawing/2014/chart" uri="{C3380CC4-5D6E-409C-BE32-E72D297353CC}">
                  <c16:uniqueId val="{00000000-9AE9-4334-B5F7-F8D2C4C46EC2}"/>
                </c:ext>
              </c:extLst>
            </c:dLbl>
            <c:dLbl>
              <c:idx val="1"/>
              <c:spPr>
                <a:noFill/>
                <a:ln>
                  <a:noFill/>
                </a:ln>
                <a:effectLst/>
              </c:spPr>
              <c:txPr>
                <a:bodyPr rot="0" vert="horz"/>
                <a:lstStyle/>
                <a:p>
                  <a:pPr>
                    <a:defRPr b="1">
                      <a:solidFill>
                        <a:schemeClr val="tx1">
                          <a:lumMod val="75000"/>
                          <a:lumOff val="25000"/>
                        </a:schemeClr>
                      </a:solidFill>
                    </a:defRPr>
                  </a:pPr>
                  <a:endParaRPr lang="pt-BR"/>
                </a:p>
              </c:txPr>
              <c:showLegendKey val="0"/>
              <c:showVal val="1"/>
              <c:showCatName val="0"/>
              <c:showSerName val="0"/>
              <c:showPercent val="0"/>
              <c:showBubbleSize val="0"/>
              <c:extLst>
                <c:ext xmlns:c16="http://schemas.microsoft.com/office/drawing/2014/chart" uri="{C3380CC4-5D6E-409C-BE32-E72D297353CC}">
                  <c16:uniqueId val="{00000001-9AE9-4334-B5F7-F8D2C4C46EC2}"/>
                </c:ext>
              </c:extLst>
            </c:dLbl>
            <c:spPr>
              <a:noFill/>
              <a:ln>
                <a:noFill/>
              </a:ln>
              <a:effectLst/>
            </c:spPr>
            <c:txPr>
              <a:bodyPr rot="0" vert="horz"/>
              <a:lstStyle/>
              <a:p>
                <a:pPr>
                  <a:defRPr b="1">
                    <a:solidFill>
                      <a:schemeClr val="bg1"/>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Planilha1!$A$2:$A$11</c:f>
              <c:strCache>
                <c:ptCount val="10"/>
                <c:pt idx="0">
                  <c:v>15 - A rede credenciada para realização de exames atende as minhas necessidades</c:v>
                </c:pt>
                <c:pt idx="1">
                  <c:v>14 - A rede de hospitais credenciados atende as minhas necessidades</c:v>
                </c:pt>
                <c:pt idx="2">
                  <c:v>17 - A facilidade para agendamento de exames atende as minhas expectativas em relação ao prazo, ou seja, não há dificuldades para agendar</c:v>
                </c:pt>
                <c:pt idx="3">
                  <c:v>SSI - Satisfação Geral</c:v>
                </c:pt>
                <c:pt idx="4">
                  <c:v>16 - A facilidade para agendamento de consultas atende as minhas expectativas em relação ao prazo, ou seja, não há dificuldades para agendar</c:v>
                </c:pt>
                <c:pt idx="5">
                  <c:v>13 - A rede de médicos credenciados atende as minhas necessidades</c:v>
                </c:pt>
                <c:pt idx="6">
                  <c:v>19 - Quando preciso, tenho facilidade para entrar em contato com a minha operadora de plano de saúde</c:v>
                </c:pt>
                <c:pt idx="7">
                  <c:v>20 - Os canais de atendimento da minha operadora de saúde atendem as minhas expectativas</c:v>
                </c:pt>
                <c:pt idx="8">
                  <c:v>18 - Os canais de comunicação são bem definidos (quando tenho um assunto, sei com quem tratar)</c:v>
                </c:pt>
                <c:pt idx="9">
                  <c:v>CES - Esforço</c:v>
                </c:pt>
              </c:strCache>
            </c:strRef>
          </c:cat>
          <c:val>
            <c:numRef>
              <c:f>Planilha1!$B$2:$B$11</c:f>
              <c:numCache>
                <c:formatCode>0</c:formatCode>
                <c:ptCount val="10"/>
                <c:pt idx="0">
                  <c:v>87.645687645687644</c:v>
                </c:pt>
                <c:pt idx="1">
                  <c:v>81.030444964871194</c:v>
                </c:pt>
                <c:pt idx="2">
                  <c:v>70.725995316159256</c:v>
                </c:pt>
                <c:pt idx="3">
                  <c:v>70.669745958429559</c:v>
                </c:pt>
                <c:pt idx="4">
                  <c:v>59.715639810426538</c:v>
                </c:pt>
                <c:pt idx="5">
                  <c:v>57.377049180327866</c:v>
                </c:pt>
                <c:pt idx="6">
                  <c:v>54.479418886198552</c:v>
                </c:pt>
                <c:pt idx="7">
                  <c:v>52.278177458033568</c:v>
                </c:pt>
                <c:pt idx="8">
                  <c:v>51.449275362318836</c:v>
                </c:pt>
                <c:pt idx="9">
                  <c:v>50.242718446601941</c:v>
                </c:pt>
              </c:numCache>
            </c:numRef>
          </c:val>
          <c:extLst>
            <c:ext xmlns:c16="http://schemas.microsoft.com/office/drawing/2014/chart" uri="{C3380CC4-5D6E-409C-BE32-E72D297353CC}">
              <c16:uniqueId val="{00000007-9AE9-4334-B5F7-F8D2C4C46EC2}"/>
            </c:ext>
          </c:extLst>
        </c:ser>
        <c:dLbls>
          <c:showLegendKey val="0"/>
          <c:showVal val="1"/>
          <c:showCatName val="0"/>
          <c:showSerName val="0"/>
          <c:showPercent val="0"/>
          <c:showBubbleSize val="0"/>
        </c:dLbls>
        <c:gapWidth val="95"/>
        <c:overlap val="100"/>
        <c:axId val="1460306623"/>
        <c:axId val="1460317855"/>
      </c:barChart>
      <c:catAx>
        <c:axId val="146030662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lumMod val="75000"/>
                    <a:lumOff val="25000"/>
                  </a:schemeClr>
                </a:solidFill>
              </a:defRPr>
            </a:pPr>
            <a:endParaRPr lang="pt-BR"/>
          </a:p>
        </c:txPr>
        <c:crossAx val="1460317855"/>
        <c:crosses val="autoZero"/>
        <c:auto val="1"/>
        <c:lblAlgn val="ctr"/>
        <c:lblOffset val="100"/>
        <c:noMultiLvlLbl val="0"/>
      </c:catAx>
      <c:valAx>
        <c:axId val="1460317855"/>
        <c:scaling>
          <c:orientation val="minMax"/>
        </c:scaling>
        <c:delete val="1"/>
        <c:axPos val="t"/>
        <c:numFmt formatCode="0%" sourceLinked="1"/>
        <c:majorTickMark val="out"/>
        <c:minorTickMark val="none"/>
        <c:tickLblPos val="nextTo"/>
        <c:crossAx val="146030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nchor="b" anchorCtr="0"/>
    <a:lstStyle/>
    <a:p>
      <a:pPr>
        <a:defRPr sz="1200">
          <a:latin typeface="Calibri" panose="020F0502020204030204" pitchFamily="34" charset="0"/>
          <a:cs typeface="Calibri" panose="020F0502020204030204" pitchFamily="34" charset="0"/>
        </a:defRPr>
      </a:pPr>
      <a:endParaRPr lang="pt-B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2023</c:v>
                </c:pt>
              </c:strCache>
            </c:strRef>
          </c:tx>
          <c:spPr>
            <a:solidFill>
              <a:srgbClr val="A6A6A6"/>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0AD47"/>
                      </a:solidFill>
                      <a:latin typeface="+mn-lt"/>
                      <a:ea typeface="+mn-ea"/>
                      <a:cs typeface="+mn-cs"/>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0-8060-4CB8-BFCA-0481C0436AAA}"/>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C822"/>
                      </a:solidFill>
                      <a:latin typeface="+mn-lt"/>
                      <a:ea typeface="+mn-ea"/>
                      <a:cs typeface="+mn-cs"/>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1-8060-4CB8-BFCA-0481C0436AAA}"/>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7C80"/>
                      </a:solidFill>
                      <a:latin typeface="+mn-lt"/>
                      <a:ea typeface="+mn-ea"/>
                      <a:cs typeface="+mn-cs"/>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2-8060-4CB8-BFCA-0481C0436AA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Excelência</c:v>
                </c:pt>
                <c:pt idx="1">
                  <c:v>Conforme</c:v>
                </c:pt>
                <c:pt idx="2">
                  <c:v>Não Conforme</c:v>
                </c:pt>
              </c:strCache>
            </c:strRef>
          </c:cat>
          <c:val>
            <c:numRef>
              <c:f>Planilha1!$B$2:$B$4</c:f>
              <c:numCache>
                <c:formatCode>0%</c:formatCode>
                <c:ptCount val="3"/>
                <c:pt idx="0">
                  <c:v>0.11</c:v>
                </c:pt>
                <c:pt idx="1">
                  <c:v>0.33</c:v>
                </c:pt>
                <c:pt idx="2">
                  <c:v>0.56000000000000005</c:v>
                </c:pt>
              </c:numCache>
            </c:numRef>
          </c:val>
          <c:extLst>
            <c:ext xmlns:c16="http://schemas.microsoft.com/office/drawing/2014/chart" uri="{C3380CC4-5D6E-409C-BE32-E72D297353CC}">
              <c16:uniqueId val="{00000003-8060-4CB8-BFCA-0481C0436AAA}"/>
            </c:ext>
          </c:extLst>
        </c:ser>
        <c:ser>
          <c:idx val="1"/>
          <c:order val="1"/>
          <c:tx>
            <c:strRef>
              <c:f>Planilha1!$C$1</c:f>
              <c:strCache>
                <c:ptCount val="1"/>
                <c:pt idx="0">
                  <c:v>2024</c:v>
                </c:pt>
              </c:strCache>
            </c:strRef>
          </c:tx>
          <c:spPr>
            <a:solidFill>
              <a:srgbClr val="00000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0AD47"/>
                      </a:solidFill>
                      <a:latin typeface="+mn-lt"/>
                      <a:ea typeface="+mn-ea"/>
                      <a:cs typeface="+mn-cs"/>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4-8060-4CB8-BFCA-0481C0436AAA}"/>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C822"/>
                      </a:solidFill>
                      <a:latin typeface="+mn-lt"/>
                      <a:ea typeface="+mn-ea"/>
                      <a:cs typeface="+mn-cs"/>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5-8060-4CB8-BFCA-0481C0436AAA}"/>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7C80"/>
                      </a:solidFill>
                      <a:latin typeface="+mn-lt"/>
                      <a:ea typeface="+mn-ea"/>
                      <a:cs typeface="+mn-cs"/>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6-8060-4CB8-BFCA-0481C0436AA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Excelência</c:v>
                </c:pt>
                <c:pt idx="1">
                  <c:v>Conforme</c:v>
                </c:pt>
                <c:pt idx="2">
                  <c:v>Não Conforme</c:v>
                </c:pt>
              </c:strCache>
            </c:strRef>
          </c:cat>
          <c:val>
            <c:numRef>
              <c:f>Planilha1!$C$2:$C$4</c:f>
              <c:numCache>
                <c:formatCode>0%</c:formatCode>
                <c:ptCount val="3"/>
                <c:pt idx="0">
                  <c:v>0</c:v>
                </c:pt>
                <c:pt idx="1">
                  <c:v>0.44</c:v>
                </c:pt>
                <c:pt idx="2">
                  <c:v>0.56000000000000005</c:v>
                </c:pt>
              </c:numCache>
            </c:numRef>
          </c:val>
          <c:extLst>
            <c:ext xmlns:c16="http://schemas.microsoft.com/office/drawing/2014/chart" uri="{C3380CC4-5D6E-409C-BE32-E72D297353CC}">
              <c16:uniqueId val="{00000007-8060-4CB8-BFCA-0481C0436AAA}"/>
            </c:ext>
          </c:extLst>
        </c:ser>
        <c:dLbls>
          <c:dLblPos val="outEnd"/>
          <c:showLegendKey val="0"/>
          <c:showVal val="1"/>
          <c:showCatName val="0"/>
          <c:showSerName val="0"/>
          <c:showPercent val="0"/>
          <c:showBubbleSize val="0"/>
        </c:dLbls>
        <c:gapWidth val="219"/>
        <c:overlap val="-79"/>
        <c:axId val="1944350863"/>
        <c:axId val="1178888064"/>
      </c:barChart>
      <c:catAx>
        <c:axId val="194435086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crossAx val="1178888064"/>
        <c:crosses val="autoZero"/>
        <c:auto val="1"/>
        <c:lblAlgn val="ctr"/>
        <c:lblOffset val="100"/>
        <c:noMultiLvlLbl val="0"/>
      </c:catAx>
      <c:valAx>
        <c:axId val="1178888064"/>
        <c:scaling>
          <c:orientation val="minMax"/>
        </c:scaling>
        <c:delete val="1"/>
        <c:axPos val="l"/>
        <c:numFmt formatCode="0%" sourceLinked="1"/>
        <c:majorTickMark val="out"/>
        <c:minorTickMark val="none"/>
        <c:tickLblPos val="nextTo"/>
        <c:crossAx val="19443508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Planilha1!$B$1</c:f>
              <c:strCache>
                <c:ptCount val="1"/>
                <c:pt idx="0">
                  <c:v>2024</c:v>
                </c:pt>
              </c:strCache>
            </c:strRef>
          </c:tx>
          <c:spPr>
            <a:solidFill>
              <a:schemeClr val="tx1">
                <a:lumMod val="75000"/>
                <a:lumOff val="2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0AD47"/>
                      </a:solidFill>
                      <a:latin typeface="+mn-lt"/>
                      <a:ea typeface="+mn-ea"/>
                      <a:cs typeface="+mn-cs"/>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0-2DED-4538-B4B1-8923F7BE46FA}"/>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C822"/>
                      </a:solidFill>
                      <a:latin typeface="+mn-lt"/>
                      <a:ea typeface="+mn-ea"/>
                      <a:cs typeface="+mn-cs"/>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1-2DED-4538-B4B1-8923F7BE46FA}"/>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7C80"/>
                      </a:solidFill>
                      <a:latin typeface="+mn-lt"/>
                      <a:ea typeface="+mn-ea"/>
                      <a:cs typeface="+mn-cs"/>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2-2DED-4538-B4B1-8923F7BE46F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Excelência</c:v>
                </c:pt>
                <c:pt idx="1">
                  <c:v>Conforme</c:v>
                </c:pt>
                <c:pt idx="2">
                  <c:v>Não Conforme</c:v>
                </c:pt>
              </c:strCache>
            </c:strRef>
          </c:cat>
          <c:val>
            <c:numRef>
              <c:f>Planilha1!$B$2:$B$4</c:f>
              <c:numCache>
                <c:formatCode>0%</c:formatCode>
                <c:ptCount val="3"/>
                <c:pt idx="0">
                  <c:v>0</c:v>
                </c:pt>
                <c:pt idx="1">
                  <c:v>0.2</c:v>
                </c:pt>
                <c:pt idx="2">
                  <c:v>0.8</c:v>
                </c:pt>
              </c:numCache>
            </c:numRef>
          </c:val>
          <c:extLst>
            <c:ext xmlns:c16="http://schemas.microsoft.com/office/drawing/2014/chart" uri="{C3380CC4-5D6E-409C-BE32-E72D297353CC}">
              <c16:uniqueId val="{00000003-2DED-4538-B4B1-8923F7BE46FA}"/>
            </c:ext>
          </c:extLst>
        </c:ser>
        <c:ser>
          <c:idx val="1"/>
          <c:order val="1"/>
          <c:tx>
            <c:strRef>
              <c:f>Planilha1!$C$1</c:f>
              <c:strCache>
                <c:ptCount val="1"/>
                <c:pt idx="0">
                  <c:v>2023</c:v>
                </c:pt>
              </c:strCache>
            </c:strRef>
          </c:tx>
          <c:spPr>
            <a:solidFill>
              <a:schemeClr val="bg1">
                <a:lumMod val="7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0AD47"/>
                      </a:solidFill>
                      <a:latin typeface="+mn-lt"/>
                      <a:ea typeface="+mn-ea"/>
                      <a:cs typeface="+mn-cs"/>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4-2DED-4538-B4B1-8923F7BE46FA}"/>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C822"/>
                      </a:solidFill>
                      <a:latin typeface="+mn-lt"/>
                      <a:ea typeface="+mn-ea"/>
                      <a:cs typeface="+mn-cs"/>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5-2DED-4538-B4B1-8923F7BE46FA}"/>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7C80"/>
                      </a:solidFill>
                      <a:latin typeface="+mn-lt"/>
                      <a:ea typeface="+mn-ea"/>
                      <a:cs typeface="+mn-cs"/>
                    </a:defRPr>
                  </a:pPr>
                  <a:endParaRPr lang="pt-BR"/>
                </a:p>
              </c:txPr>
              <c:dLblPos val="outEnd"/>
              <c:showLegendKey val="0"/>
              <c:showVal val="1"/>
              <c:showCatName val="0"/>
              <c:showSerName val="0"/>
              <c:showPercent val="0"/>
              <c:showBubbleSize val="0"/>
              <c:extLst>
                <c:ext xmlns:c16="http://schemas.microsoft.com/office/drawing/2014/chart" uri="{C3380CC4-5D6E-409C-BE32-E72D297353CC}">
                  <c16:uniqueId val="{00000006-2DED-4538-B4B1-8923F7BE46F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Excelência</c:v>
                </c:pt>
                <c:pt idx="1">
                  <c:v>Conforme</c:v>
                </c:pt>
                <c:pt idx="2">
                  <c:v>Não Conforme</c:v>
                </c:pt>
              </c:strCache>
            </c:strRef>
          </c:cat>
          <c:val>
            <c:numRef>
              <c:f>Planilha1!$C$2:$C$4</c:f>
              <c:numCache>
                <c:formatCode>0%</c:formatCode>
                <c:ptCount val="3"/>
                <c:pt idx="0">
                  <c:v>0.1</c:v>
                </c:pt>
                <c:pt idx="1">
                  <c:v>0.2</c:v>
                </c:pt>
                <c:pt idx="2">
                  <c:v>0.7</c:v>
                </c:pt>
              </c:numCache>
            </c:numRef>
          </c:val>
          <c:extLst>
            <c:ext xmlns:c16="http://schemas.microsoft.com/office/drawing/2014/chart" uri="{C3380CC4-5D6E-409C-BE32-E72D297353CC}">
              <c16:uniqueId val="{00000007-2DED-4538-B4B1-8923F7BE46FA}"/>
            </c:ext>
          </c:extLst>
        </c:ser>
        <c:dLbls>
          <c:dLblPos val="outEnd"/>
          <c:showLegendKey val="0"/>
          <c:showVal val="1"/>
          <c:showCatName val="0"/>
          <c:showSerName val="0"/>
          <c:showPercent val="0"/>
          <c:showBubbleSize val="0"/>
        </c:dLbls>
        <c:gapWidth val="219"/>
        <c:overlap val="-79"/>
        <c:axId val="1944350863"/>
        <c:axId val="1178888064"/>
      </c:barChart>
      <c:catAx>
        <c:axId val="194435086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crossAx val="1178888064"/>
        <c:crosses val="autoZero"/>
        <c:auto val="1"/>
        <c:lblAlgn val="ctr"/>
        <c:lblOffset val="100"/>
        <c:noMultiLvlLbl val="0"/>
      </c:catAx>
      <c:valAx>
        <c:axId val="1178888064"/>
        <c:scaling>
          <c:orientation val="minMax"/>
        </c:scaling>
        <c:delete val="1"/>
        <c:axPos val="l"/>
        <c:numFmt formatCode="0%" sourceLinked="1"/>
        <c:majorTickMark val="out"/>
        <c:minorTickMark val="none"/>
        <c:tickLblPos val="nextTo"/>
        <c:crossAx val="1944350863"/>
        <c:crosses val="autoZero"/>
        <c:crossBetween val="between"/>
      </c:valAx>
      <c:spPr>
        <a:noFill/>
        <a:ln>
          <a:noFill/>
        </a:ln>
        <a:effectLst/>
      </c:spPr>
    </c:plotArea>
    <c:legend>
      <c:legendPos val="t"/>
      <c:layout>
        <c:manualLayout>
          <c:xMode val="edge"/>
          <c:yMode val="edge"/>
          <c:x val="0.28367107058598012"/>
          <c:y val="5.5207789949573991E-3"/>
          <c:w val="0.43265749231326894"/>
          <c:h val="0.112976438880194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Planilha1!$B$1</c:f>
              <c:strCache>
                <c:ptCount val="1"/>
                <c:pt idx="0">
                  <c:v>Vendas</c:v>
                </c:pt>
              </c:strCache>
            </c:strRef>
          </c:tx>
          <c:dPt>
            <c:idx val="0"/>
            <c:bubble3D val="0"/>
            <c:spPr>
              <a:solidFill>
                <a:srgbClr val="679F42"/>
              </a:solidFill>
              <a:ln w="19050">
                <a:solidFill>
                  <a:schemeClr val="lt1"/>
                </a:solidFill>
              </a:ln>
              <a:effectLst/>
            </c:spPr>
            <c:extLst>
              <c:ext xmlns:c16="http://schemas.microsoft.com/office/drawing/2014/chart" uri="{C3380CC4-5D6E-409C-BE32-E72D297353CC}">
                <c16:uniqueId val="{00000001-42C8-4714-A1F1-457C2AB6E96D}"/>
              </c:ext>
            </c:extLst>
          </c:dPt>
          <c:dPt>
            <c:idx val="1"/>
            <c:bubble3D val="0"/>
            <c:spPr>
              <a:solidFill>
                <a:srgbClr val="F07479"/>
              </a:solidFill>
              <a:ln w="19050">
                <a:solidFill>
                  <a:schemeClr val="lt1"/>
                </a:solidFill>
              </a:ln>
              <a:effectLst/>
            </c:spPr>
            <c:extLst>
              <c:ext xmlns:c16="http://schemas.microsoft.com/office/drawing/2014/chart" uri="{C3380CC4-5D6E-409C-BE32-E72D297353CC}">
                <c16:uniqueId val="{00000003-42C8-4714-A1F1-457C2AB6E96D}"/>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42C8-4714-A1F1-457C2AB6E96D}"/>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C8-4714-A1F1-457C2AB6E96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Calibri" panose="020F0502020204030204" pitchFamily="34" charset="0"/>
                    <a:ea typeface="+mn-ea"/>
                    <a:cs typeface="Calibri" panose="020F0502020204030204" pitchFamily="34" charset="0"/>
                  </a:defRPr>
                </a:pPr>
                <a:endParaRPr lang="pt-BR"/>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Planilha1!$A$2:$A$4</c:f>
              <c:strCache>
                <c:ptCount val="3"/>
                <c:pt idx="0">
                  <c:v>Verde</c:v>
                </c:pt>
                <c:pt idx="1">
                  <c:v>Vermelho</c:v>
                </c:pt>
                <c:pt idx="2">
                  <c:v>Cinza</c:v>
                </c:pt>
              </c:strCache>
            </c:strRef>
          </c:cat>
          <c:val>
            <c:numRef>
              <c:f>Planilha1!$B$2:$B$4</c:f>
              <c:numCache>
                <c:formatCode>0%</c:formatCode>
                <c:ptCount val="3"/>
                <c:pt idx="0">
                  <c:v>0</c:v>
                </c:pt>
                <c:pt idx="1">
                  <c:v>1</c:v>
                </c:pt>
                <c:pt idx="2">
                  <c:v>0</c:v>
                </c:pt>
              </c:numCache>
            </c:numRef>
          </c:val>
          <c:extLst>
            <c:ext xmlns:c16="http://schemas.microsoft.com/office/drawing/2014/chart" uri="{C3380CC4-5D6E-409C-BE32-E72D297353CC}">
              <c16:uniqueId val="{00000006-42C8-4714-A1F1-457C2AB6E96D}"/>
            </c:ext>
          </c:extLst>
        </c:ser>
        <c:dLbls>
          <c:dLblPos val="inEnd"/>
          <c:showLegendKey val="0"/>
          <c:showVal val="1"/>
          <c:showCatName val="0"/>
          <c:showSerName val="0"/>
          <c:showPercent val="0"/>
          <c:showBubbleSize val="0"/>
          <c:showLeaderLines val="1"/>
        </c:dLbls>
        <c:firstSliceAng val="20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Planilha1!$B$1</c:f>
              <c:strCache>
                <c:ptCount val="1"/>
                <c:pt idx="0">
                  <c:v>Vendas</c:v>
                </c:pt>
              </c:strCache>
            </c:strRef>
          </c:tx>
          <c:dPt>
            <c:idx val="0"/>
            <c:bubble3D val="0"/>
            <c:spPr>
              <a:solidFill>
                <a:srgbClr val="679F42"/>
              </a:solidFill>
              <a:ln w="19050">
                <a:solidFill>
                  <a:schemeClr val="lt1"/>
                </a:solidFill>
              </a:ln>
              <a:effectLst/>
            </c:spPr>
            <c:extLst>
              <c:ext xmlns:c16="http://schemas.microsoft.com/office/drawing/2014/chart" uri="{C3380CC4-5D6E-409C-BE32-E72D297353CC}">
                <c16:uniqueId val="{00000001-0E29-4032-A4B5-9B18DD58599C}"/>
              </c:ext>
            </c:extLst>
          </c:dPt>
          <c:dPt>
            <c:idx val="1"/>
            <c:bubble3D val="0"/>
            <c:spPr>
              <a:solidFill>
                <a:srgbClr val="F07479"/>
              </a:solidFill>
              <a:ln w="19050">
                <a:solidFill>
                  <a:schemeClr val="lt1"/>
                </a:solidFill>
              </a:ln>
              <a:effectLst/>
            </c:spPr>
            <c:extLst>
              <c:ext xmlns:c16="http://schemas.microsoft.com/office/drawing/2014/chart" uri="{C3380CC4-5D6E-409C-BE32-E72D297353CC}">
                <c16:uniqueId val="{00000003-0E29-4032-A4B5-9B18DD58599C}"/>
              </c:ext>
            </c:extLst>
          </c:dPt>
          <c:dLbls>
            <c:dLbl>
              <c:idx val="0"/>
              <c:tx>
                <c:rich>
                  <a:bodyPr/>
                  <a:lstStyle/>
                  <a:p>
                    <a:fld id="{63BEAC35-7B1E-493C-BC6B-3037A7D09FCA}" type="VALUE">
                      <a:rPr lang="en-US" smtClean="0"/>
                      <a:pPr/>
                      <a:t>[VALOR]</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29-4032-A4B5-9B18DD58599C}"/>
                </c:ext>
              </c:extLst>
            </c:dLbl>
            <c:dLbl>
              <c:idx val="1"/>
              <c:tx>
                <c:rich>
                  <a:bodyPr/>
                  <a:lstStyle/>
                  <a:p>
                    <a:fld id="{68E0AB29-2483-4146-B6B3-800C4DBA6F40}" type="VALUE">
                      <a:rPr lang="en-US" smtClean="0"/>
                      <a:pPr/>
                      <a:t>[VALOR]</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E29-4032-A4B5-9B18DD58599C}"/>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pt-B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Planilha1!$A$2:$A$3</c:f>
              <c:strCache>
                <c:ptCount val="2"/>
                <c:pt idx="0">
                  <c:v>Verde</c:v>
                </c:pt>
                <c:pt idx="1">
                  <c:v>Vermelho</c:v>
                </c:pt>
              </c:strCache>
            </c:strRef>
          </c:cat>
          <c:val>
            <c:numRef>
              <c:f>Planilha1!$B$2:$B$3</c:f>
              <c:numCache>
                <c:formatCode>General</c:formatCode>
                <c:ptCount val="2"/>
                <c:pt idx="0">
                  <c:v>18</c:v>
                </c:pt>
                <c:pt idx="1">
                  <c:v>82</c:v>
                </c:pt>
              </c:numCache>
            </c:numRef>
          </c:val>
          <c:extLst>
            <c:ext xmlns:c16="http://schemas.microsoft.com/office/drawing/2014/chart" uri="{C3380CC4-5D6E-409C-BE32-E72D297353CC}">
              <c16:uniqueId val="{00000004-0E29-4032-A4B5-9B18DD58599C}"/>
            </c:ext>
          </c:extLst>
        </c:ser>
        <c:dLbls>
          <c:dLblPos val="bestFit"/>
          <c:showLegendKey val="0"/>
          <c:showVal val="1"/>
          <c:showCatName val="0"/>
          <c:showSerName val="0"/>
          <c:showPercent val="0"/>
          <c:showBubbleSize val="0"/>
          <c:showLeaderLines val="1"/>
        </c:dLbls>
        <c:firstSliceAng val="20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8417055484772E-2"/>
          <c:y val="8.5927234268336539E-2"/>
          <c:w val="0.93672316588903048"/>
          <c:h val="0.71772066704888204"/>
        </c:manualLayout>
      </c:layout>
      <c:barChart>
        <c:barDir val="col"/>
        <c:grouping val="clustered"/>
        <c:varyColors val="0"/>
        <c:ser>
          <c:idx val="0"/>
          <c:order val="0"/>
          <c:spPr>
            <a:solidFill>
              <a:schemeClr val="bg1">
                <a:lumMod val="50000"/>
              </a:schemeClr>
            </a:solidFill>
            <a:ln w="76200" cap="rnd">
              <a:solidFill>
                <a:schemeClr val="accent1"/>
              </a:solidFill>
            </a:ln>
            <a:effectLst/>
          </c:spPr>
          <c:invertIfNegative val="0"/>
          <c:dPt>
            <c:idx val="0"/>
            <c:invertIfNegative val="0"/>
            <c:bubble3D val="0"/>
            <c:spPr>
              <a:solidFill>
                <a:schemeClr val="tx2">
                  <a:lumMod val="60000"/>
                  <a:lumOff val="40000"/>
                </a:schemeClr>
              </a:solidFill>
              <a:ln w="76200" cap="rnd">
                <a:solidFill>
                  <a:schemeClr val="tx2">
                    <a:lumMod val="60000"/>
                    <a:lumOff val="40000"/>
                  </a:schemeClr>
                </a:solidFill>
              </a:ln>
              <a:effectLst/>
            </c:spPr>
            <c:extLst>
              <c:ext xmlns:c16="http://schemas.microsoft.com/office/drawing/2014/chart" uri="{C3380CC4-5D6E-409C-BE32-E72D297353CC}">
                <c16:uniqueId val="{00000001-866E-42C3-90A7-587DE60F342D}"/>
              </c:ext>
            </c:extLst>
          </c:dPt>
          <c:dPt>
            <c:idx val="1"/>
            <c:invertIfNegative val="0"/>
            <c:bubble3D val="0"/>
            <c:spPr>
              <a:solidFill>
                <a:schemeClr val="tx2">
                  <a:lumMod val="60000"/>
                  <a:lumOff val="40000"/>
                </a:schemeClr>
              </a:solidFill>
              <a:ln w="76200" cap="rnd">
                <a:solidFill>
                  <a:schemeClr val="tx2">
                    <a:lumMod val="60000"/>
                    <a:lumOff val="40000"/>
                  </a:schemeClr>
                </a:solidFill>
              </a:ln>
              <a:effectLst/>
            </c:spPr>
            <c:extLst>
              <c:ext xmlns:c16="http://schemas.microsoft.com/office/drawing/2014/chart" uri="{C3380CC4-5D6E-409C-BE32-E72D297353CC}">
                <c16:uniqueId val="{00000003-866E-42C3-90A7-587DE60F342D}"/>
              </c:ext>
            </c:extLst>
          </c:dPt>
          <c:dPt>
            <c:idx val="2"/>
            <c:invertIfNegative val="0"/>
            <c:bubble3D val="0"/>
            <c:spPr>
              <a:solidFill>
                <a:schemeClr val="bg1">
                  <a:lumMod val="85000"/>
                </a:schemeClr>
              </a:solidFill>
              <a:ln w="76200" cap="rnd">
                <a:solidFill>
                  <a:schemeClr val="bg1">
                    <a:lumMod val="85000"/>
                  </a:schemeClr>
                </a:solidFill>
              </a:ln>
              <a:effectLst/>
            </c:spPr>
            <c:extLst>
              <c:ext xmlns:c16="http://schemas.microsoft.com/office/drawing/2014/chart" uri="{C3380CC4-5D6E-409C-BE32-E72D297353CC}">
                <c16:uniqueId val="{00000005-866E-42C3-90A7-587DE60F342D}"/>
              </c:ext>
            </c:extLst>
          </c:dPt>
          <c:dPt>
            <c:idx val="3"/>
            <c:invertIfNegative val="0"/>
            <c:bubble3D val="0"/>
            <c:spPr>
              <a:solidFill>
                <a:schemeClr val="bg1">
                  <a:lumMod val="85000"/>
                </a:schemeClr>
              </a:solidFill>
              <a:ln w="76200" cap="rnd">
                <a:solidFill>
                  <a:schemeClr val="bg1">
                    <a:lumMod val="85000"/>
                  </a:schemeClr>
                </a:solidFill>
              </a:ln>
              <a:effectLst/>
            </c:spPr>
            <c:extLst>
              <c:ext xmlns:c16="http://schemas.microsoft.com/office/drawing/2014/chart" uri="{C3380CC4-5D6E-409C-BE32-E72D297353CC}">
                <c16:uniqueId val="{00000007-866E-42C3-90A7-587DE60F342D}"/>
              </c:ext>
            </c:extLst>
          </c:dPt>
          <c:dPt>
            <c:idx val="4"/>
            <c:invertIfNegative val="0"/>
            <c:bubble3D val="0"/>
            <c:spPr>
              <a:solidFill>
                <a:schemeClr val="accent4">
                  <a:lumMod val="60000"/>
                  <a:lumOff val="40000"/>
                </a:schemeClr>
              </a:solidFill>
              <a:ln w="76200" cap="rnd">
                <a:solidFill>
                  <a:schemeClr val="accent4">
                    <a:lumMod val="60000"/>
                    <a:lumOff val="40000"/>
                  </a:schemeClr>
                </a:solidFill>
              </a:ln>
              <a:effectLst/>
            </c:spPr>
            <c:extLst>
              <c:ext xmlns:c16="http://schemas.microsoft.com/office/drawing/2014/chart" uri="{C3380CC4-5D6E-409C-BE32-E72D297353CC}">
                <c16:uniqueId val="{00000009-866E-42C3-90A7-587DE60F342D}"/>
              </c:ext>
            </c:extLst>
          </c:dPt>
          <c:dPt>
            <c:idx val="5"/>
            <c:invertIfNegative val="0"/>
            <c:bubble3D val="0"/>
            <c:spPr>
              <a:solidFill>
                <a:schemeClr val="accent2">
                  <a:lumMod val="60000"/>
                  <a:lumOff val="40000"/>
                </a:schemeClr>
              </a:solidFill>
              <a:ln w="76200" cap="rnd">
                <a:solidFill>
                  <a:schemeClr val="accent2">
                    <a:lumMod val="60000"/>
                    <a:lumOff val="40000"/>
                  </a:schemeClr>
                </a:solidFill>
              </a:ln>
              <a:effectLst/>
            </c:spPr>
            <c:extLst>
              <c:ext xmlns:c16="http://schemas.microsoft.com/office/drawing/2014/chart" uri="{C3380CC4-5D6E-409C-BE32-E72D297353CC}">
                <c16:uniqueId val="{0000000B-866E-42C3-90A7-587DE60F342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Gráficos!$B$47:$B$50</c:f>
              <c:strCache>
                <c:ptCount val="4"/>
                <c:pt idx="0">
                  <c:v>Sempre</c:v>
                </c:pt>
                <c:pt idx="1">
                  <c:v>A maioria das vezes</c:v>
                </c:pt>
                <c:pt idx="2">
                  <c:v>Às vezes</c:v>
                </c:pt>
                <c:pt idx="3">
                  <c:v>Nunca</c:v>
                </c:pt>
              </c:strCache>
            </c:strRef>
          </c:cat>
          <c:val>
            <c:numRef>
              <c:f>Gráficos!$C$47:$C$50</c:f>
              <c:numCache>
                <c:formatCode>0.0</c:formatCode>
                <c:ptCount val="4"/>
                <c:pt idx="0">
                  <c:v>53.63636363636364</c:v>
                </c:pt>
                <c:pt idx="1">
                  <c:v>29.09090909090909</c:v>
                </c:pt>
                <c:pt idx="2">
                  <c:v>16.363636363636363</c:v>
                </c:pt>
                <c:pt idx="3">
                  <c:v>0.90909090909090906</c:v>
                </c:pt>
              </c:numCache>
            </c:numRef>
          </c:val>
          <c:extLst>
            <c:ext xmlns:c16="http://schemas.microsoft.com/office/drawing/2014/chart" uri="{C3380CC4-5D6E-409C-BE32-E72D297353CC}">
              <c16:uniqueId val="{0000000C-866E-42C3-90A7-587DE60F342D}"/>
            </c:ext>
          </c:extLst>
        </c:ser>
        <c:dLbls>
          <c:showLegendKey val="0"/>
          <c:showVal val="1"/>
          <c:showCatName val="0"/>
          <c:showSerName val="0"/>
          <c:showPercent val="0"/>
          <c:showBubbleSize val="0"/>
        </c:dLbls>
        <c:gapWidth val="150"/>
        <c:overlap val="-25"/>
        <c:axId val="522791888"/>
        <c:axId val="522792304"/>
      </c:barChart>
      <c:catAx>
        <c:axId val="522791888"/>
        <c:scaling>
          <c:orientation val="maxMin"/>
        </c:scaling>
        <c:delete val="1"/>
        <c:axPos val="b"/>
        <c:numFmt formatCode="General" sourceLinked="1"/>
        <c:majorTickMark val="none"/>
        <c:minorTickMark val="none"/>
        <c:tickLblPos val="nextTo"/>
        <c:crossAx val="522792304"/>
        <c:crosses val="autoZero"/>
        <c:auto val="1"/>
        <c:lblAlgn val="ctr"/>
        <c:lblOffset val="100"/>
        <c:noMultiLvlLbl val="0"/>
      </c:catAx>
      <c:valAx>
        <c:axId val="522792304"/>
        <c:scaling>
          <c:orientation val="minMax"/>
        </c:scaling>
        <c:delete val="1"/>
        <c:axPos val="r"/>
        <c:numFmt formatCode="0.0" sourceLinked="1"/>
        <c:majorTickMark val="out"/>
        <c:minorTickMark val="none"/>
        <c:tickLblPos val="nextTo"/>
        <c:crossAx val="5227918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8417055484772E-2"/>
          <c:y val="8.5927234268336539E-2"/>
          <c:w val="0.93672316588903048"/>
          <c:h val="0.71772066704888204"/>
        </c:manualLayout>
      </c:layout>
      <c:barChart>
        <c:barDir val="col"/>
        <c:grouping val="clustered"/>
        <c:varyColors val="0"/>
        <c:ser>
          <c:idx val="0"/>
          <c:order val="0"/>
          <c:spPr>
            <a:solidFill>
              <a:schemeClr val="bg1">
                <a:lumMod val="50000"/>
              </a:schemeClr>
            </a:solidFill>
            <a:ln w="76200" cap="rnd">
              <a:solidFill>
                <a:schemeClr val="accent1"/>
              </a:solidFill>
            </a:ln>
            <a:effectLst/>
          </c:spPr>
          <c:invertIfNegative val="0"/>
          <c:dPt>
            <c:idx val="0"/>
            <c:invertIfNegative val="0"/>
            <c:bubble3D val="0"/>
            <c:spPr>
              <a:solidFill>
                <a:schemeClr val="tx2">
                  <a:lumMod val="60000"/>
                  <a:lumOff val="40000"/>
                </a:schemeClr>
              </a:solidFill>
              <a:ln w="76200" cap="rnd">
                <a:solidFill>
                  <a:schemeClr val="tx2">
                    <a:lumMod val="60000"/>
                    <a:lumOff val="40000"/>
                  </a:schemeClr>
                </a:solidFill>
              </a:ln>
              <a:effectLst/>
            </c:spPr>
            <c:extLst>
              <c:ext xmlns:c16="http://schemas.microsoft.com/office/drawing/2014/chart" uri="{C3380CC4-5D6E-409C-BE32-E72D297353CC}">
                <c16:uniqueId val="{00000001-F746-4545-B5A2-B07A16A5EBB5}"/>
              </c:ext>
            </c:extLst>
          </c:dPt>
          <c:dPt>
            <c:idx val="1"/>
            <c:invertIfNegative val="0"/>
            <c:bubble3D val="0"/>
            <c:spPr>
              <a:solidFill>
                <a:schemeClr val="tx2">
                  <a:lumMod val="60000"/>
                  <a:lumOff val="40000"/>
                </a:schemeClr>
              </a:solidFill>
              <a:ln w="76200" cap="rnd">
                <a:solidFill>
                  <a:schemeClr val="tx2">
                    <a:lumMod val="60000"/>
                    <a:lumOff val="40000"/>
                  </a:schemeClr>
                </a:solidFill>
              </a:ln>
              <a:effectLst/>
            </c:spPr>
            <c:extLst>
              <c:ext xmlns:c16="http://schemas.microsoft.com/office/drawing/2014/chart" uri="{C3380CC4-5D6E-409C-BE32-E72D297353CC}">
                <c16:uniqueId val="{00000003-F746-4545-B5A2-B07A16A5EBB5}"/>
              </c:ext>
            </c:extLst>
          </c:dPt>
          <c:dPt>
            <c:idx val="2"/>
            <c:invertIfNegative val="0"/>
            <c:bubble3D val="0"/>
            <c:spPr>
              <a:solidFill>
                <a:schemeClr val="bg1">
                  <a:lumMod val="85000"/>
                </a:schemeClr>
              </a:solidFill>
              <a:ln w="76200" cap="rnd">
                <a:solidFill>
                  <a:schemeClr val="bg1">
                    <a:lumMod val="85000"/>
                  </a:schemeClr>
                </a:solidFill>
              </a:ln>
              <a:effectLst/>
            </c:spPr>
            <c:extLst>
              <c:ext xmlns:c16="http://schemas.microsoft.com/office/drawing/2014/chart" uri="{C3380CC4-5D6E-409C-BE32-E72D297353CC}">
                <c16:uniqueId val="{00000005-F746-4545-B5A2-B07A16A5EBB5}"/>
              </c:ext>
            </c:extLst>
          </c:dPt>
          <c:dPt>
            <c:idx val="3"/>
            <c:invertIfNegative val="0"/>
            <c:bubble3D val="0"/>
            <c:spPr>
              <a:solidFill>
                <a:schemeClr val="bg1">
                  <a:lumMod val="85000"/>
                </a:schemeClr>
              </a:solidFill>
              <a:ln w="76200" cap="rnd">
                <a:solidFill>
                  <a:schemeClr val="bg1">
                    <a:lumMod val="85000"/>
                  </a:schemeClr>
                </a:solidFill>
              </a:ln>
              <a:effectLst/>
            </c:spPr>
            <c:extLst>
              <c:ext xmlns:c16="http://schemas.microsoft.com/office/drawing/2014/chart" uri="{C3380CC4-5D6E-409C-BE32-E72D297353CC}">
                <c16:uniqueId val="{00000007-F746-4545-B5A2-B07A16A5EBB5}"/>
              </c:ext>
            </c:extLst>
          </c:dPt>
          <c:dPt>
            <c:idx val="4"/>
            <c:invertIfNegative val="0"/>
            <c:bubble3D val="0"/>
            <c:spPr>
              <a:solidFill>
                <a:schemeClr val="accent4">
                  <a:lumMod val="60000"/>
                  <a:lumOff val="40000"/>
                </a:schemeClr>
              </a:solidFill>
              <a:ln w="76200" cap="rnd">
                <a:solidFill>
                  <a:schemeClr val="accent4">
                    <a:lumMod val="60000"/>
                    <a:lumOff val="40000"/>
                  </a:schemeClr>
                </a:solidFill>
              </a:ln>
              <a:effectLst/>
            </c:spPr>
            <c:extLst>
              <c:ext xmlns:c16="http://schemas.microsoft.com/office/drawing/2014/chart" uri="{C3380CC4-5D6E-409C-BE32-E72D297353CC}">
                <c16:uniqueId val="{00000009-F746-4545-B5A2-B07A16A5EBB5}"/>
              </c:ext>
            </c:extLst>
          </c:dPt>
          <c:dPt>
            <c:idx val="5"/>
            <c:invertIfNegative val="0"/>
            <c:bubble3D val="0"/>
            <c:spPr>
              <a:solidFill>
                <a:schemeClr val="accent2">
                  <a:lumMod val="60000"/>
                  <a:lumOff val="40000"/>
                </a:schemeClr>
              </a:solidFill>
              <a:ln w="76200" cap="rnd">
                <a:solidFill>
                  <a:schemeClr val="accent2">
                    <a:lumMod val="60000"/>
                    <a:lumOff val="40000"/>
                  </a:schemeClr>
                </a:solidFill>
              </a:ln>
              <a:effectLst/>
            </c:spPr>
            <c:extLst>
              <c:ext xmlns:c16="http://schemas.microsoft.com/office/drawing/2014/chart" uri="{C3380CC4-5D6E-409C-BE32-E72D297353CC}">
                <c16:uniqueId val="{0000000B-F746-4545-B5A2-B07A16A5EBB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Gráficos!$B$70:$B$73</c:f>
              <c:strCache>
                <c:ptCount val="4"/>
                <c:pt idx="0">
                  <c:v>Sempre</c:v>
                </c:pt>
                <c:pt idx="1">
                  <c:v>A maioria das vezes</c:v>
                </c:pt>
                <c:pt idx="2">
                  <c:v>Às vezes</c:v>
                </c:pt>
                <c:pt idx="3">
                  <c:v>Nunca</c:v>
                </c:pt>
              </c:strCache>
            </c:strRef>
          </c:cat>
          <c:val>
            <c:numRef>
              <c:f>Gráficos!$C$70:$C$73</c:f>
              <c:numCache>
                <c:formatCode>0.0</c:formatCode>
                <c:ptCount val="4"/>
                <c:pt idx="0">
                  <c:v>60.997067448680355</c:v>
                </c:pt>
                <c:pt idx="1">
                  <c:v>24.633431085043988</c:v>
                </c:pt>
                <c:pt idx="2">
                  <c:v>7.9178885630498534</c:v>
                </c:pt>
                <c:pt idx="3">
                  <c:v>6.4516129032258061</c:v>
                </c:pt>
              </c:numCache>
            </c:numRef>
          </c:val>
          <c:extLst>
            <c:ext xmlns:c16="http://schemas.microsoft.com/office/drawing/2014/chart" uri="{C3380CC4-5D6E-409C-BE32-E72D297353CC}">
              <c16:uniqueId val="{0000000C-F746-4545-B5A2-B07A16A5EBB5}"/>
            </c:ext>
          </c:extLst>
        </c:ser>
        <c:dLbls>
          <c:showLegendKey val="0"/>
          <c:showVal val="1"/>
          <c:showCatName val="0"/>
          <c:showSerName val="0"/>
          <c:showPercent val="0"/>
          <c:showBubbleSize val="0"/>
        </c:dLbls>
        <c:gapWidth val="150"/>
        <c:overlap val="-25"/>
        <c:axId val="522791888"/>
        <c:axId val="522792304"/>
      </c:barChart>
      <c:catAx>
        <c:axId val="522791888"/>
        <c:scaling>
          <c:orientation val="maxMin"/>
        </c:scaling>
        <c:delete val="1"/>
        <c:axPos val="b"/>
        <c:numFmt formatCode="General" sourceLinked="1"/>
        <c:majorTickMark val="none"/>
        <c:minorTickMark val="none"/>
        <c:tickLblPos val="nextTo"/>
        <c:crossAx val="522792304"/>
        <c:crosses val="autoZero"/>
        <c:auto val="1"/>
        <c:lblAlgn val="ctr"/>
        <c:lblOffset val="100"/>
        <c:noMultiLvlLbl val="0"/>
      </c:catAx>
      <c:valAx>
        <c:axId val="522792304"/>
        <c:scaling>
          <c:orientation val="minMax"/>
        </c:scaling>
        <c:delete val="1"/>
        <c:axPos val="r"/>
        <c:numFmt formatCode="0.0" sourceLinked="1"/>
        <c:majorTickMark val="out"/>
        <c:minorTickMark val="none"/>
        <c:tickLblPos val="nextTo"/>
        <c:crossAx val="5227918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2542-4A9F-BECB-1F35610C0A94}"/>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542-4A9F-BECB-1F35610C0A94}"/>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extLst>
                <c:ext xmlns:c16="http://schemas.microsoft.com/office/drawing/2014/chart" uri="{C3380CC4-5D6E-409C-BE32-E72D297353CC}">
                  <c16:uniqueId val="{00000003-2542-4A9F-BECB-1F35610C0A9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Gráficos!$B$93:$B$94</c:f>
              <c:strCache>
                <c:ptCount val="2"/>
                <c:pt idx="0">
                  <c:v>Sim</c:v>
                </c:pt>
                <c:pt idx="1">
                  <c:v>Não</c:v>
                </c:pt>
              </c:strCache>
            </c:strRef>
          </c:cat>
          <c:val>
            <c:numRef>
              <c:f>Gráficos!$C$93:$C$94</c:f>
              <c:numCache>
                <c:formatCode>0.0</c:formatCode>
                <c:ptCount val="2"/>
                <c:pt idx="0">
                  <c:v>23.885350318471339</c:v>
                </c:pt>
                <c:pt idx="1">
                  <c:v>76.114649681528661</c:v>
                </c:pt>
              </c:numCache>
            </c:numRef>
          </c:val>
          <c:extLst>
            <c:ext xmlns:c16="http://schemas.microsoft.com/office/drawing/2014/chart" uri="{C3380CC4-5D6E-409C-BE32-E72D297353CC}">
              <c16:uniqueId val="{00000004-2542-4A9F-BECB-1F35610C0A9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9500-446D-8892-97485605E3EB}"/>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9500-446D-8892-97485605E3EB}"/>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extLst>
                <c:ext xmlns:c16="http://schemas.microsoft.com/office/drawing/2014/chart" uri="{C3380CC4-5D6E-409C-BE32-E72D297353CC}">
                  <c16:uniqueId val="{00000003-9500-446D-8892-97485605E3E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Gráficos!$B$93:$B$94</c:f>
              <c:strCache>
                <c:ptCount val="2"/>
                <c:pt idx="0">
                  <c:v>Sim</c:v>
                </c:pt>
                <c:pt idx="1">
                  <c:v>Não</c:v>
                </c:pt>
              </c:strCache>
            </c:strRef>
          </c:cat>
          <c:val>
            <c:numRef>
              <c:f>Gráficos!$C$93:$C$94</c:f>
              <c:numCache>
                <c:formatCode>0.0</c:formatCode>
                <c:ptCount val="2"/>
                <c:pt idx="0">
                  <c:v>33.972602739726028</c:v>
                </c:pt>
                <c:pt idx="1">
                  <c:v>66.027397260273972</c:v>
                </c:pt>
              </c:numCache>
            </c:numRef>
          </c:val>
          <c:extLst>
            <c:ext xmlns:c16="http://schemas.microsoft.com/office/drawing/2014/chart" uri="{C3380CC4-5D6E-409C-BE32-E72D297353CC}">
              <c16:uniqueId val="{00000004-9500-446D-8892-97485605E3EB}"/>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8417055484772E-2"/>
          <c:y val="8.5927234268336539E-2"/>
          <c:w val="0.93672316588903048"/>
          <c:h val="0.71772066704888204"/>
        </c:manualLayout>
      </c:layout>
      <c:barChart>
        <c:barDir val="col"/>
        <c:grouping val="clustered"/>
        <c:varyColors val="0"/>
        <c:ser>
          <c:idx val="0"/>
          <c:order val="0"/>
          <c:spPr>
            <a:solidFill>
              <a:schemeClr val="bg1">
                <a:lumMod val="50000"/>
              </a:schemeClr>
            </a:solidFill>
            <a:ln w="76200" cap="rnd">
              <a:solidFill>
                <a:schemeClr val="accent1"/>
              </a:solidFill>
            </a:ln>
            <a:effectLst/>
          </c:spPr>
          <c:invertIfNegative val="0"/>
          <c:dPt>
            <c:idx val="0"/>
            <c:invertIfNegative val="0"/>
            <c:bubble3D val="0"/>
            <c:spPr>
              <a:solidFill>
                <a:schemeClr val="bg1">
                  <a:lumMod val="50000"/>
                </a:schemeClr>
              </a:solidFill>
              <a:ln w="76200" cap="rnd">
                <a:solidFill>
                  <a:schemeClr val="bg1">
                    <a:lumMod val="50000"/>
                  </a:schemeClr>
                </a:solidFill>
              </a:ln>
              <a:effectLst/>
            </c:spPr>
            <c:extLst>
              <c:ext xmlns:c16="http://schemas.microsoft.com/office/drawing/2014/chart" uri="{C3380CC4-5D6E-409C-BE32-E72D297353CC}">
                <c16:uniqueId val="{00000001-DDF2-4E59-92C9-74E979BE35C5}"/>
              </c:ext>
            </c:extLst>
          </c:dPt>
          <c:dPt>
            <c:idx val="1"/>
            <c:invertIfNegative val="0"/>
            <c:bubble3D val="0"/>
            <c:spPr>
              <a:solidFill>
                <a:schemeClr val="bg1">
                  <a:lumMod val="50000"/>
                </a:schemeClr>
              </a:solidFill>
              <a:ln w="76200" cap="rnd">
                <a:solidFill>
                  <a:schemeClr val="bg1">
                    <a:lumMod val="50000"/>
                  </a:schemeClr>
                </a:solidFill>
              </a:ln>
              <a:effectLst/>
            </c:spPr>
            <c:extLst>
              <c:ext xmlns:c16="http://schemas.microsoft.com/office/drawing/2014/chart" uri="{C3380CC4-5D6E-409C-BE32-E72D297353CC}">
                <c16:uniqueId val="{00000003-DDF2-4E59-92C9-74E979BE35C5}"/>
              </c:ext>
            </c:extLst>
          </c:dPt>
          <c:dPt>
            <c:idx val="2"/>
            <c:invertIfNegative val="0"/>
            <c:bubble3D val="0"/>
            <c:spPr>
              <a:solidFill>
                <a:schemeClr val="bg1">
                  <a:lumMod val="65000"/>
                </a:schemeClr>
              </a:solidFill>
              <a:ln w="76200" cap="rnd">
                <a:solidFill>
                  <a:schemeClr val="bg1">
                    <a:lumMod val="65000"/>
                  </a:schemeClr>
                </a:solidFill>
              </a:ln>
              <a:effectLst/>
            </c:spPr>
            <c:extLst>
              <c:ext xmlns:c16="http://schemas.microsoft.com/office/drawing/2014/chart" uri="{C3380CC4-5D6E-409C-BE32-E72D297353CC}">
                <c16:uniqueId val="{00000005-DDF2-4E59-92C9-74E979BE35C5}"/>
              </c:ext>
            </c:extLst>
          </c:dPt>
          <c:dPt>
            <c:idx val="3"/>
            <c:invertIfNegative val="0"/>
            <c:bubble3D val="0"/>
            <c:spPr>
              <a:solidFill>
                <a:schemeClr val="bg1">
                  <a:lumMod val="75000"/>
                </a:schemeClr>
              </a:solidFill>
              <a:ln w="76200" cap="rnd">
                <a:solidFill>
                  <a:schemeClr val="bg1">
                    <a:lumMod val="75000"/>
                  </a:schemeClr>
                </a:solidFill>
              </a:ln>
              <a:effectLst/>
            </c:spPr>
            <c:extLst>
              <c:ext xmlns:c16="http://schemas.microsoft.com/office/drawing/2014/chart" uri="{C3380CC4-5D6E-409C-BE32-E72D297353CC}">
                <c16:uniqueId val="{00000007-DDF2-4E59-92C9-74E979BE35C5}"/>
              </c:ext>
            </c:extLst>
          </c:dPt>
          <c:dPt>
            <c:idx val="4"/>
            <c:invertIfNegative val="0"/>
            <c:bubble3D val="0"/>
            <c:spPr>
              <a:solidFill>
                <a:schemeClr val="bg1">
                  <a:lumMod val="75000"/>
                </a:schemeClr>
              </a:solidFill>
              <a:ln w="76200" cap="rnd">
                <a:solidFill>
                  <a:schemeClr val="bg1">
                    <a:lumMod val="75000"/>
                  </a:schemeClr>
                </a:solidFill>
              </a:ln>
              <a:effectLst/>
            </c:spPr>
            <c:extLst>
              <c:ext xmlns:c16="http://schemas.microsoft.com/office/drawing/2014/chart" uri="{C3380CC4-5D6E-409C-BE32-E72D297353CC}">
                <c16:uniqueId val="{00000009-DDF2-4E59-92C9-74E979BE35C5}"/>
              </c:ext>
            </c:extLst>
          </c:dPt>
          <c:dPt>
            <c:idx val="5"/>
            <c:invertIfNegative val="0"/>
            <c:bubble3D val="0"/>
            <c:spPr>
              <a:solidFill>
                <a:schemeClr val="accent4">
                  <a:lumMod val="60000"/>
                  <a:lumOff val="40000"/>
                </a:schemeClr>
              </a:solidFill>
              <a:ln w="76200" cap="rnd">
                <a:solidFill>
                  <a:schemeClr val="accent4">
                    <a:lumMod val="60000"/>
                    <a:lumOff val="40000"/>
                  </a:schemeClr>
                </a:solidFill>
              </a:ln>
              <a:effectLst/>
            </c:spPr>
            <c:extLst>
              <c:ext xmlns:c16="http://schemas.microsoft.com/office/drawing/2014/chart" uri="{C3380CC4-5D6E-409C-BE32-E72D297353CC}">
                <c16:uniqueId val="{0000000B-DDF2-4E59-92C9-74E979BE35C5}"/>
              </c:ext>
            </c:extLst>
          </c:dPt>
          <c:dPt>
            <c:idx val="6"/>
            <c:invertIfNegative val="0"/>
            <c:bubble3D val="0"/>
            <c:spPr>
              <a:solidFill>
                <a:schemeClr val="accent2">
                  <a:lumMod val="60000"/>
                  <a:lumOff val="40000"/>
                </a:schemeClr>
              </a:solidFill>
              <a:ln w="76200" cap="rnd">
                <a:solidFill>
                  <a:schemeClr val="accent2">
                    <a:lumMod val="60000"/>
                    <a:lumOff val="40000"/>
                  </a:schemeClr>
                </a:solidFill>
              </a:ln>
              <a:effectLst/>
            </c:spPr>
            <c:extLst>
              <c:ext xmlns:c16="http://schemas.microsoft.com/office/drawing/2014/chart" uri="{C3380CC4-5D6E-409C-BE32-E72D297353CC}">
                <c16:uniqueId val="{0000000D-DDF2-4E59-92C9-74E979BE35C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Gráficos!$B$110:$B$114</c:f>
              <c:strCache>
                <c:ptCount val="5"/>
                <c:pt idx="0">
                  <c:v>Muito Bom</c:v>
                </c:pt>
                <c:pt idx="1">
                  <c:v>Bom</c:v>
                </c:pt>
                <c:pt idx="2">
                  <c:v>Regular</c:v>
                </c:pt>
                <c:pt idx="3">
                  <c:v>Ruim</c:v>
                </c:pt>
                <c:pt idx="4">
                  <c:v>Muito Ruim</c:v>
                </c:pt>
              </c:strCache>
            </c:strRef>
          </c:cat>
          <c:val>
            <c:numRef>
              <c:f>Gráficos!$C$110:$C$114</c:f>
              <c:numCache>
                <c:formatCode>0.0</c:formatCode>
                <c:ptCount val="5"/>
                <c:pt idx="0">
                  <c:v>32.199546485260768</c:v>
                </c:pt>
                <c:pt idx="1">
                  <c:v>48.52607709750567</c:v>
                </c:pt>
                <c:pt idx="2">
                  <c:v>16.553287981859409</c:v>
                </c:pt>
                <c:pt idx="3">
                  <c:v>2.0408163265306123</c:v>
                </c:pt>
                <c:pt idx="4">
                  <c:v>0.68027210884353739</c:v>
                </c:pt>
              </c:numCache>
            </c:numRef>
          </c:val>
          <c:extLst>
            <c:ext xmlns:c16="http://schemas.microsoft.com/office/drawing/2014/chart" uri="{C3380CC4-5D6E-409C-BE32-E72D297353CC}">
              <c16:uniqueId val="{0000000E-DDF2-4E59-92C9-74E979BE35C5}"/>
            </c:ext>
          </c:extLst>
        </c:ser>
        <c:dLbls>
          <c:showLegendKey val="0"/>
          <c:showVal val="1"/>
          <c:showCatName val="0"/>
          <c:showSerName val="0"/>
          <c:showPercent val="0"/>
          <c:showBubbleSize val="0"/>
        </c:dLbls>
        <c:gapWidth val="150"/>
        <c:overlap val="-25"/>
        <c:axId val="522791888"/>
        <c:axId val="522792304"/>
      </c:barChart>
      <c:catAx>
        <c:axId val="522791888"/>
        <c:scaling>
          <c:orientation val="maxMin"/>
        </c:scaling>
        <c:delete val="1"/>
        <c:axPos val="b"/>
        <c:numFmt formatCode="General" sourceLinked="1"/>
        <c:majorTickMark val="none"/>
        <c:minorTickMark val="none"/>
        <c:tickLblPos val="nextTo"/>
        <c:crossAx val="522792304"/>
        <c:crosses val="autoZero"/>
        <c:auto val="1"/>
        <c:lblAlgn val="ctr"/>
        <c:lblOffset val="100"/>
        <c:noMultiLvlLbl val="0"/>
      </c:catAx>
      <c:valAx>
        <c:axId val="522792304"/>
        <c:scaling>
          <c:orientation val="minMax"/>
        </c:scaling>
        <c:delete val="1"/>
        <c:axPos val="r"/>
        <c:numFmt formatCode="0.0" sourceLinked="1"/>
        <c:majorTickMark val="out"/>
        <c:minorTickMark val="none"/>
        <c:tickLblPos val="nextTo"/>
        <c:crossAx val="5227918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4530" tIns="47265" rIns="94530" bIns="47265" numCol="1" anchor="t" anchorCtr="0" compatLnSpc="1">
            <a:prstTxWarp prst="textNoShape">
              <a:avLst/>
            </a:prstTxWarp>
          </a:bodyPr>
          <a:lstStyle>
            <a:lvl1pPr>
              <a:defRPr sz="1300">
                <a:latin typeface="Arial" charset="0"/>
                <a:cs typeface="+mn-cs"/>
              </a:defRPr>
            </a:lvl1pPr>
          </a:lstStyle>
          <a:p>
            <a:pPr>
              <a:defRPr/>
            </a:pPr>
            <a:endParaRPr lang="pt-BR"/>
          </a:p>
        </p:txBody>
      </p:sp>
      <p:sp>
        <p:nvSpPr>
          <p:cNvPr id="58371"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4530" tIns="47265" rIns="94530" bIns="47265" numCol="1" anchor="t" anchorCtr="0" compatLnSpc="1">
            <a:prstTxWarp prst="textNoShape">
              <a:avLst/>
            </a:prstTxWarp>
          </a:bodyPr>
          <a:lstStyle>
            <a:lvl1pPr algn="r">
              <a:defRPr sz="1300">
                <a:latin typeface="Arial" charset="0"/>
                <a:cs typeface="+mn-cs"/>
              </a:defRPr>
            </a:lvl1pPr>
          </a:lstStyle>
          <a:p>
            <a:pPr>
              <a:defRPr/>
            </a:pPr>
            <a:endParaRPr lang="pt-BR"/>
          </a:p>
        </p:txBody>
      </p:sp>
    </p:spTree>
    <p:extLst>
      <p:ext uri="{BB962C8B-B14F-4D97-AF65-F5344CB8AC3E}">
        <p14:creationId xmlns:p14="http://schemas.microsoft.com/office/powerpoint/2010/main" val="500286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4530" tIns="47265" rIns="94530" bIns="47265" numCol="1" anchor="t" anchorCtr="0" compatLnSpc="1">
            <a:prstTxWarp prst="textNoShape">
              <a:avLst/>
            </a:prstTxWarp>
          </a:bodyPr>
          <a:lstStyle>
            <a:lvl1pPr>
              <a:defRPr sz="1300">
                <a:latin typeface="Arial" charset="0"/>
                <a:cs typeface="+mn-cs"/>
              </a:defRPr>
            </a:lvl1pPr>
          </a:lstStyle>
          <a:p>
            <a:pPr>
              <a:defRPr/>
            </a:pPr>
            <a:endParaRPr lang="pt-BR"/>
          </a:p>
        </p:txBody>
      </p:sp>
      <p:sp>
        <p:nvSpPr>
          <p:cNvPr id="10342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4530" tIns="47265" rIns="94530" bIns="47265" numCol="1" anchor="t" anchorCtr="0" compatLnSpc="1">
            <a:prstTxWarp prst="textNoShape">
              <a:avLst/>
            </a:prstTxWarp>
          </a:bodyPr>
          <a:lstStyle>
            <a:lvl1pPr algn="r">
              <a:defRPr sz="1300">
                <a:latin typeface="Arial" charset="0"/>
                <a:cs typeface="+mn-cs"/>
              </a:defRPr>
            </a:lvl1pPr>
          </a:lstStyle>
          <a:p>
            <a:pPr>
              <a:defRPr/>
            </a:pPr>
            <a:endParaRPr lang="pt-BR"/>
          </a:p>
        </p:txBody>
      </p:sp>
      <p:sp>
        <p:nvSpPr>
          <p:cNvPr id="54276" name="Rectangle 4"/>
          <p:cNvSpPr>
            <a:spLocks noGrp="1" noRot="1" noChangeAspect="1" noChangeArrowheads="1" noTextEdit="1"/>
          </p:cNvSpPr>
          <p:nvPr>
            <p:ph type="sldImg" idx="2"/>
          </p:nvPr>
        </p:nvSpPr>
        <p:spPr bwMode="auto">
          <a:xfrm>
            <a:off x="22981" y="714847"/>
            <a:ext cx="586422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30" name="Rectangle 6"/>
          <p:cNvSpPr>
            <a:spLocks noGrp="1" noChangeArrowheads="1"/>
          </p:cNvSpPr>
          <p:nvPr>
            <p:ph type="ftr" sz="quarter" idx="4"/>
          </p:nvPr>
        </p:nvSpPr>
        <p:spPr bwMode="auto">
          <a:xfrm>
            <a:off x="0" y="9428584"/>
            <a:ext cx="2945659" cy="496332"/>
          </a:xfrm>
          <a:prstGeom prst="rect">
            <a:avLst/>
          </a:prstGeom>
          <a:noFill/>
          <a:ln w="9525">
            <a:noFill/>
            <a:miter lim="800000"/>
            <a:headEnd/>
            <a:tailEnd/>
          </a:ln>
          <a:effectLst/>
        </p:spPr>
        <p:txBody>
          <a:bodyPr vert="horz" wrap="square" lIns="94530" tIns="47265" rIns="94530" bIns="47265" numCol="1" anchor="b" anchorCtr="0" compatLnSpc="1">
            <a:prstTxWarp prst="textNoShape">
              <a:avLst/>
            </a:prstTxWarp>
          </a:bodyPr>
          <a:lstStyle>
            <a:lvl1pPr>
              <a:defRPr sz="1300">
                <a:latin typeface="Arial" charset="0"/>
                <a:cs typeface="+mn-cs"/>
              </a:defRPr>
            </a:lvl1pPr>
          </a:lstStyle>
          <a:p>
            <a:pPr>
              <a:defRPr/>
            </a:pPr>
            <a:endParaRPr lang="pt-BR"/>
          </a:p>
        </p:txBody>
      </p:sp>
      <p:sp>
        <p:nvSpPr>
          <p:cNvPr id="103431" name="Rectangle 7"/>
          <p:cNvSpPr>
            <a:spLocks noGrp="1" noChangeArrowheads="1"/>
          </p:cNvSpPr>
          <p:nvPr>
            <p:ph type="sldNum" sz="quarter" idx="5"/>
          </p:nvPr>
        </p:nvSpPr>
        <p:spPr bwMode="auto">
          <a:xfrm>
            <a:off x="3850443" y="9428584"/>
            <a:ext cx="2945659" cy="496332"/>
          </a:xfrm>
          <a:prstGeom prst="rect">
            <a:avLst/>
          </a:prstGeom>
          <a:noFill/>
          <a:ln w="9525">
            <a:noFill/>
            <a:miter lim="800000"/>
            <a:headEnd/>
            <a:tailEnd/>
          </a:ln>
          <a:effectLst/>
        </p:spPr>
        <p:txBody>
          <a:bodyPr vert="horz" wrap="square" lIns="94530" tIns="47265" rIns="94530" bIns="47265" numCol="1" anchor="b" anchorCtr="0" compatLnSpc="1">
            <a:prstTxWarp prst="textNoShape">
              <a:avLst/>
            </a:prstTxWarp>
          </a:bodyPr>
          <a:lstStyle>
            <a:lvl1pPr algn="r">
              <a:defRPr sz="1300">
                <a:latin typeface="Arial" charset="0"/>
                <a:cs typeface="+mn-cs"/>
              </a:defRPr>
            </a:lvl1pPr>
          </a:lstStyle>
          <a:p>
            <a:pPr>
              <a:defRPr/>
            </a:pPr>
            <a:fld id="{692DA896-93E3-4EA8-8172-8F0E591BFF41}" type="slidenum">
              <a:rPr lang="pt-BR"/>
              <a:pPr>
                <a:defRPr/>
              </a:pPr>
              <a:t>‹nº›</a:t>
            </a:fld>
            <a:endParaRPr lang="pt-BR"/>
          </a:p>
        </p:txBody>
      </p:sp>
    </p:spTree>
    <p:extLst>
      <p:ext uri="{BB962C8B-B14F-4D97-AF65-F5344CB8AC3E}">
        <p14:creationId xmlns:p14="http://schemas.microsoft.com/office/powerpoint/2010/main" val="19837162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0068" y="1600201"/>
            <a:ext cx="9721215" cy="4525963"/>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24848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10101" y="2130426"/>
            <a:ext cx="9181148" cy="1470025"/>
          </a:xfrm>
          <a:prstGeom prst="rect">
            <a:avLst/>
          </a:prstGeom>
        </p:spPr>
        <p:txBody>
          <a:bodyPr/>
          <a:lstStyle/>
          <a:p>
            <a:r>
              <a:rPr lang="pt-BR"/>
              <a:t>Clique para editar o título mestre</a:t>
            </a:r>
          </a:p>
        </p:txBody>
      </p:sp>
      <p:sp>
        <p:nvSpPr>
          <p:cNvPr id="3" name="Subtítulo 2"/>
          <p:cNvSpPr>
            <a:spLocks noGrp="1"/>
          </p:cNvSpPr>
          <p:nvPr>
            <p:ph type="subTitle" idx="1"/>
          </p:nvPr>
        </p:nvSpPr>
        <p:spPr>
          <a:xfrm>
            <a:off x="1620203" y="3886200"/>
            <a:ext cx="7560945"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a:xfrm>
            <a:off x="540068" y="6356351"/>
            <a:ext cx="2520315" cy="365125"/>
          </a:xfrm>
          <a:prstGeom prst="rect">
            <a:avLst/>
          </a:prstGeom>
        </p:spPr>
        <p:txBody>
          <a:bodyPr/>
          <a:lstStyle/>
          <a:p>
            <a:fld id="{93ABF06A-BCDC-4110-8509-C1FA05F90251}" type="datetimeFigureOut">
              <a:rPr lang="pt-BR" smtClean="0"/>
              <a:t>26/02/2025</a:t>
            </a:fld>
            <a:endParaRPr lang="pt-BR"/>
          </a:p>
        </p:txBody>
      </p:sp>
      <p:sp>
        <p:nvSpPr>
          <p:cNvPr id="5" name="Espaço Reservado para Rodapé 4"/>
          <p:cNvSpPr>
            <a:spLocks noGrp="1"/>
          </p:cNvSpPr>
          <p:nvPr>
            <p:ph type="ftr" sz="quarter" idx="11"/>
          </p:nvPr>
        </p:nvSpPr>
        <p:spPr>
          <a:xfrm>
            <a:off x="3690461" y="6356351"/>
            <a:ext cx="3420428"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7740968" y="6356351"/>
            <a:ext cx="2520315" cy="365125"/>
          </a:xfrm>
          <a:prstGeom prst="rect">
            <a:avLst/>
          </a:prstGeom>
        </p:spPr>
        <p:txBody>
          <a:bodyPr/>
          <a:lstStyle/>
          <a:p>
            <a:fld id="{C666EDD2-4AA7-48CF-AF4F-DA8606C9E10F}" type="slidenum">
              <a:rPr lang="pt-BR" smtClean="0"/>
              <a:t>‹nº›</a:t>
            </a:fld>
            <a:endParaRPr lang="pt-BR"/>
          </a:p>
        </p:txBody>
      </p:sp>
    </p:spTree>
    <p:extLst>
      <p:ext uri="{BB962C8B-B14F-4D97-AF65-F5344CB8AC3E}">
        <p14:creationId xmlns:p14="http://schemas.microsoft.com/office/powerpoint/2010/main" val="240024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2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93CD563-73CB-405D-4543-43981A2D2A7A}"/>
              </a:ext>
            </a:extLst>
          </p:cNvPr>
          <p:cNvSpPr>
            <a:spLocks noGrp="1"/>
          </p:cNvSpPr>
          <p:nvPr>
            <p:ph type="dt" sz="half" idx="10"/>
          </p:nvPr>
        </p:nvSpPr>
        <p:spPr>
          <a:xfrm>
            <a:off x="742950" y="6356350"/>
            <a:ext cx="2430463" cy="365125"/>
          </a:xfrm>
          <a:prstGeom prst="rect">
            <a:avLst/>
          </a:prstGeom>
        </p:spPr>
        <p:txBody>
          <a:bodyPr/>
          <a:lstStyle/>
          <a:p>
            <a:fld id="{4BA926F3-DCE3-43C1-B8E3-A6C3F4563D84}" type="datetimeFigureOut">
              <a:rPr lang="pt-BR" smtClean="0"/>
              <a:t>26/02/2025</a:t>
            </a:fld>
            <a:endParaRPr lang="pt-BR"/>
          </a:p>
        </p:txBody>
      </p:sp>
      <p:sp>
        <p:nvSpPr>
          <p:cNvPr id="3" name="Espaço Reservado para Rodapé 2">
            <a:extLst>
              <a:ext uri="{FF2B5EF4-FFF2-40B4-BE49-F238E27FC236}">
                <a16:creationId xmlns:a16="http://schemas.microsoft.com/office/drawing/2014/main" id="{BF5BF65B-607D-7A16-4707-6807590D7FC5}"/>
              </a:ext>
            </a:extLst>
          </p:cNvPr>
          <p:cNvSpPr>
            <a:spLocks noGrp="1"/>
          </p:cNvSpPr>
          <p:nvPr>
            <p:ph type="ftr" sz="quarter" idx="11"/>
          </p:nvPr>
        </p:nvSpPr>
        <p:spPr>
          <a:xfrm>
            <a:off x="3578225" y="6356350"/>
            <a:ext cx="36449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2FE84FA7-9A6B-72CC-DA0B-B41DBF47367E}"/>
              </a:ext>
            </a:extLst>
          </p:cNvPr>
          <p:cNvSpPr>
            <a:spLocks noGrp="1"/>
          </p:cNvSpPr>
          <p:nvPr>
            <p:ph type="sldNum" sz="quarter" idx="12"/>
          </p:nvPr>
        </p:nvSpPr>
        <p:spPr>
          <a:xfrm>
            <a:off x="7627938" y="6356350"/>
            <a:ext cx="2430462" cy="365125"/>
          </a:xfrm>
          <a:prstGeom prst="rect">
            <a:avLst/>
          </a:prstGeom>
        </p:spPr>
        <p:txBody>
          <a:bodyPr/>
          <a:lstStyle/>
          <a:p>
            <a:fld id="{185DC2B6-A44C-4A11-B191-22BFA3B746B9}" type="slidenum">
              <a:rPr lang="pt-BR" smtClean="0"/>
              <a:t>‹nº›</a:t>
            </a:fld>
            <a:endParaRPr lang="pt-BR"/>
          </a:p>
        </p:txBody>
      </p:sp>
    </p:spTree>
    <p:extLst>
      <p:ext uri="{BB962C8B-B14F-4D97-AF65-F5344CB8AC3E}">
        <p14:creationId xmlns:p14="http://schemas.microsoft.com/office/powerpoint/2010/main" val="282441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0068" y="1600201"/>
            <a:ext cx="9721215" cy="4525963"/>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74896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10101" y="2130426"/>
            <a:ext cx="9181148" cy="1470025"/>
          </a:xfrm>
          <a:prstGeom prst="rect">
            <a:avLst/>
          </a:prstGeom>
        </p:spPr>
        <p:txBody>
          <a:bodyPr/>
          <a:lstStyle/>
          <a:p>
            <a:r>
              <a:rPr lang="pt-BR"/>
              <a:t>Clique para editar o título mestre</a:t>
            </a:r>
          </a:p>
        </p:txBody>
      </p:sp>
      <p:sp>
        <p:nvSpPr>
          <p:cNvPr id="3" name="Subtítulo 2"/>
          <p:cNvSpPr>
            <a:spLocks noGrp="1"/>
          </p:cNvSpPr>
          <p:nvPr>
            <p:ph type="subTitle" idx="1"/>
          </p:nvPr>
        </p:nvSpPr>
        <p:spPr>
          <a:xfrm>
            <a:off x="1620203" y="3886200"/>
            <a:ext cx="7560945"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a:xfrm>
            <a:off x="540068" y="6356351"/>
            <a:ext cx="2520315" cy="365125"/>
          </a:xfrm>
          <a:prstGeom prst="rect">
            <a:avLst/>
          </a:prstGeom>
        </p:spPr>
        <p:txBody>
          <a:bodyPr/>
          <a:lstStyle/>
          <a:p>
            <a:fld id="{93ABF06A-BCDC-4110-8509-C1FA05F90251}" type="datetimeFigureOut">
              <a:rPr lang="pt-BR" smtClean="0"/>
              <a:t>26/02/2025</a:t>
            </a:fld>
            <a:endParaRPr lang="pt-BR"/>
          </a:p>
        </p:txBody>
      </p:sp>
      <p:sp>
        <p:nvSpPr>
          <p:cNvPr id="5" name="Espaço Reservado para Rodapé 4"/>
          <p:cNvSpPr>
            <a:spLocks noGrp="1"/>
          </p:cNvSpPr>
          <p:nvPr>
            <p:ph type="ftr" sz="quarter" idx="11"/>
          </p:nvPr>
        </p:nvSpPr>
        <p:spPr>
          <a:xfrm>
            <a:off x="3690461" y="6356351"/>
            <a:ext cx="3420428"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7740968" y="6356351"/>
            <a:ext cx="2520315" cy="365125"/>
          </a:xfrm>
          <a:prstGeom prst="rect">
            <a:avLst/>
          </a:prstGeom>
        </p:spPr>
        <p:txBody>
          <a:bodyPr/>
          <a:lstStyle/>
          <a:p>
            <a:fld id="{C666EDD2-4AA7-48CF-AF4F-DA8606C9E10F}" type="slidenum">
              <a:rPr lang="pt-BR" smtClean="0"/>
              <a:t>‹nº›</a:t>
            </a:fld>
            <a:endParaRPr lang="pt-BR"/>
          </a:p>
        </p:txBody>
      </p:sp>
    </p:spTree>
    <p:extLst>
      <p:ext uri="{BB962C8B-B14F-4D97-AF65-F5344CB8AC3E}">
        <p14:creationId xmlns:p14="http://schemas.microsoft.com/office/powerpoint/2010/main" val="229414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795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93CD563-73CB-405D-4543-43981A2D2A7A}"/>
              </a:ext>
            </a:extLst>
          </p:cNvPr>
          <p:cNvSpPr>
            <a:spLocks noGrp="1"/>
          </p:cNvSpPr>
          <p:nvPr>
            <p:ph type="dt" sz="half" idx="10"/>
          </p:nvPr>
        </p:nvSpPr>
        <p:spPr>
          <a:xfrm>
            <a:off x="742950" y="6356350"/>
            <a:ext cx="2430463" cy="365125"/>
          </a:xfrm>
          <a:prstGeom prst="rect">
            <a:avLst/>
          </a:prstGeom>
        </p:spPr>
        <p:txBody>
          <a:bodyPr/>
          <a:lstStyle/>
          <a:p>
            <a:fld id="{4BA926F3-DCE3-43C1-B8E3-A6C3F4563D84}" type="datetimeFigureOut">
              <a:rPr lang="pt-BR" smtClean="0"/>
              <a:t>26/02/2025</a:t>
            </a:fld>
            <a:endParaRPr lang="pt-BR"/>
          </a:p>
        </p:txBody>
      </p:sp>
      <p:sp>
        <p:nvSpPr>
          <p:cNvPr id="3" name="Espaço Reservado para Rodapé 2">
            <a:extLst>
              <a:ext uri="{FF2B5EF4-FFF2-40B4-BE49-F238E27FC236}">
                <a16:creationId xmlns:a16="http://schemas.microsoft.com/office/drawing/2014/main" id="{BF5BF65B-607D-7A16-4707-6807590D7FC5}"/>
              </a:ext>
            </a:extLst>
          </p:cNvPr>
          <p:cNvSpPr>
            <a:spLocks noGrp="1"/>
          </p:cNvSpPr>
          <p:nvPr>
            <p:ph type="ftr" sz="quarter" idx="11"/>
          </p:nvPr>
        </p:nvSpPr>
        <p:spPr>
          <a:xfrm>
            <a:off x="3578225" y="6356350"/>
            <a:ext cx="36449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2FE84FA7-9A6B-72CC-DA0B-B41DBF47367E}"/>
              </a:ext>
            </a:extLst>
          </p:cNvPr>
          <p:cNvSpPr>
            <a:spLocks noGrp="1"/>
          </p:cNvSpPr>
          <p:nvPr>
            <p:ph type="sldNum" sz="quarter" idx="12"/>
          </p:nvPr>
        </p:nvSpPr>
        <p:spPr>
          <a:xfrm>
            <a:off x="7627938" y="6356350"/>
            <a:ext cx="2430462" cy="365125"/>
          </a:xfrm>
          <a:prstGeom prst="rect">
            <a:avLst/>
          </a:prstGeom>
        </p:spPr>
        <p:txBody>
          <a:bodyPr/>
          <a:lstStyle/>
          <a:p>
            <a:fld id="{185DC2B6-A44C-4A11-B191-22BFA3B746B9}" type="slidenum">
              <a:rPr lang="pt-BR" smtClean="0"/>
              <a:t>‹nº›</a:t>
            </a:fld>
            <a:endParaRPr lang="pt-BR"/>
          </a:p>
        </p:txBody>
      </p:sp>
    </p:spTree>
    <p:extLst>
      <p:ext uri="{BB962C8B-B14F-4D97-AF65-F5344CB8AC3E}">
        <p14:creationId xmlns:p14="http://schemas.microsoft.com/office/powerpoint/2010/main" val="104921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0B2996A8-B4D5-4E7B-AC48-283BBD3A9A7B}"/>
              </a:ext>
            </a:extLst>
          </p:cNvPr>
          <p:cNvCxnSpPr/>
          <p:nvPr userDrawn="1"/>
        </p:nvCxnSpPr>
        <p:spPr>
          <a:xfrm>
            <a:off x="0" y="6845536"/>
            <a:ext cx="10801350" cy="1246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AutoShape 2" descr="Resultado de imagem para petros petrobras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 name="Picture 2">
            <a:extLst>
              <a:ext uri="{FF2B5EF4-FFF2-40B4-BE49-F238E27FC236}">
                <a16:creationId xmlns:a16="http://schemas.microsoft.com/office/drawing/2014/main" id="{48DFD9D6-6503-870C-1DE6-B48C48347C99}"/>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575989" y="6465801"/>
            <a:ext cx="10566538" cy="37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m 4">
            <a:extLst>
              <a:ext uri="{FF2B5EF4-FFF2-40B4-BE49-F238E27FC236}">
                <a16:creationId xmlns:a16="http://schemas.microsoft.com/office/drawing/2014/main" id="{2ACE5A7E-4A6E-2AD2-240A-3CCB7714F13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94419" y="5936594"/>
            <a:ext cx="851356" cy="851356"/>
          </a:xfrm>
          <a:prstGeom prst="rect">
            <a:avLst/>
          </a:prstGeom>
        </p:spPr>
      </p:pic>
      <p:sp>
        <p:nvSpPr>
          <p:cNvPr id="8" name="Retângulo de cantos arredondados 13">
            <a:extLst>
              <a:ext uri="{FF2B5EF4-FFF2-40B4-BE49-F238E27FC236}">
                <a16:creationId xmlns:a16="http://schemas.microsoft.com/office/drawing/2014/main" id="{6B1AD6DA-0B90-4E48-0534-8F937944B1D8}"/>
              </a:ext>
            </a:extLst>
          </p:cNvPr>
          <p:cNvSpPr/>
          <p:nvPr userDrawn="1"/>
        </p:nvSpPr>
        <p:spPr>
          <a:xfrm>
            <a:off x="-215949" y="168832"/>
            <a:ext cx="5256584"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589">
              <a:latin typeface="Myriad Pro" panose="020B0503030403020204" pitchFamily="34" charset="0"/>
            </a:endParaRPr>
          </a:p>
        </p:txBody>
      </p:sp>
      <p:sp>
        <p:nvSpPr>
          <p:cNvPr id="11" name="Retângulo 10">
            <a:extLst>
              <a:ext uri="{FF2B5EF4-FFF2-40B4-BE49-F238E27FC236}">
                <a16:creationId xmlns:a16="http://schemas.microsoft.com/office/drawing/2014/main" id="{3BA77106-E2C5-B0C4-FCF1-AEB4CFBD6F38}"/>
              </a:ext>
            </a:extLst>
          </p:cNvPr>
          <p:cNvSpPr/>
          <p:nvPr userDrawn="1"/>
        </p:nvSpPr>
        <p:spPr>
          <a:xfrm>
            <a:off x="-304725" y="160338"/>
            <a:ext cx="304800" cy="726193"/>
          </a:xfrm>
          <a:prstGeom prst="rect">
            <a:avLst/>
          </a:prstGeom>
          <a:solidFill>
            <a:srgbClr val="EEE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03C28731-1390-638F-DE8A-65E408A5C12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21411" t="24665" r="21836" b="22448"/>
          <a:stretch/>
        </p:blipFill>
        <p:spPr>
          <a:xfrm>
            <a:off x="8902106" y="-7105"/>
            <a:ext cx="1784626" cy="811967"/>
          </a:xfrm>
          <a:prstGeom prst="rect">
            <a:avLst/>
          </a:prstGeom>
        </p:spPr>
      </p:pic>
    </p:spTree>
    <p:extLst>
      <p:ext uri="{BB962C8B-B14F-4D97-AF65-F5344CB8AC3E}">
        <p14:creationId xmlns:p14="http://schemas.microsoft.com/office/powerpoint/2010/main" val="359821733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94" r:id="rId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0B2996A8-B4D5-4E7B-AC48-283BBD3A9A7B}"/>
              </a:ext>
            </a:extLst>
          </p:cNvPr>
          <p:cNvCxnSpPr/>
          <p:nvPr userDrawn="1"/>
        </p:nvCxnSpPr>
        <p:spPr>
          <a:xfrm>
            <a:off x="0" y="6845536"/>
            <a:ext cx="10801350" cy="1246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AutoShape 2" descr="Resultado de imagem para petros petrobras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Retângulo de cantos arredondados 13">
            <a:extLst>
              <a:ext uri="{FF2B5EF4-FFF2-40B4-BE49-F238E27FC236}">
                <a16:creationId xmlns:a16="http://schemas.microsoft.com/office/drawing/2014/main" id="{6B1AD6DA-0B90-4E48-0534-8F937944B1D8}"/>
              </a:ext>
            </a:extLst>
          </p:cNvPr>
          <p:cNvSpPr/>
          <p:nvPr userDrawn="1"/>
        </p:nvSpPr>
        <p:spPr>
          <a:xfrm>
            <a:off x="-215949" y="168832"/>
            <a:ext cx="5256584"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589">
              <a:latin typeface="Myriad Pro" panose="020B0503030403020204" pitchFamily="34" charset="0"/>
            </a:endParaRPr>
          </a:p>
        </p:txBody>
      </p:sp>
      <p:sp>
        <p:nvSpPr>
          <p:cNvPr id="11" name="Retângulo 10">
            <a:extLst>
              <a:ext uri="{FF2B5EF4-FFF2-40B4-BE49-F238E27FC236}">
                <a16:creationId xmlns:a16="http://schemas.microsoft.com/office/drawing/2014/main" id="{3BA77106-E2C5-B0C4-FCF1-AEB4CFBD6F38}"/>
              </a:ext>
            </a:extLst>
          </p:cNvPr>
          <p:cNvSpPr/>
          <p:nvPr userDrawn="1"/>
        </p:nvSpPr>
        <p:spPr>
          <a:xfrm>
            <a:off x="-304725" y="160338"/>
            <a:ext cx="304800" cy="726193"/>
          </a:xfrm>
          <a:prstGeom prst="rect">
            <a:avLst/>
          </a:prstGeom>
          <a:solidFill>
            <a:srgbClr val="EEE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49CF546F-74C1-0976-F5E5-DCFAB33DDF6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1411" t="24665" r="21836" b="22448"/>
          <a:stretch/>
        </p:blipFill>
        <p:spPr>
          <a:xfrm>
            <a:off x="8902106" y="-7105"/>
            <a:ext cx="1784626" cy="811967"/>
          </a:xfrm>
          <a:prstGeom prst="rect">
            <a:avLst/>
          </a:prstGeom>
        </p:spPr>
      </p:pic>
    </p:spTree>
    <p:extLst>
      <p:ext uri="{BB962C8B-B14F-4D97-AF65-F5344CB8AC3E}">
        <p14:creationId xmlns:p14="http://schemas.microsoft.com/office/powerpoint/2010/main" val="330809376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5.xml"/><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6.xml"/><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chart" Target="../charts/chart8.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24.svg"/><Relationship Id="rId7"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5.png"/><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24.svg"/><Relationship Id="rId7"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24.svg"/><Relationship Id="rId7"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chart" Target="../charts/chart16.xml"/><Relationship Id="rId5" Type="http://schemas.openxmlformats.org/officeDocument/2006/relationships/image" Target="../media/image27.png"/><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image" Target="../media/image24.svg"/><Relationship Id="rId7" Type="http://schemas.openxmlformats.org/officeDocument/2006/relationships/chart" Target="../charts/chart17.xml"/><Relationship Id="rId2" Type="http://schemas.openxmlformats.org/officeDocument/2006/relationships/image" Target="../media/image23.pn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4.svg"/><Relationship Id="rId7"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2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4" Type="http://schemas.openxmlformats.org/officeDocument/2006/relationships/chart" Target="../charts/chart29.xml"/></Relationships>
</file>

<file path=ppt/slides/_rels/slide6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DA9EEA97-F60A-059A-DED3-BB67D29D8C80}"/>
              </a:ext>
            </a:extLst>
          </p:cNvPr>
          <p:cNvSpPr/>
          <p:nvPr/>
        </p:nvSpPr>
        <p:spPr>
          <a:xfrm>
            <a:off x="0" y="0"/>
            <a:ext cx="10795138"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de cantos arredondados 13">
            <a:extLst>
              <a:ext uri="{FF2B5EF4-FFF2-40B4-BE49-F238E27FC236}">
                <a16:creationId xmlns:a16="http://schemas.microsoft.com/office/drawing/2014/main" id="{899756C5-6416-4456-5A28-F855E556510E}"/>
              </a:ext>
            </a:extLst>
          </p:cNvPr>
          <p:cNvSpPr/>
          <p:nvPr/>
        </p:nvSpPr>
        <p:spPr>
          <a:xfrm>
            <a:off x="10319" y="677114"/>
            <a:ext cx="5523253" cy="28853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t-BR" sz="3544">
                <a:solidFill>
                  <a:srgbClr val="000000">
                    <a:lumMod val="75000"/>
                    <a:lumOff val="25000"/>
                  </a:srgbClr>
                </a:solidFill>
                <a:latin typeface="Arial Rounded MT Bold" panose="020F0704030504030204" pitchFamily="34" charset="0"/>
              </a:rPr>
              <a:t>Pesquisa de Satisfação com Beneficiários 2025</a:t>
            </a:r>
          </a:p>
          <a:p>
            <a:pPr algn="ctr" fontAlgn="base">
              <a:spcBef>
                <a:spcPct val="0"/>
              </a:spcBef>
              <a:spcAft>
                <a:spcPct val="0"/>
              </a:spcAft>
            </a:pPr>
            <a:r>
              <a:rPr lang="pt-BR" sz="2658">
                <a:solidFill>
                  <a:srgbClr val="000000">
                    <a:lumMod val="75000"/>
                    <a:lumOff val="25000"/>
                  </a:srgbClr>
                </a:solidFill>
                <a:latin typeface="Arial Rounded MT Bold" panose="020F0704030504030204" pitchFamily="34" charset="0"/>
              </a:rPr>
              <a:t>(Ano Base 2024)</a:t>
            </a:r>
          </a:p>
          <a:p>
            <a:pPr algn="ctr" fontAlgn="base">
              <a:spcBef>
                <a:spcPct val="0"/>
              </a:spcBef>
              <a:spcAft>
                <a:spcPct val="0"/>
              </a:spcAft>
            </a:pPr>
            <a:endParaRPr lang="pt-BR" sz="2658">
              <a:solidFill>
                <a:srgbClr val="000000">
                  <a:lumMod val="75000"/>
                  <a:lumOff val="25000"/>
                </a:srgbClr>
              </a:solidFill>
              <a:latin typeface="Arial Rounded MT Bold" panose="020F0704030504030204" pitchFamily="34" charset="0"/>
            </a:endParaRPr>
          </a:p>
        </p:txBody>
      </p:sp>
      <p:pic>
        <p:nvPicPr>
          <p:cNvPr id="4" name="Imagem 3">
            <a:extLst>
              <a:ext uri="{FF2B5EF4-FFF2-40B4-BE49-F238E27FC236}">
                <a16:creationId xmlns:a16="http://schemas.microsoft.com/office/drawing/2014/main" id="{BC9F4459-6C83-4DB2-CB17-F13352883F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511" y="3687582"/>
            <a:ext cx="2036867" cy="814786"/>
          </a:xfrm>
          <a:prstGeom prst="rect">
            <a:avLst/>
          </a:prstGeom>
        </p:spPr>
      </p:pic>
      <p:pic>
        <p:nvPicPr>
          <p:cNvPr id="6" name="Imagem 5" descr="Mulher com celular na mão&#10;&#10;Descrição gerada automaticamente com confiança média">
            <a:extLst>
              <a:ext uri="{FF2B5EF4-FFF2-40B4-BE49-F238E27FC236}">
                <a16:creationId xmlns:a16="http://schemas.microsoft.com/office/drawing/2014/main" id="{DF9F83D4-6563-A0CB-9733-26781D9359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251" t="-1" r="23828" b="-107"/>
          <a:stretch/>
        </p:blipFill>
        <p:spPr>
          <a:xfrm>
            <a:off x="5557544" y="-27384"/>
            <a:ext cx="5243806" cy="6885384"/>
          </a:xfrm>
          <a:prstGeom prst="rect">
            <a:avLst/>
          </a:prstGeom>
        </p:spPr>
      </p:pic>
      <p:pic>
        <p:nvPicPr>
          <p:cNvPr id="5" name="Imagem 4">
            <a:extLst>
              <a:ext uri="{FF2B5EF4-FFF2-40B4-BE49-F238E27FC236}">
                <a16:creationId xmlns:a16="http://schemas.microsoft.com/office/drawing/2014/main" id="{03C28731-1390-638F-DE8A-65E408A5C123}"/>
              </a:ext>
            </a:extLst>
          </p:cNvPr>
          <p:cNvPicPr>
            <a:picLocks noChangeAspect="1"/>
          </p:cNvPicPr>
          <p:nvPr/>
        </p:nvPicPr>
        <p:blipFill rotWithShape="1">
          <a:blip r:embed="rId4">
            <a:extLst>
              <a:ext uri="{28A0092B-C50C-407E-A947-70E740481C1C}">
                <a14:useLocalDpi xmlns:a14="http://schemas.microsoft.com/office/drawing/2010/main" val="0"/>
              </a:ext>
            </a:extLst>
          </a:blip>
          <a:srcRect l="21411" t="24665" r="21836" b="22448"/>
          <a:stretch/>
        </p:blipFill>
        <p:spPr>
          <a:xfrm>
            <a:off x="1504166" y="4941168"/>
            <a:ext cx="2561141" cy="1165265"/>
          </a:xfrm>
          <a:prstGeom prst="rect">
            <a:avLst/>
          </a:prstGeom>
        </p:spPr>
      </p:pic>
    </p:spTree>
    <p:extLst>
      <p:ext uri="{BB962C8B-B14F-4D97-AF65-F5344CB8AC3E}">
        <p14:creationId xmlns:p14="http://schemas.microsoft.com/office/powerpoint/2010/main" val="11712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Dados Técnicos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7" name="Tabela 6">
            <a:extLst>
              <a:ext uri="{FF2B5EF4-FFF2-40B4-BE49-F238E27FC236}">
                <a16:creationId xmlns:a16="http://schemas.microsoft.com/office/drawing/2014/main" id="{1BE77139-FB6D-905C-692C-199FAD41E566}"/>
              </a:ext>
            </a:extLst>
          </p:cNvPr>
          <p:cNvGraphicFramePr>
            <a:graphicFrameLocks noGrp="1"/>
          </p:cNvGraphicFramePr>
          <p:nvPr>
            <p:extLst>
              <p:ext uri="{D42A27DB-BD31-4B8C-83A1-F6EECF244321}">
                <p14:modId xmlns:p14="http://schemas.microsoft.com/office/powerpoint/2010/main" val="748961846"/>
              </p:ext>
            </p:extLst>
          </p:nvPr>
        </p:nvGraphicFramePr>
        <p:xfrm>
          <a:off x="306675" y="1253629"/>
          <a:ext cx="10188000" cy="4652787"/>
        </p:xfrm>
        <a:graphic>
          <a:graphicData uri="http://schemas.openxmlformats.org/drawingml/2006/table">
            <a:tbl>
              <a:tblPr/>
              <a:tblGrid>
                <a:gridCol w="5400000">
                  <a:extLst>
                    <a:ext uri="{9D8B030D-6E8A-4147-A177-3AD203B41FA5}">
                      <a16:colId xmlns:a16="http://schemas.microsoft.com/office/drawing/2014/main" val="1115746144"/>
                    </a:ext>
                  </a:extLst>
                </a:gridCol>
                <a:gridCol w="684000">
                  <a:extLst>
                    <a:ext uri="{9D8B030D-6E8A-4147-A177-3AD203B41FA5}">
                      <a16:colId xmlns:a16="http://schemas.microsoft.com/office/drawing/2014/main" val="114320034"/>
                    </a:ext>
                  </a:extLst>
                </a:gridCol>
                <a:gridCol w="684000">
                  <a:extLst>
                    <a:ext uri="{9D8B030D-6E8A-4147-A177-3AD203B41FA5}">
                      <a16:colId xmlns:a16="http://schemas.microsoft.com/office/drawing/2014/main" val="1700799369"/>
                    </a:ext>
                  </a:extLst>
                </a:gridCol>
                <a:gridCol w="684000">
                  <a:extLst>
                    <a:ext uri="{9D8B030D-6E8A-4147-A177-3AD203B41FA5}">
                      <a16:colId xmlns:a16="http://schemas.microsoft.com/office/drawing/2014/main" val="341990963"/>
                    </a:ext>
                  </a:extLst>
                </a:gridCol>
                <a:gridCol w="684000">
                  <a:extLst>
                    <a:ext uri="{9D8B030D-6E8A-4147-A177-3AD203B41FA5}">
                      <a16:colId xmlns:a16="http://schemas.microsoft.com/office/drawing/2014/main" val="2236980782"/>
                    </a:ext>
                  </a:extLst>
                </a:gridCol>
                <a:gridCol w="684000">
                  <a:extLst>
                    <a:ext uri="{9D8B030D-6E8A-4147-A177-3AD203B41FA5}">
                      <a16:colId xmlns:a16="http://schemas.microsoft.com/office/drawing/2014/main" val="1461168209"/>
                    </a:ext>
                  </a:extLst>
                </a:gridCol>
                <a:gridCol w="684000">
                  <a:extLst>
                    <a:ext uri="{9D8B030D-6E8A-4147-A177-3AD203B41FA5}">
                      <a16:colId xmlns:a16="http://schemas.microsoft.com/office/drawing/2014/main" val="4140011720"/>
                    </a:ext>
                  </a:extLst>
                </a:gridCol>
                <a:gridCol w="684000">
                  <a:extLst>
                    <a:ext uri="{9D8B030D-6E8A-4147-A177-3AD203B41FA5}">
                      <a16:colId xmlns:a16="http://schemas.microsoft.com/office/drawing/2014/main" val="3092386113"/>
                    </a:ext>
                  </a:extLst>
                </a:gridCol>
              </a:tblGrid>
              <a:tr h="332115">
                <a:tc>
                  <a:txBody>
                    <a:bodyPr/>
                    <a:lstStyle/>
                    <a:p>
                      <a:pPr algn="ctr" rtl="0" fontAlgn="ctr"/>
                      <a:r>
                        <a:rPr lang="pt-BR" sz="1400" b="1" i="0" u="none" strike="noStrike" kern="1200">
                          <a:solidFill>
                            <a:srgbClr val="FFFFFF"/>
                          </a:solidFill>
                          <a:effectLst/>
                          <a:latin typeface="Calibri" panose="020F0502020204030204" pitchFamily="34" charset="0"/>
                          <a:ea typeface="+mn-ea"/>
                          <a:cs typeface="+mn-cs"/>
                        </a:rPr>
                        <a:t>5 – Acesso à lista de prestadores de serviços credenciados</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Geral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Proporção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Padrão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Amostral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Nível de Confiança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Inferior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Superior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389515221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Muito bom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70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15,5%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12,1%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18,8%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4903378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Bom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143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31,6%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27,3%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35,8%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333672863"/>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Regular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121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26,7%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22,6%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30,8%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51815492"/>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Ruim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11,0%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8,2%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13,9%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3159065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Muito ruim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7,1%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56125994"/>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Nunca acessei a lista de prestadores de serviços credenciados pelo meu plano de saúde</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7,7%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10,2%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223260453"/>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Não sei/Não me lembro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377726462"/>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rgbClr val="404040"/>
                        </a:solidFill>
                        <a:effectLst/>
                        <a:latin typeface="Calibri" panose="020F0502020204030204" pitchFamily="34" charset="0"/>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655131"/>
                  </a:ext>
                </a:extLst>
              </a:tr>
              <a:tr h="33211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400" b="1" i="0" u="none" strike="noStrike" kern="1200">
                          <a:solidFill>
                            <a:srgbClr val="FFFFFF"/>
                          </a:solidFill>
                          <a:effectLst/>
                          <a:latin typeface="Calibri" panose="020F0502020204030204" pitchFamily="34" charset="0"/>
                          <a:ea typeface="+mn-ea"/>
                          <a:cs typeface="+mn-cs"/>
                        </a:rPr>
                        <a:t>6 - Atendimento multicanal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Geral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Proporção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Padrão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Amostral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Nível de Confiança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Inferior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Superior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2638637983"/>
                  </a:ext>
                </a:extLst>
              </a:tr>
              <a:tr h="256278">
                <a:tc>
                  <a:txBody>
                    <a:bodyPr/>
                    <a:lstStyle/>
                    <a:p>
                      <a:pPr marL="0" algn="ctr" defTabSz="914400" rtl="0" eaLnBrk="1" fontAlgn="ctr"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Muito bom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75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16,6%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13,1%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20,0%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72814259"/>
                  </a:ext>
                </a:extLst>
              </a:tr>
              <a:tr h="256278">
                <a:tc>
                  <a:txBody>
                    <a:bodyPr/>
                    <a:lstStyle/>
                    <a:p>
                      <a:pPr marL="0" algn="ctr" defTabSz="914400" rtl="0" eaLnBrk="1" fontAlgn="ctr"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Bom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176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38,9%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34,4%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43,3%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8750375"/>
                  </a:ext>
                </a:extLst>
              </a:tr>
              <a:tr h="256278">
                <a:tc>
                  <a:txBody>
                    <a:bodyPr/>
                    <a:lstStyle/>
                    <a:p>
                      <a:pPr marL="0" algn="ctr" defTabSz="914400" rtl="0" eaLnBrk="1" fontAlgn="ctr"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Regular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101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22,3%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18,5%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26,1%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34631606"/>
                  </a:ext>
                </a:extLst>
              </a:tr>
              <a:tr h="256278">
                <a:tc>
                  <a:txBody>
                    <a:bodyPr/>
                    <a:lstStyle/>
                    <a:p>
                      <a:pPr marL="0" algn="ctr" defTabSz="914400" rtl="0" eaLnBrk="1" fontAlgn="ctr"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Ruim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6,4%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8,7%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055981715"/>
                  </a:ext>
                </a:extLst>
              </a:tr>
              <a:tr h="256278">
                <a:tc>
                  <a:txBody>
                    <a:bodyPr/>
                    <a:lstStyle/>
                    <a:p>
                      <a:pPr marL="0" algn="ctr" defTabSz="914400" rtl="0" eaLnBrk="1" fontAlgn="ctr"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Muito ruim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6,3%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17853615"/>
                  </a:ext>
                </a:extLst>
              </a:tr>
              <a:tr h="256278">
                <a:tc>
                  <a:txBody>
                    <a:bodyPr/>
                    <a:lstStyle/>
                    <a:p>
                      <a:pPr marL="0" algn="ctr" defTabSz="914400" rtl="0" eaLnBrk="1" fontAlgn="ctr"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Nos 12 últimos meses não acessei meu plano de saúde</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7,9%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10,4%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69623709"/>
                  </a:ext>
                </a:extLst>
              </a:tr>
              <a:tr h="256278">
                <a:tc>
                  <a:txBody>
                    <a:bodyPr/>
                    <a:lstStyle/>
                    <a:p>
                      <a:pPr marL="0" algn="ctr" defTabSz="914400" rtl="0" eaLnBrk="1" fontAlgn="ctr"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Não sei/Não me lembro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88061109"/>
                  </a:ext>
                </a:extLst>
              </a:tr>
            </a:tbl>
          </a:graphicData>
        </a:graphic>
      </p:graphicFrame>
      <p:sp>
        <p:nvSpPr>
          <p:cNvPr id="2" name="CaixaDeTexto 1">
            <a:extLst>
              <a:ext uri="{FF2B5EF4-FFF2-40B4-BE49-F238E27FC236}">
                <a16:creationId xmlns:a16="http://schemas.microsoft.com/office/drawing/2014/main" id="{F2AE6352-5D98-F62C-BB9B-5826A712ADF8}"/>
              </a:ext>
            </a:extLst>
          </p:cNvPr>
          <p:cNvSpPr txBox="1"/>
          <p:nvPr/>
        </p:nvSpPr>
        <p:spPr>
          <a:xfrm>
            <a:off x="14363" y="951584"/>
            <a:ext cx="1854547" cy="307777"/>
          </a:xfrm>
          <a:prstGeom prst="rect">
            <a:avLst/>
          </a:prstGeom>
          <a:noFill/>
        </p:spPr>
        <p:txBody>
          <a:bodyPr wrap="none" rtlCol="0">
            <a:spAutoFit/>
          </a:bodyPr>
          <a:lstStyle/>
          <a:p>
            <a:pPr fontAlgn="auto">
              <a:spcBef>
                <a:spcPts val="0"/>
              </a:spcBef>
              <a:spcAft>
                <a:spcPts val="0"/>
              </a:spcAft>
            </a:pPr>
            <a:r>
              <a:rPr lang="pt-BR" sz="1400" b="1">
                <a:solidFill>
                  <a:schemeClr val="bg2">
                    <a:lumMod val="50000"/>
                  </a:schemeClr>
                </a:solidFill>
                <a:latin typeface="Calibri" panose="020F0502020204030204" pitchFamily="34" charset="0"/>
                <a:cs typeface="Calibri" panose="020F0502020204030204" pitchFamily="34" charset="0"/>
              </a:rPr>
              <a:t>Intervalo de Confiança</a:t>
            </a:r>
          </a:p>
        </p:txBody>
      </p:sp>
    </p:spTree>
    <p:extLst>
      <p:ext uri="{BB962C8B-B14F-4D97-AF65-F5344CB8AC3E}">
        <p14:creationId xmlns:p14="http://schemas.microsoft.com/office/powerpoint/2010/main" val="123301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Dados Técnicos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CaixaDeTexto 1">
            <a:extLst>
              <a:ext uri="{FF2B5EF4-FFF2-40B4-BE49-F238E27FC236}">
                <a16:creationId xmlns:a16="http://schemas.microsoft.com/office/drawing/2014/main" id="{EE3B4830-537D-D455-AA7A-E4CF04BF3FC0}"/>
              </a:ext>
            </a:extLst>
          </p:cNvPr>
          <p:cNvSpPr txBox="1"/>
          <p:nvPr/>
        </p:nvSpPr>
        <p:spPr>
          <a:xfrm>
            <a:off x="14363" y="951584"/>
            <a:ext cx="1854547" cy="307777"/>
          </a:xfrm>
          <a:prstGeom prst="rect">
            <a:avLst/>
          </a:prstGeom>
          <a:noFill/>
        </p:spPr>
        <p:txBody>
          <a:bodyPr wrap="none" rtlCol="0">
            <a:spAutoFit/>
          </a:bodyPr>
          <a:lstStyle/>
          <a:p>
            <a:pPr fontAlgn="auto">
              <a:spcBef>
                <a:spcPts val="0"/>
              </a:spcBef>
              <a:spcAft>
                <a:spcPts val="0"/>
              </a:spcAft>
            </a:pPr>
            <a:r>
              <a:rPr lang="pt-BR" sz="1400" b="1">
                <a:solidFill>
                  <a:schemeClr val="bg2">
                    <a:lumMod val="50000"/>
                  </a:schemeClr>
                </a:solidFill>
                <a:latin typeface="Calibri" panose="020F0502020204030204" pitchFamily="34" charset="0"/>
                <a:cs typeface="Calibri" panose="020F0502020204030204" pitchFamily="34" charset="0"/>
              </a:rPr>
              <a:t>Intervalo de Confiança</a:t>
            </a:r>
          </a:p>
        </p:txBody>
      </p:sp>
      <p:graphicFrame>
        <p:nvGraphicFramePr>
          <p:cNvPr id="4" name="Tabela 3">
            <a:extLst>
              <a:ext uri="{FF2B5EF4-FFF2-40B4-BE49-F238E27FC236}">
                <a16:creationId xmlns:a16="http://schemas.microsoft.com/office/drawing/2014/main" id="{1BE77139-FB6D-905C-692C-199FAD41E566}"/>
              </a:ext>
            </a:extLst>
          </p:cNvPr>
          <p:cNvGraphicFramePr>
            <a:graphicFrameLocks noGrp="1"/>
          </p:cNvGraphicFramePr>
          <p:nvPr>
            <p:extLst>
              <p:ext uri="{D42A27DB-BD31-4B8C-83A1-F6EECF244321}">
                <p14:modId xmlns:p14="http://schemas.microsoft.com/office/powerpoint/2010/main" val="234531842"/>
              </p:ext>
            </p:extLst>
          </p:nvPr>
        </p:nvGraphicFramePr>
        <p:xfrm>
          <a:off x="288107" y="1283616"/>
          <a:ext cx="10188000" cy="3854481"/>
        </p:xfrm>
        <a:graphic>
          <a:graphicData uri="http://schemas.openxmlformats.org/drawingml/2006/table">
            <a:tbl>
              <a:tblPr/>
              <a:tblGrid>
                <a:gridCol w="5400000">
                  <a:extLst>
                    <a:ext uri="{9D8B030D-6E8A-4147-A177-3AD203B41FA5}">
                      <a16:colId xmlns:a16="http://schemas.microsoft.com/office/drawing/2014/main" val="1115746144"/>
                    </a:ext>
                  </a:extLst>
                </a:gridCol>
                <a:gridCol w="684000">
                  <a:extLst>
                    <a:ext uri="{9D8B030D-6E8A-4147-A177-3AD203B41FA5}">
                      <a16:colId xmlns:a16="http://schemas.microsoft.com/office/drawing/2014/main" val="114320034"/>
                    </a:ext>
                  </a:extLst>
                </a:gridCol>
                <a:gridCol w="684000">
                  <a:extLst>
                    <a:ext uri="{9D8B030D-6E8A-4147-A177-3AD203B41FA5}">
                      <a16:colId xmlns:a16="http://schemas.microsoft.com/office/drawing/2014/main" val="1700799369"/>
                    </a:ext>
                  </a:extLst>
                </a:gridCol>
                <a:gridCol w="684000">
                  <a:extLst>
                    <a:ext uri="{9D8B030D-6E8A-4147-A177-3AD203B41FA5}">
                      <a16:colId xmlns:a16="http://schemas.microsoft.com/office/drawing/2014/main" val="341990963"/>
                    </a:ext>
                  </a:extLst>
                </a:gridCol>
                <a:gridCol w="684000">
                  <a:extLst>
                    <a:ext uri="{9D8B030D-6E8A-4147-A177-3AD203B41FA5}">
                      <a16:colId xmlns:a16="http://schemas.microsoft.com/office/drawing/2014/main" val="2236980782"/>
                    </a:ext>
                  </a:extLst>
                </a:gridCol>
                <a:gridCol w="684000">
                  <a:extLst>
                    <a:ext uri="{9D8B030D-6E8A-4147-A177-3AD203B41FA5}">
                      <a16:colId xmlns:a16="http://schemas.microsoft.com/office/drawing/2014/main" val="1461168209"/>
                    </a:ext>
                  </a:extLst>
                </a:gridCol>
                <a:gridCol w="684000">
                  <a:extLst>
                    <a:ext uri="{9D8B030D-6E8A-4147-A177-3AD203B41FA5}">
                      <a16:colId xmlns:a16="http://schemas.microsoft.com/office/drawing/2014/main" val="4140011720"/>
                    </a:ext>
                  </a:extLst>
                </a:gridCol>
                <a:gridCol w="684000">
                  <a:extLst>
                    <a:ext uri="{9D8B030D-6E8A-4147-A177-3AD203B41FA5}">
                      <a16:colId xmlns:a16="http://schemas.microsoft.com/office/drawing/2014/main" val="3092386113"/>
                    </a:ext>
                  </a:extLst>
                </a:gridCol>
              </a:tblGrid>
              <a:tr h="332115">
                <a:tc>
                  <a:txBody>
                    <a:bodyPr/>
                    <a:lstStyle/>
                    <a:p>
                      <a:pPr algn="ctr" fontAlgn="ctr"/>
                      <a:r>
                        <a:rPr lang="pt-BR" sz="1400" b="1" i="0" u="none" strike="noStrike" kern="1200">
                          <a:solidFill>
                            <a:srgbClr val="FFFFFF"/>
                          </a:solidFill>
                          <a:effectLst/>
                          <a:latin typeface="Calibri" panose="020F0502020204030204" pitchFamily="34" charset="0"/>
                          <a:ea typeface="+mn-ea"/>
                          <a:cs typeface="+mn-cs"/>
                        </a:rPr>
                        <a:t>7 - Nos últimos 12 meses, quando você fez uma reclamação para o seu plano você teve sua demanda resolvida?</a:t>
                      </a:r>
                    </a:p>
                  </a:txBody>
                  <a:tcPr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Geral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Proporção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Padrão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Amostral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Nível de Confiança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Inferior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Superior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389515221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Sim</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110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24,3%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20,3%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28,2%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4903378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Não</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78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17,2%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13,7%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20,7%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333672863"/>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Nos 12 últimos meses não reclamei do meu plano de saúde</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233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51,4%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46,8%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56,0%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51815492"/>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Não sei/ Não me lembro</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7,1%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31590655"/>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rgbClr val="404040"/>
                        </a:solidFill>
                        <a:effectLst/>
                        <a:latin typeface="Calibri" panose="020F0502020204030204" pitchFamily="34" charset="0"/>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655131"/>
                  </a:ext>
                </a:extLst>
              </a:tr>
              <a:tr h="332115">
                <a:tc>
                  <a:txBody>
                    <a:bodyPr/>
                    <a:lstStyle/>
                    <a:p>
                      <a:pPr algn="ctr" rtl="0" fontAlgn="ctr"/>
                      <a:r>
                        <a:rPr lang="pt-BR" sz="1400" b="1" i="0" u="none" strike="noStrike" kern="1200">
                          <a:solidFill>
                            <a:srgbClr val="FFFFFF"/>
                          </a:solidFill>
                          <a:effectLst/>
                          <a:latin typeface="Calibri" panose="020F0502020204030204" pitchFamily="34" charset="0"/>
                          <a:ea typeface="+mn-ea"/>
                          <a:cs typeface="+mn-cs"/>
                        </a:rPr>
                        <a:t>8 - Documentos e formulários</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Geral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Proporção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Padrão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Amostral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Nível de Confiança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Inferior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Superior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2638637983"/>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Muito bom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8,2%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10,7%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72814259"/>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Bom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116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25,6%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21,6%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29,6%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875037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Regular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60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13,2%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10,1%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16,4%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34631606"/>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Ruim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05598171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Muito ruim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1785361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Nunca preenchi documentos ou formulários exigidos pelo meu plano de saúde</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160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35,3%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30,9%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39,7%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69623709"/>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Não sei/ Não me lembro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62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13,7%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10,5%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16,9%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88061109"/>
                  </a:ext>
                </a:extLst>
              </a:tr>
            </a:tbl>
          </a:graphicData>
        </a:graphic>
      </p:graphicFrame>
    </p:spTree>
    <p:extLst>
      <p:ext uri="{BB962C8B-B14F-4D97-AF65-F5344CB8AC3E}">
        <p14:creationId xmlns:p14="http://schemas.microsoft.com/office/powerpoint/2010/main" val="378431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Dados Técnicos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CaixaDeTexto 1">
            <a:extLst>
              <a:ext uri="{FF2B5EF4-FFF2-40B4-BE49-F238E27FC236}">
                <a16:creationId xmlns:a16="http://schemas.microsoft.com/office/drawing/2014/main" id="{FDEF19D8-9E4E-6EFD-B437-DF2F84C3E3A8}"/>
              </a:ext>
            </a:extLst>
          </p:cNvPr>
          <p:cNvSpPr txBox="1"/>
          <p:nvPr/>
        </p:nvSpPr>
        <p:spPr>
          <a:xfrm>
            <a:off x="14363" y="951584"/>
            <a:ext cx="1854547" cy="307777"/>
          </a:xfrm>
          <a:prstGeom prst="rect">
            <a:avLst/>
          </a:prstGeom>
          <a:noFill/>
        </p:spPr>
        <p:txBody>
          <a:bodyPr wrap="none" rtlCol="0">
            <a:spAutoFit/>
          </a:bodyPr>
          <a:lstStyle/>
          <a:p>
            <a:pPr fontAlgn="auto">
              <a:spcBef>
                <a:spcPts val="0"/>
              </a:spcBef>
              <a:spcAft>
                <a:spcPts val="0"/>
              </a:spcAft>
            </a:pPr>
            <a:r>
              <a:rPr lang="pt-BR" sz="1400" b="1">
                <a:solidFill>
                  <a:schemeClr val="bg2">
                    <a:lumMod val="50000"/>
                  </a:schemeClr>
                </a:solidFill>
                <a:latin typeface="Calibri" panose="020F0502020204030204" pitchFamily="34" charset="0"/>
                <a:cs typeface="Calibri" panose="020F0502020204030204" pitchFamily="34" charset="0"/>
              </a:rPr>
              <a:t>Intervalo de Confiança</a:t>
            </a:r>
          </a:p>
        </p:txBody>
      </p:sp>
      <p:graphicFrame>
        <p:nvGraphicFramePr>
          <p:cNvPr id="3" name="Tabela 2">
            <a:extLst>
              <a:ext uri="{FF2B5EF4-FFF2-40B4-BE49-F238E27FC236}">
                <a16:creationId xmlns:a16="http://schemas.microsoft.com/office/drawing/2014/main" id="{1BE77139-FB6D-905C-692C-199FAD41E566}"/>
              </a:ext>
            </a:extLst>
          </p:cNvPr>
          <p:cNvGraphicFramePr>
            <a:graphicFrameLocks noGrp="1"/>
          </p:cNvGraphicFramePr>
          <p:nvPr>
            <p:extLst>
              <p:ext uri="{D42A27DB-BD31-4B8C-83A1-F6EECF244321}">
                <p14:modId xmlns:p14="http://schemas.microsoft.com/office/powerpoint/2010/main" val="827970139"/>
              </p:ext>
            </p:extLst>
          </p:nvPr>
        </p:nvGraphicFramePr>
        <p:xfrm>
          <a:off x="267523" y="1312192"/>
          <a:ext cx="10188000" cy="4021224"/>
        </p:xfrm>
        <a:graphic>
          <a:graphicData uri="http://schemas.openxmlformats.org/drawingml/2006/table">
            <a:tbl>
              <a:tblPr/>
              <a:tblGrid>
                <a:gridCol w="5400000">
                  <a:extLst>
                    <a:ext uri="{9D8B030D-6E8A-4147-A177-3AD203B41FA5}">
                      <a16:colId xmlns:a16="http://schemas.microsoft.com/office/drawing/2014/main" val="1115746144"/>
                    </a:ext>
                  </a:extLst>
                </a:gridCol>
                <a:gridCol w="684000">
                  <a:extLst>
                    <a:ext uri="{9D8B030D-6E8A-4147-A177-3AD203B41FA5}">
                      <a16:colId xmlns:a16="http://schemas.microsoft.com/office/drawing/2014/main" val="114320034"/>
                    </a:ext>
                  </a:extLst>
                </a:gridCol>
                <a:gridCol w="684000">
                  <a:extLst>
                    <a:ext uri="{9D8B030D-6E8A-4147-A177-3AD203B41FA5}">
                      <a16:colId xmlns:a16="http://schemas.microsoft.com/office/drawing/2014/main" val="1700799369"/>
                    </a:ext>
                  </a:extLst>
                </a:gridCol>
                <a:gridCol w="684000">
                  <a:extLst>
                    <a:ext uri="{9D8B030D-6E8A-4147-A177-3AD203B41FA5}">
                      <a16:colId xmlns:a16="http://schemas.microsoft.com/office/drawing/2014/main" val="341990963"/>
                    </a:ext>
                  </a:extLst>
                </a:gridCol>
                <a:gridCol w="684000">
                  <a:extLst>
                    <a:ext uri="{9D8B030D-6E8A-4147-A177-3AD203B41FA5}">
                      <a16:colId xmlns:a16="http://schemas.microsoft.com/office/drawing/2014/main" val="2236980782"/>
                    </a:ext>
                  </a:extLst>
                </a:gridCol>
                <a:gridCol w="684000">
                  <a:extLst>
                    <a:ext uri="{9D8B030D-6E8A-4147-A177-3AD203B41FA5}">
                      <a16:colId xmlns:a16="http://schemas.microsoft.com/office/drawing/2014/main" val="1461168209"/>
                    </a:ext>
                  </a:extLst>
                </a:gridCol>
                <a:gridCol w="684000">
                  <a:extLst>
                    <a:ext uri="{9D8B030D-6E8A-4147-A177-3AD203B41FA5}">
                      <a16:colId xmlns:a16="http://schemas.microsoft.com/office/drawing/2014/main" val="4140011720"/>
                    </a:ext>
                  </a:extLst>
                </a:gridCol>
                <a:gridCol w="684000">
                  <a:extLst>
                    <a:ext uri="{9D8B030D-6E8A-4147-A177-3AD203B41FA5}">
                      <a16:colId xmlns:a16="http://schemas.microsoft.com/office/drawing/2014/main" val="3092386113"/>
                    </a:ext>
                  </a:extLst>
                </a:gridCol>
              </a:tblGrid>
              <a:tr h="332115">
                <a:tc>
                  <a:txBody>
                    <a:bodyPr/>
                    <a:lstStyle/>
                    <a:p>
                      <a:pPr algn="ctr" rtl="0" fontAlgn="ctr"/>
                      <a:r>
                        <a:rPr lang="pt-BR" sz="1400" b="1" i="0" u="none" strike="noStrike" kern="1200">
                          <a:solidFill>
                            <a:srgbClr val="FFFFFF"/>
                          </a:solidFill>
                          <a:effectLst/>
                          <a:latin typeface="Calibri" panose="020F0502020204030204" pitchFamily="34" charset="0"/>
                          <a:ea typeface="+mn-ea"/>
                          <a:cs typeface="+mn-cs"/>
                        </a:rPr>
                        <a:t>9 - Avaliação geral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Geral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Proporção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Padrão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Amostral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Nível de Confiança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Inferior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Superior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389515221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Muito bom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147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32,5%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28,1%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36,8%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4903378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Bom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212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46,8%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42,2%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51,4%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333672863"/>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Regular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78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17,2%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13,7%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20,7%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51815492"/>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Ruim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3159065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Muito ruim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56125994"/>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Não sei/Não tenho como avaliar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223260453"/>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rgbClr val="404040"/>
                        </a:solidFill>
                        <a:effectLst/>
                        <a:latin typeface="Calibri" panose="020F0502020204030204" pitchFamily="34" charset="0"/>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655131"/>
                  </a:ext>
                </a:extLst>
              </a:tr>
              <a:tr h="332115">
                <a:tc>
                  <a:txBody>
                    <a:bodyPr/>
                    <a:lstStyle/>
                    <a:p>
                      <a:pPr algn="ctr" rtl="0" fontAlgn="ctr"/>
                      <a:r>
                        <a:rPr lang="pt-BR" sz="1400" b="1" i="0" u="none" strike="noStrike" kern="1200">
                          <a:solidFill>
                            <a:srgbClr val="FFFFFF"/>
                          </a:solidFill>
                          <a:effectLst/>
                          <a:latin typeface="Calibri" panose="020F0502020204030204" pitchFamily="34" charset="0"/>
                          <a:ea typeface="+mn-ea"/>
                          <a:cs typeface="+mn-cs"/>
                        </a:rPr>
                        <a:t>10 - Recomendação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Geral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Proporção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Padrão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Amostral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Nível de Confiança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Inferior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Superior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2638637983"/>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Definitivamente recomendaria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11,5%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8,5%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14,4%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72814259"/>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Recomendaria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235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51,9%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47,3%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56,5%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875037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Indiferente</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6,6%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8,9%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34631606"/>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Recomendaria com ressalvas</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96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21,2%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17,4%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05598171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Não recomendaria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7,6%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1785361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Não sei/Não tenho como avaliar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69623709"/>
                  </a:ext>
                </a:extLst>
              </a:tr>
            </a:tbl>
          </a:graphicData>
        </a:graphic>
      </p:graphicFrame>
    </p:spTree>
    <p:extLst>
      <p:ext uri="{BB962C8B-B14F-4D97-AF65-F5344CB8AC3E}">
        <p14:creationId xmlns:p14="http://schemas.microsoft.com/office/powerpoint/2010/main" val="187338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Dados Técnicos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2" name="Tabela 1">
            <a:extLst>
              <a:ext uri="{FF2B5EF4-FFF2-40B4-BE49-F238E27FC236}">
                <a16:creationId xmlns:a16="http://schemas.microsoft.com/office/drawing/2014/main" id="{12073E55-E6F2-5CCF-4F14-6F12FA0B6D31}"/>
              </a:ext>
            </a:extLst>
          </p:cNvPr>
          <p:cNvGraphicFramePr>
            <a:graphicFrameLocks noGrp="1"/>
          </p:cNvGraphicFramePr>
          <p:nvPr>
            <p:extLst>
              <p:ext uri="{D42A27DB-BD31-4B8C-83A1-F6EECF244321}">
                <p14:modId xmlns:p14="http://schemas.microsoft.com/office/powerpoint/2010/main" val="252513537"/>
              </p:ext>
            </p:extLst>
          </p:nvPr>
        </p:nvGraphicFramePr>
        <p:xfrm>
          <a:off x="157811" y="1051459"/>
          <a:ext cx="2779968" cy="3088328"/>
        </p:xfrm>
        <a:graphic>
          <a:graphicData uri="http://schemas.openxmlformats.org/drawingml/2006/table">
            <a:tbl>
              <a:tblPr/>
              <a:tblGrid>
                <a:gridCol w="1699006">
                  <a:extLst>
                    <a:ext uri="{9D8B030D-6E8A-4147-A177-3AD203B41FA5}">
                      <a16:colId xmlns:a16="http://schemas.microsoft.com/office/drawing/2014/main" val="2479003568"/>
                    </a:ext>
                  </a:extLst>
                </a:gridCol>
                <a:gridCol w="1080962">
                  <a:extLst>
                    <a:ext uri="{9D8B030D-6E8A-4147-A177-3AD203B41FA5}">
                      <a16:colId xmlns:a16="http://schemas.microsoft.com/office/drawing/2014/main" val="3975291648"/>
                    </a:ext>
                  </a:extLst>
                </a:gridCol>
              </a:tblGrid>
              <a:tr h="224278">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FFFFFF"/>
                          </a:solidFill>
                          <a:effectLst/>
                          <a:latin typeface="Calibri" panose="020F0502020204030204" pitchFamily="34" charset="0"/>
                          <a:cs typeface="Calibri" panose="020F0502020204030204" pitchFamily="34" charset="0"/>
                        </a:rPr>
                        <a:t>Distribuição por Cidade</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hMerge="1">
                  <a:txBody>
                    <a:bodyPr/>
                    <a:lstStyle/>
                    <a:p>
                      <a:endParaRPr lang="pt-BR"/>
                    </a:p>
                  </a:txBody>
                  <a:tcPr/>
                </a:tc>
                <a:extLst>
                  <a:ext uri="{0D108BD9-81ED-4DB2-BD59-A6C34878D82A}">
                    <a16:rowId xmlns:a16="http://schemas.microsoft.com/office/drawing/2014/main" val="3521881372"/>
                  </a:ext>
                </a:extLst>
              </a:tr>
              <a:tr h="224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FFFFFF"/>
                          </a:solidFill>
                          <a:effectLst/>
                          <a:latin typeface="Calibri" panose="020F0502020204030204" pitchFamily="34" charset="0"/>
                          <a:cs typeface="Calibri" panose="020F0502020204030204" pitchFamily="34" charset="0"/>
                        </a:rPr>
                        <a:t>Região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FFFFFF"/>
                          </a:solidFill>
                          <a:effectLst/>
                          <a:latin typeface="Calibri" panose="020F0502020204030204" pitchFamily="34" charset="0"/>
                          <a:cs typeface="Calibri" panose="020F0502020204030204" pitchFamily="34" charset="0"/>
                        </a:rPr>
                        <a:t>Pesquisado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extLst>
                  <a:ext uri="{0D108BD9-81ED-4DB2-BD59-A6C34878D82A}">
                    <a16:rowId xmlns:a16="http://schemas.microsoft.com/office/drawing/2014/main" val="2880109011"/>
                  </a:ext>
                </a:extLst>
              </a:tr>
              <a:tr h="219981">
                <a:tc>
                  <a:txBody>
                    <a:bodyPr/>
                    <a:lstStyle/>
                    <a:p>
                      <a:pPr algn="ctr" fontAlgn="b"/>
                      <a:r>
                        <a:rPr lang="pt-BR" sz="1200" b="0" i="0" u="none" strike="noStrike" dirty="0">
                          <a:solidFill>
                            <a:srgbClr val="000000"/>
                          </a:solidFill>
                          <a:effectLst/>
                          <a:latin typeface="Aptos Narrow" panose="020B0004020202020204" pitchFamily="34" charset="0"/>
                        </a:rPr>
                        <a:t>BELO HORIZONTE</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a:solidFill>
                            <a:srgbClr val="000000"/>
                          </a:solidFill>
                          <a:effectLst/>
                          <a:latin typeface="Aptos Narrow" panose="020B0004020202020204" pitchFamily="34" charset="0"/>
                        </a:rPr>
                        <a:t>20,53%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191589148"/>
                  </a:ext>
                </a:extLst>
              </a:tr>
              <a:tr h="219981">
                <a:tc>
                  <a:txBody>
                    <a:bodyPr/>
                    <a:lstStyle/>
                    <a:p>
                      <a:pPr algn="ctr" fontAlgn="b"/>
                      <a:r>
                        <a:rPr lang="pt-BR" sz="1200" b="0" i="0" u="none" strike="noStrike">
                          <a:solidFill>
                            <a:srgbClr val="000000"/>
                          </a:solidFill>
                          <a:effectLst/>
                          <a:latin typeface="Aptos Narrow" panose="020B0004020202020204" pitchFamily="34" charset="0"/>
                        </a:rPr>
                        <a:t>CARIACICA</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a:solidFill>
                            <a:srgbClr val="000000"/>
                          </a:solidFill>
                          <a:effectLst/>
                          <a:latin typeface="Aptos Narrow" panose="020B0004020202020204" pitchFamily="34" charset="0"/>
                        </a:rPr>
                        <a:t>2,87%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713803806"/>
                  </a:ext>
                </a:extLst>
              </a:tr>
              <a:tr h="219981">
                <a:tc>
                  <a:txBody>
                    <a:bodyPr/>
                    <a:lstStyle/>
                    <a:p>
                      <a:pPr algn="ctr" fontAlgn="b"/>
                      <a:r>
                        <a:rPr lang="pt-BR" sz="1200" b="0" i="0" u="none" strike="noStrike">
                          <a:solidFill>
                            <a:srgbClr val="000000"/>
                          </a:solidFill>
                          <a:effectLst/>
                          <a:latin typeface="Aptos Narrow" panose="020B0004020202020204" pitchFamily="34" charset="0"/>
                        </a:rPr>
                        <a:t>GOVERNADOR VALADARES</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dirty="0">
                          <a:solidFill>
                            <a:srgbClr val="000000"/>
                          </a:solidFill>
                          <a:effectLst/>
                          <a:latin typeface="Aptos Narrow" panose="020B0004020202020204" pitchFamily="34" charset="0"/>
                        </a:rPr>
                        <a:t>1,32%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560875731"/>
                  </a:ext>
                </a:extLst>
              </a:tr>
              <a:tr h="219981">
                <a:tc>
                  <a:txBody>
                    <a:bodyPr/>
                    <a:lstStyle/>
                    <a:p>
                      <a:pPr algn="ctr" fontAlgn="b"/>
                      <a:r>
                        <a:rPr lang="pt-BR" sz="1200" b="0" i="0" u="none" strike="noStrike">
                          <a:solidFill>
                            <a:srgbClr val="000000"/>
                          </a:solidFill>
                          <a:effectLst/>
                          <a:latin typeface="Aptos Narrow" panose="020B0004020202020204" pitchFamily="34" charset="0"/>
                        </a:rPr>
                        <a:t>ITABIRA</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dirty="0">
                          <a:solidFill>
                            <a:srgbClr val="000000"/>
                          </a:solidFill>
                          <a:effectLst/>
                          <a:latin typeface="Aptos Narrow" panose="020B0004020202020204" pitchFamily="34" charset="0"/>
                        </a:rPr>
                        <a:t>18,98%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649293056"/>
                  </a:ext>
                </a:extLst>
              </a:tr>
              <a:tr h="219981">
                <a:tc>
                  <a:txBody>
                    <a:bodyPr/>
                    <a:lstStyle/>
                    <a:p>
                      <a:pPr algn="ctr" fontAlgn="b"/>
                      <a:r>
                        <a:rPr lang="pt-BR" sz="1200" b="0" i="0" u="none" strike="noStrike">
                          <a:solidFill>
                            <a:srgbClr val="000000"/>
                          </a:solidFill>
                          <a:effectLst/>
                          <a:latin typeface="Aptos Narrow" panose="020B0004020202020204" pitchFamily="34" charset="0"/>
                        </a:rPr>
                        <a:t>MARIANA</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dirty="0">
                          <a:solidFill>
                            <a:srgbClr val="000000"/>
                          </a:solidFill>
                          <a:effectLst/>
                          <a:latin typeface="Aptos Narrow" panose="020B0004020202020204" pitchFamily="34" charset="0"/>
                        </a:rPr>
                        <a:t>5,30%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603599210"/>
                  </a:ext>
                </a:extLst>
              </a:tr>
              <a:tr h="219981">
                <a:tc>
                  <a:txBody>
                    <a:bodyPr/>
                    <a:lstStyle/>
                    <a:p>
                      <a:pPr algn="ctr" fontAlgn="b"/>
                      <a:r>
                        <a:rPr lang="pt-BR" sz="1200" b="0" i="0" u="none" strike="noStrike">
                          <a:solidFill>
                            <a:srgbClr val="000000"/>
                          </a:solidFill>
                          <a:effectLst/>
                          <a:latin typeface="Aptos Narrow" panose="020B0004020202020204" pitchFamily="34" charset="0"/>
                        </a:rPr>
                        <a:t>NOVA ERA</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dirty="0">
                          <a:solidFill>
                            <a:srgbClr val="000000"/>
                          </a:solidFill>
                          <a:effectLst/>
                          <a:latin typeface="Aptos Narrow" panose="020B0004020202020204" pitchFamily="34" charset="0"/>
                        </a:rPr>
                        <a:t>1,32%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342110409"/>
                  </a:ext>
                </a:extLst>
              </a:tr>
              <a:tr h="219981">
                <a:tc>
                  <a:txBody>
                    <a:bodyPr/>
                    <a:lstStyle/>
                    <a:p>
                      <a:pPr algn="ctr" fontAlgn="b"/>
                      <a:r>
                        <a:rPr lang="pt-BR" sz="1200" b="0" i="0" u="none" strike="noStrike">
                          <a:solidFill>
                            <a:srgbClr val="000000"/>
                          </a:solidFill>
                          <a:effectLst/>
                          <a:latin typeface="Aptos Narrow" panose="020B0004020202020204" pitchFamily="34" charset="0"/>
                        </a:rPr>
                        <a:t>OURO PRETO</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dirty="0">
                          <a:solidFill>
                            <a:srgbClr val="000000"/>
                          </a:solidFill>
                          <a:effectLst/>
                          <a:latin typeface="Aptos Narrow" panose="020B0004020202020204" pitchFamily="34" charset="0"/>
                        </a:rPr>
                        <a:t>0,88%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130239692"/>
                  </a:ext>
                </a:extLst>
              </a:tr>
              <a:tr h="219981">
                <a:tc>
                  <a:txBody>
                    <a:bodyPr/>
                    <a:lstStyle/>
                    <a:p>
                      <a:pPr algn="ctr" fontAlgn="b"/>
                      <a:r>
                        <a:rPr lang="pt-BR" sz="1200" b="0" i="0" u="none" strike="noStrike">
                          <a:solidFill>
                            <a:srgbClr val="000000"/>
                          </a:solidFill>
                          <a:effectLst/>
                          <a:latin typeface="Aptos Narrow" panose="020B0004020202020204" pitchFamily="34" charset="0"/>
                        </a:rPr>
                        <a:t>RIO DE JANEIRO</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dirty="0">
                          <a:solidFill>
                            <a:srgbClr val="000000"/>
                          </a:solidFill>
                          <a:effectLst/>
                          <a:latin typeface="Aptos Narrow" panose="020B0004020202020204" pitchFamily="34" charset="0"/>
                        </a:rPr>
                        <a:t>13,47%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3270288"/>
                  </a:ext>
                </a:extLst>
              </a:tr>
              <a:tr h="219981">
                <a:tc>
                  <a:txBody>
                    <a:bodyPr/>
                    <a:lstStyle/>
                    <a:p>
                      <a:pPr algn="ctr" fontAlgn="b"/>
                      <a:r>
                        <a:rPr lang="pt-BR" sz="1200" b="0" i="0" u="none" strike="noStrike">
                          <a:solidFill>
                            <a:srgbClr val="000000"/>
                          </a:solidFill>
                          <a:effectLst/>
                          <a:latin typeface="Aptos Narrow" panose="020B0004020202020204" pitchFamily="34" charset="0"/>
                        </a:rPr>
                        <a:t>SAO LUIS</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dirty="0">
                          <a:solidFill>
                            <a:srgbClr val="000000"/>
                          </a:solidFill>
                          <a:effectLst/>
                          <a:latin typeface="Aptos Narrow" panose="020B0004020202020204" pitchFamily="34" charset="0"/>
                        </a:rPr>
                        <a:t>5,08%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6081494"/>
                  </a:ext>
                </a:extLst>
              </a:tr>
              <a:tr h="219981">
                <a:tc>
                  <a:txBody>
                    <a:bodyPr/>
                    <a:lstStyle/>
                    <a:p>
                      <a:pPr algn="ctr" fontAlgn="b"/>
                      <a:r>
                        <a:rPr lang="pt-BR" sz="1200" b="0" i="0" u="none" strike="noStrike">
                          <a:solidFill>
                            <a:srgbClr val="000000"/>
                          </a:solidFill>
                          <a:effectLst/>
                          <a:latin typeface="Aptos Narrow" panose="020B0004020202020204" pitchFamily="34" charset="0"/>
                        </a:rPr>
                        <a:t>SERRA</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dirty="0">
                          <a:solidFill>
                            <a:srgbClr val="000000"/>
                          </a:solidFill>
                          <a:effectLst/>
                          <a:latin typeface="Aptos Narrow" panose="020B0004020202020204" pitchFamily="34" charset="0"/>
                        </a:rPr>
                        <a:t>4,42%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438327396"/>
                  </a:ext>
                </a:extLst>
              </a:tr>
              <a:tr h="219981">
                <a:tc>
                  <a:txBody>
                    <a:bodyPr/>
                    <a:lstStyle/>
                    <a:p>
                      <a:pPr algn="ctr" fontAlgn="b"/>
                      <a:r>
                        <a:rPr lang="pt-BR" sz="1200" b="0" i="0" u="none" strike="noStrike">
                          <a:solidFill>
                            <a:srgbClr val="000000"/>
                          </a:solidFill>
                          <a:effectLst/>
                          <a:latin typeface="Aptos Narrow" panose="020B0004020202020204" pitchFamily="34" charset="0"/>
                        </a:rPr>
                        <a:t>VILA VELHA</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dirty="0">
                          <a:solidFill>
                            <a:srgbClr val="000000"/>
                          </a:solidFill>
                          <a:effectLst/>
                          <a:latin typeface="Aptos Narrow" panose="020B0004020202020204" pitchFamily="34" charset="0"/>
                        </a:rPr>
                        <a:t>11,26%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256036992"/>
                  </a:ext>
                </a:extLst>
              </a:tr>
              <a:tr h="219981">
                <a:tc>
                  <a:txBody>
                    <a:bodyPr/>
                    <a:lstStyle/>
                    <a:p>
                      <a:pPr algn="ctr" fontAlgn="b"/>
                      <a:r>
                        <a:rPr lang="pt-BR" sz="1200" b="0" i="0" u="none" strike="noStrike">
                          <a:solidFill>
                            <a:srgbClr val="000000"/>
                          </a:solidFill>
                          <a:effectLst/>
                          <a:latin typeface="Aptos Narrow" panose="020B0004020202020204" pitchFamily="34" charset="0"/>
                        </a:rPr>
                        <a:t>VITORIA</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dirty="0">
                          <a:solidFill>
                            <a:srgbClr val="000000"/>
                          </a:solidFill>
                          <a:effectLst/>
                          <a:latin typeface="Aptos Narrow" panose="020B0004020202020204" pitchFamily="34" charset="0"/>
                        </a:rPr>
                        <a:t>14,57%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061144762"/>
                  </a:ext>
                </a:extLst>
              </a:tr>
            </a:tbl>
          </a:graphicData>
        </a:graphic>
      </p:graphicFrame>
      <p:graphicFrame>
        <p:nvGraphicFramePr>
          <p:cNvPr id="3" name="Tabela 2">
            <a:extLst>
              <a:ext uri="{FF2B5EF4-FFF2-40B4-BE49-F238E27FC236}">
                <a16:creationId xmlns:a16="http://schemas.microsoft.com/office/drawing/2014/main" id="{79DBDE18-7DA6-C991-C986-E87C95DD1F70}"/>
              </a:ext>
            </a:extLst>
          </p:cNvPr>
          <p:cNvGraphicFramePr>
            <a:graphicFrameLocks noGrp="1"/>
          </p:cNvGraphicFramePr>
          <p:nvPr>
            <p:extLst>
              <p:ext uri="{D42A27DB-BD31-4B8C-83A1-F6EECF244321}">
                <p14:modId xmlns:p14="http://schemas.microsoft.com/office/powerpoint/2010/main" val="2712413667"/>
              </p:ext>
            </p:extLst>
          </p:nvPr>
        </p:nvGraphicFramePr>
        <p:xfrm>
          <a:off x="5270379" y="1051459"/>
          <a:ext cx="5371194" cy="3510615"/>
        </p:xfrm>
        <a:graphic>
          <a:graphicData uri="http://schemas.openxmlformats.org/drawingml/2006/table">
            <a:tbl>
              <a:tblPr/>
              <a:tblGrid>
                <a:gridCol w="1780136">
                  <a:extLst>
                    <a:ext uri="{9D8B030D-6E8A-4147-A177-3AD203B41FA5}">
                      <a16:colId xmlns:a16="http://schemas.microsoft.com/office/drawing/2014/main" val="1222817563"/>
                    </a:ext>
                  </a:extLst>
                </a:gridCol>
                <a:gridCol w="1127210">
                  <a:extLst>
                    <a:ext uri="{9D8B030D-6E8A-4147-A177-3AD203B41FA5}">
                      <a16:colId xmlns:a16="http://schemas.microsoft.com/office/drawing/2014/main" val="3014015914"/>
                    </a:ext>
                  </a:extLst>
                </a:gridCol>
                <a:gridCol w="209428">
                  <a:extLst>
                    <a:ext uri="{9D8B030D-6E8A-4147-A177-3AD203B41FA5}">
                      <a16:colId xmlns:a16="http://schemas.microsoft.com/office/drawing/2014/main" val="3266097213"/>
                    </a:ext>
                  </a:extLst>
                </a:gridCol>
                <a:gridCol w="1127210">
                  <a:extLst>
                    <a:ext uri="{9D8B030D-6E8A-4147-A177-3AD203B41FA5}">
                      <a16:colId xmlns:a16="http://schemas.microsoft.com/office/drawing/2014/main" val="653553222"/>
                    </a:ext>
                  </a:extLst>
                </a:gridCol>
                <a:gridCol w="1127210">
                  <a:extLst>
                    <a:ext uri="{9D8B030D-6E8A-4147-A177-3AD203B41FA5}">
                      <a16:colId xmlns:a16="http://schemas.microsoft.com/office/drawing/2014/main" val="4171451215"/>
                    </a:ext>
                  </a:extLst>
                </a:gridCol>
              </a:tblGrid>
              <a:tr h="271936">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FFFFFF"/>
                          </a:solidFill>
                          <a:effectLst/>
                          <a:latin typeface="Calibri" panose="020F0502020204030204" pitchFamily="34" charset="0"/>
                        </a:rPr>
                        <a:t>Distribuição por Faixa Etária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endParaRPr lang="pt-BR" sz="1200" b="1" i="0" u="none" strike="noStrike" kern="1200">
                        <a:solidFill>
                          <a:srgbClr val="404040"/>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Intervalo de Confiança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endParaRPr lang="pt-BR"/>
                    </a:p>
                  </a:txBody>
                  <a:tcPr/>
                </a:tc>
                <a:extLst>
                  <a:ext uri="{0D108BD9-81ED-4DB2-BD59-A6C34878D82A}">
                    <a16:rowId xmlns:a16="http://schemas.microsoft.com/office/drawing/2014/main" val="3521881372"/>
                  </a:ext>
                </a:extLst>
              </a:tr>
              <a:tr h="27193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FFFFFF"/>
                          </a:solidFill>
                          <a:effectLst/>
                          <a:latin typeface="Calibri" panose="020F0502020204030204" pitchFamily="34" charset="0"/>
                        </a:rPr>
                        <a:t>Faixa Etária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FFFFFF"/>
                          </a:solidFill>
                          <a:effectLst/>
                          <a:latin typeface="Calibri" panose="020F0502020204030204" pitchFamily="34" charset="0"/>
                        </a:rPr>
                        <a:t>Pesquisado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vMerge="1">
                  <a:txBody>
                    <a:bodyPr/>
                    <a:lstStyle/>
                    <a:p>
                      <a:pPr algn="l" fontAlgn="b"/>
                      <a:endParaRPr lang="pt-BR" sz="1200" b="0"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Limite Inferior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Limite Superior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2880109011"/>
                  </a:ext>
                </a:extLst>
              </a:tr>
              <a:tr h="282077">
                <a:tc>
                  <a:txBody>
                    <a:bodyPr/>
                    <a:lstStyle/>
                    <a:p>
                      <a:pPr algn="ctr" fontAlgn="b"/>
                      <a:r>
                        <a:rPr lang="pt-BR" sz="1200" b="0" i="0" u="none" strike="noStrike" dirty="0">
                          <a:solidFill>
                            <a:srgbClr val="000000"/>
                          </a:solidFill>
                          <a:effectLst/>
                          <a:latin typeface="Aptos Narrow" panose="020B0004020202020204" pitchFamily="34" charset="0"/>
                        </a:rPr>
                        <a:t>De 18 a 25 anos</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a:solidFill>
                            <a:srgbClr val="000000"/>
                          </a:solidFill>
                          <a:effectLst/>
                          <a:latin typeface="Aptos Narrow" panose="020B0004020202020204" pitchFamily="34" charset="0"/>
                        </a:rPr>
                        <a:t>4,0%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algn="ctr" defTabSz="914400" rtl="0" eaLnBrk="1" fontAlgn="b" latinLnBrk="0" hangingPunct="1"/>
                      <a:endParaRPr lang="pt-BR" sz="1200" b="0" i="0" u="none" strike="noStrike" kern="1200">
                        <a:solidFill>
                          <a:schemeClr val="bg2">
                            <a:lumMod val="50000"/>
                          </a:schemeClr>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dirty="0">
                          <a:solidFill>
                            <a:srgbClr val="000000"/>
                          </a:solidFill>
                          <a:effectLst/>
                          <a:latin typeface="Aptos Narrow" panose="020B0004020202020204" pitchFamily="34" charset="0"/>
                        </a:rPr>
                        <a:t>2,2%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a:solidFill>
                            <a:srgbClr val="000000"/>
                          </a:solidFill>
                          <a:effectLst/>
                          <a:latin typeface="Aptos Narrow" panose="020B0004020202020204" pitchFamily="34" charset="0"/>
                        </a:rPr>
                        <a:t>5,8%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191589148"/>
                  </a:ext>
                </a:extLst>
              </a:tr>
              <a:tr h="282077">
                <a:tc>
                  <a:txBody>
                    <a:bodyPr/>
                    <a:lstStyle/>
                    <a:p>
                      <a:pPr algn="ctr" fontAlgn="b"/>
                      <a:r>
                        <a:rPr lang="pt-BR" sz="1200" b="0" i="0" u="none" strike="noStrike">
                          <a:solidFill>
                            <a:srgbClr val="000000"/>
                          </a:solidFill>
                          <a:effectLst/>
                          <a:latin typeface="Aptos Narrow" panose="020B0004020202020204" pitchFamily="34" charset="0"/>
                        </a:rPr>
                        <a:t>De 26 a 35 anos</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dirty="0">
                          <a:solidFill>
                            <a:srgbClr val="000000"/>
                          </a:solidFill>
                          <a:effectLst/>
                          <a:latin typeface="Aptos Narrow" panose="020B0004020202020204" pitchFamily="34" charset="0"/>
                        </a:rPr>
                        <a:t>12,4%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algn="ctr" defTabSz="914400" rtl="0" eaLnBrk="1" fontAlgn="b" latinLnBrk="0" hangingPunct="1"/>
                      <a:endParaRPr lang="pt-BR" sz="1200" b="0" i="0" u="none" strike="noStrike" kern="1200">
                        <a:solidFill>
                          <a:schemeClr val="bg2">
                            <a:lumMod val="50000"/>
                          </a:schemeClr>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dirty="0">
                          <a:solidFill>
                            <a:srgbClr val="000000"/>
                          </a:solidFill>
                          <a:effectLst/>
                          <a:latin typeface="Aptos Narrow" panose="020B0004020202020204" pitchFamily="34" charset="0"/>
                        </a:rPr>
                        <a:t>9,3%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a:solidFill>
                            <a:srgbClr val="000000"/>
                          </a:solidFill>
                          <a:effectLst/>
                          <a:latin typeface="Aptos Narrow" panose="020B0004020202020204" pitchFamily="34" charset="0"/>
                        </a:rPr>
                        <a:t>15,4%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360326021"/>
                  </a:ext>
                </a:extLst>
              </a:tr>
              <a:tr h="282077">
                <a:tc>
                  <a:txBody>
                    <a:bodyPr/>
                    <a:lstStyle/>
                    <a:p>
                      <a:pPr algn="ctr" fontAlgn="b"/>
                      <a:r>
                        <a:rPr lang="pt-BR" sz="1200" b="0" i="0" u="none" strike="noStrike">
                          <a:solidFill>
                            <a:srgbClr val="000000"/>
                          </a:solidFill>
                          <a:effectLst/>
                          <a:latin typeface="Aptos Narrow" panose="020B0004020202020204" pitchFamily="34" charset="0"/>
                        </a:rPr>
                        <a:t>De 36 a 45 anos</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a:solidFill>
                            <a:srgbClr val="000000"/>
                          </a:solidFill>
                          <a:effectLst/>
                          <a:latin typeface="Aptos Narrow" panose="020B0004020202020204" pitchFamily="34" charset="0"/>
                        </a:rPr>
                        <a:t>12,1%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algn="ctr" defTabSz="914400" rtl="0" eaLnBrk="1" fontAlgn="b" latinLnBrk="0" hangingPunct="1"/>
                      <a:endParaRPr lang="pt-BR" sz="1200" b="0" i="0" u="none" strike="noStrike" kern="1200">
                        <a:solidFill>
                          <a:schemeClr val="bg2">
                            <a:lumMod val="50000"/>
                          </a:schemeClr>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9,1%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15,1%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251835570"/>
                  </a:ext>
                </a:extLst>
              </a:tr>
              <a:tr h="271936">
                <a:tc>
                  <a:txBody>
                    <a:bodyPr/>
                    <a:lstStyle/>
                    <a:p>
                      <a:pPr algn="ctr" fontAlgn="b"/>
                      <a:r>
                        <a:rPr lang="pt-BR" sz="1200" b="0" i="0" u="none" strike="noStrike">
                          <a:solidFill>
                            <a:srgbClr val="000000"/>
                          </a:solidFill>
                          <a:effectLst/>
                          <a:latin typeface="Aptos Narrow" panose="020B0004020202020204" pitchFamily="34" charset="0"/>
                        </a:rPr>
                        <a:t>De 46 a 55 anos</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a:solidFill>
                            <a:srgbClr val="000000"/>
                          </a:solidFill>
                          <a:effectLst/>
                          <a:latin typeface="Aptos Narrow" panose="020B0004020202020204" pitchFamily="34" charset="0"/>
                        </a:rPr>
                        <a:t>10,6%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algn="ctr" defTabSz="914400" rtl="0" eaLnBrk="1" fontAlgn="b" latinLnBrk="0" hangingPunct="1"/>
                      <a:endParaRPr lang="pt-BR" sz="1200" b="0" i="0" u="none" strike="noStrike" kern="1200">
                        <a:solidFill>
                          <a:schemeClr val="bg2">
                            <a:lumMod val="50000"/>
                          </a:schemeClr>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7,8%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13,4%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329306459"/>
                  </a:ext>
                </a:extLst>
              </a:tr>
              <a:tr h="271936">
                <a:tc>
                  <a:txBody>
                    <a:bodyPr/>
                    <a:lstStyle/>
                    <a:p>
                      <a:pPr algn="ctr" fontAlgn="b"/>
                      <a:r>
                        <a:rPr lang="pt-BR" sz="1200" b="0" i="0" u="none" strike="noStrike">
                          <a:solidFill>
                            <a:srgbClr val="000000"/>
                          </a:solidFill>
                          <a:effectLst/>
                          <a:latin typeface="Aptos Narrow" panose="020B0004020202020204" pitchFamily="34" charset="0"/>
                        </a:rPr>
                        <a:t>De 56 a 65 anos</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a:solidFill>
                            <a:srgbClr val="000000"/>
                          </a:solidFill>
                          <a:effectLst/>
                          <a:latin typeface="Aptos Narrow" panose="020B0004020202020204" pitchFamily="34" charset="0"/>
                        </a:rPr>
                        <a:t>17,4%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algn="ctr" defTabSz="914400" rtl="0" eaLnBrk="1" fontAlgn="b" latinLnBrk="0" hangingPunct="1"/>
                      <a:endParaRPr lang="pt-BR" sz="1200" b="0" i="0" u="none" strike="noStrike" kern="1200">
                        <a:solidFill>
                          <a:schemeClr val="bg2">
                            <a:lumMod val="50000"/>
                          </a:schemeClr>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13,9%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20,9%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778344492"/>
                  </a:ext>
                </a:extLst>
              </a:tr>
              <a:tr h="271936">
                <a:tc>
                  <a:txBody>
                    <a:bodyPr/>
                    <a:lstStyle/>
                    <a:p>
                      <a:pPr algn="ctr" fontAlgn="b"/>
                      <a:r>
                        <a:rPr lang="pt-BR" sz="1200" b="0" i="0" u="none" strike="noStrike">
                          <a:solidFill>
                            <a:srgbClr val="000000"/>
                          </a:solidFill>
                          <a:effectLst/>
                          <a:latin typeface="Aptos Narrow" panose="020B0004020202020204" pitchFamily="34" charset="0"/>
                        </a:rPr>
                        <a:t>Mais de 65 anos</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dirty="0">
                          <a:solidFill>
                            <a:srgbClr val="000000"/>
                          </a:solidFill>
                          <a:effectLst/>
                          <a:latin typeface="Aptos Narrow" panose="020B0004020202020204" pitchFamily="34" charset="0"/>
                        </a:rPr>
                        <a:t>43,5%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algn="ctr" defTabSz="914400" rtl="0" eaLnBrk="1" fontAlgn="b" latinLnBrk="0" hangingPunct="1"/>
                      <a:endParaRPr lang="pt-BR" sz="1200" b="0" i="0" u="none" strike="noStrike" kern="1200">
                        <a:solidFill>
                          <a:schemeClr val="bg2">
                            <a:lumMod val="50000"/>
                          </a:schemeClr>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38,9%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48,1%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4121401038"/>
                  </a:ext>
                </a:extLst>
              </a:tr>
              <a:tr h="216000">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endParaRPr lang="pt-BR" sz="1200" b="1" i="0" u="none" strike="noStrike" kern="1200">
                        <a:solidFill>
                          <a:srgbClr val="404040"/>
                        </a:solidFill>
                        <a:effectLst/>
                        <a:latin typeface="Calibri" panose="020F0502020204030204" pitchFamily="34" charset="0"/>
                        <a:ea typeface="+mn-ea"/>
                        <a:cs typeface="+mn-cs"/>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B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endParaRPr lang="pt-BR"/>
                    </a:p>
                  </a:txBody>
                  <a:tcPr marL="9525" marR="9525" marT="9525" marB="0" anchor="ctr">
                    <a:lnL w="38100" cap="flat" cmpd="sng" algn="ctr">
                      <a:no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endParaRPr lang="pt-BR" sz="1200" b="1" i="0" u="none" strike="noStrike" kern="1200" dirty="0">
                        <a:solidFill>
                          <a:schemeClr val="bg2">
                            <a:lumMod val="50000"/>
                          </a:schemeClr>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BR" dirty="0"/>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28792988"/>
                  </a:ext>
                </a:extLst>
              </a:tr>
              <a:tr h="272896">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200" b="1" i="0" u="none" strike="noStrike" kern="1200">
                          <a:solidFill>
                            <a:schemeClr val="bg1"/>
                          </a:solidFill>
                          <a:effectLst/>
                          <a:latin typeface="Calibri" panose="020F0502020204030204" pitchFamily="34" charset="0"/>
                          <a:ea typeface="+mn-ea"/>
                          <a:cs typeface="+mn-cs"/>
                        </a:rPr>
                        <a:t>Distribuição por Gênero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hMerge="1">
                  <a:txBody>
                    <a:bodyPr/>
                    <a:lstStyle/>
                    <a:p>
                      <a:endParaRPr lang="pt-BR"/>
                    </a:p>
                  </a:txBody>
                  <a:tcPr/>
                </a:tc>
                <a:tc vMerge="1">
                  <a:txBody>
                    <a:bodyPr/>
                    <a:lstStyle/>
                    <a:p>
                      <a:pPr algn="l" fontAlgn="b"/>
                      <a:endParaRPr lang="pt-BR" sz="1200" b="1" i="0" u="none" strike="noStrike">
                        <a:solidFill>
                          <a:schemeClr val="bg1"/>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Intervalo de Confiança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endParaRPr lang="pt-BR"/>
                    </a:p>
                  </a:txBody>
                  <a:tcPr/>
                </a:tc>
                <a:extLst>
                  <a:ext uri="{0D108BD9-81ED-4DB2-BD59-A6C34878D82A}">
                    <a16:rowId xmlns:a16="http://schemas.microsoft.com/office/drawing/2014/main" val="2176954672"/>
                  </a:ext>
                </a:extLst>
              </a:tr>
              <a:tr h="27193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200" b="1" i="0" u="none" strike="noStrike" kern="1200">
                          <a:solidFill>
                            <a:schemeClr val="bg1"/>
                          </a:solidFill>
                          <a:effectLst/>
                          <a:latin typeface="Calibri" panose="020F0502020204030204" pitchFamily="34" charset="0"/>
                          <a:ea typeface="+mn-ea"/>
                          <a:cs typeface="+mn-cs"/>
                        </a:rPr>
                        <a:t>Gênero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200" b="1" i="0" u="none" strike="noStrike" kern="1200">
                          <a:solidFill>
                            <a:schemeClr val="bg1"/>
                          </a:solidFill>
                          <a:effectLst/>
                          <a:latin typeface="Calibri" panose="020F0502020204030204" pitchFamily="34" charset="0"/>
                          <a:ea typeface="+mn-ea"/>
                          <a:cs typeface="+mn-cs"/>
                        </a:rPr>
                        <a:t>Pesquisado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vMerge="1">
                  <a:txBody>
                    <a:bodyPr/>
                    <a:lstStyle/>
                    <a:p>
                      <a:pPr algn="l" fontAlgn="b"/>
                      <a:endParaRPr lang="pt-BR" sz="1200" b="1" i="0" u="none" strike="noStrike" dirty="0">
                        <a:solidFill>
                          <a:schemeClr val="bg1"/>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Limite Inferior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Limite Superior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357932485"/>
                  </a:ext>
                </a:extLst>
              </a:tr>
              <a:tr h="27193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200" b="0" i="0" u="none" strike="noStrike" kern="1200" dirty="0">
                          <a:solidFill>
                            <a:schemeClr val="bg2">
                              <a:lumMod val="50000"/>
                            </a:schemeClr>
                          </a:solidFill>
                          <a:effectLst/>
                          <a:latin typeface="Calibri" panose="020F0502020204030204" pitchFamily="34" charset="0"/>
                          <a:ea typeface="+mn-ea"/>
                          <a:cs typeface="+mn-cs"/>
                        </a:rPr>
                        <a:t>Feminino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dirty="0">
                          <a:solidFill>
                            <a:srgbClr val="000000"/>
                          </a:solidFill>
                          <a:effectLst/>
                          <a:latin typeface="Aptos Narrow" panose="020B0004020202020204" pitchFamily="34" charset="0"/>
                        </a:rPr>
                        <a:t>55,6%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algn="ctr" defTabSz="914400" rtl="0" eaLnBrk="1" fontAlgn="b" latinLnBrk="0" hangingPunct="1"/>
                      <a:endParaRPr lang="pt-BR" sz="1200" b="0" i="0" u="none" strike="noStrike" kern="1200">
                        <a:solidFill>
                          <a:schemeClr val="bg2">
                            <a:lumMod val="50000"/>
                          </a:schemeClr>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dirty="0">
                          <a:solidFill>
                            <a:srgbClr val="000000"/>
                          </a:solidFill>
                          <a:effectLst/>
                          <a:latin typeface="Aptos Narrow" panose="020B0004020202020204" pitchFamily="34" charset="0"/>
                        </a:rPr>
                        <a:t>51,1%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a:solidFill>
                            <a:srgbClr val="000000"/>
                          </a:solidFill>
                          <a:effectLst/>
                          <a:latin typeface="Aptos Narrow" panose="020B0004020202020204" pitchFamily="34" charset="0"/>
                        </a:rPr>
                        <a:t>60,2%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18782896"/>
                  </a:ext>
                </a:extLst>
              </a:tr>
              <a:tr h="27193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200" b="0" i="0" u="none" strike="noStrike" kern="1200">
                          <a:solidFill>
                            <a:schemeClr val="bg2">
                              <a:lumMod val="50000"/>
                            </a:schemeClr>
                          </a:solidFill>
                          <a:effectLst/>
                          <a:latin typeface="Calibri" panose="020F0502020204030204" pitchFamily="34" charset="0"/>
                          <a:ea typeface="+mn-ea"/>
                          <a:cs typeface="+mn-cs"/>
                        </a:rPr>
                        <a:t>Masculino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b"/>
                      <a:r>
                        <a:rPr lang="pt-BR" sz="1200" b="0" i="0" u="none" strike="noStrike" dirty="0">
                          <a:solidFill>
                            <a:srgbClr val="000000"/>
                          </a:solidFill>
                          <a:effectLst/>
                          <a:latin typeface="Aptos Narrow" panose="020B0004020202020204" pitchFamily="34" charset="0"/>
                        </a:rPr>
                        <a:t>44,4%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algn="ctr" defTabSz="914400" rtl="0" eaLnBrk="1" fontAlgn="b" latinLnBrk="0" hangingPunct="1"/>
                      <a:endParaRPr lang="pt-BR" sz="1200" b="0" i="0" u="none" strike="noStrike" kern="1200" dirty="0">
                        <a:solidFill>
                          <a:schemeClr val="bg2">
                            <a:lumMod val="50000"/>
                          </a:schemeClr>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dirty="0">
                          <a:solidFill>
                            <a:srgbClr val="000000"/>
                          </a:solidFill>
                          <a:effectLst/>
                          <a:latin typeface="Aptos Narrow" panose="020B0004020202020204" pitchFamily="34" charset="0"/>
                        </a:rPr>
                        <a:t>39,8%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48,9%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682009218"/>
                  </a:ext>
                </a:extLst>
              </a:tr>
            </a:tbl>
          </a:graphicData>
        </a:graphic>
      </p:graphicFrame>
      <p:graphicFrame>
        <p:nvGraphicFramePr>
          <p:cNvPr id="4" name="Tabela 3">
            <a:extLst>
              <a:ext uri="{FF2B5EF4-FFF2-40B4-BE49-F238E27FC236}">
                <a16:creationId xmlns:a16="http://schemas.microsoft.com/office/drawing/2014/main" id="{8D41B772-0081-3DE1-0BBD-1398BC400577}"/>
              </a:ext>
            </a:extLst>
          </p:cNvPr>
          <p:cNvGraphicFramePr>
            <a:graphicFrameLocks noGrp="1"/>
          </p:cNvGraphicFramePr>
          <p:nvPr>
            <p:extLst>
              <p:ext uri="{D42A27DB-BD31-4B8C-83A1-F6EECF244321}">
                <p14:modId xmlns:p14="http://schemas.microsoft.com/office/powerpoint/2010/main" val="3814196949"/>
              </p:ext>
            </p:extLst>
          </p:nvPr>
        </p:nvGraphicFramePr>
        <p:xfrm>
          <a:off x="2952403" y="1051460"/>
          <a:ext cx="2160240" cy="3088325"/>
        </p:xfrm>
        <a:graphic>
          <a:graphicData uri="http://schemas.openxmlformats.org/drawingml/2006/table">
            <a:tbl>
              <a:tblPr/>
              <a:tblGrid>
                <a:gridCol w="1080120">
                  <a:extLst>
                    <a:ext uri="{9D8B030D-6E8A-4147-A177-3AD203B41FA5}">
                      <a16:colId xmlns:a16="http://schemas.microsoft.com/office/drawing/2014/main" val="4037291845"/>
                    </a:ext>
                  </a:extLst>
                </a:gridCol>
                <a:gridCol w="1080120">
                  <a:extLst>
                    <a:ext uri="{9D8B030D-6E8A-4147-A177-3AD203B41FA5}">
                      <a16:colId xmlns:a16="http://schemas.microsoft.com/office/drawing/2014/main" val="1869228324"/>
                    </a:ext>
                  </a:extLst>
                </a:gridCol>
              </a:tblGrid>
              <a:tr h="251908">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Intervalo de Confiança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endParaRPr lang="pt-BR"/>
                    </a:p>
                  </a:txBody>
                  <a:tcPr/>
                </a:tc>
                <a:extLst>
                  <a:ext uri="{0D108BD9-81ED-4DB2-BD59-A6C34878D82A}">
                    <a16:rowId xmlns:a16="http://schemas.microsoft.com/office/drawing/2014/main" val="2011348181"/>
                  </a:ext>
                </a:extLst>
              </a:tr>
              <a:tr h="22128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Limite Inferior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Limite Superior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886685681"/>
                  </a:ext>
                </a:extLst>
              </a:tr>
              <a:tr h="217928">
                <a:tc>
                  <a:txBody>
                    <a:bodyPr/>
                    <a:lstStyle/>
                    <a:p>
                      <a:pPr algn="ctr" fontAlgn="b"/>
                      <a:r>
                        <a:rPr lang="pt-BR" sz="1200" b="0" i="0" u="none" strike="noStrike" dirty="0">
                          <a:solidFill>
                            <a:srgbClr val="000000"/>
                          </a:solidFill>
                          <a:effectLst/>
                          <a:latin typeface="Aptos Narrow" panose="020B0004020202020204" pitchFamily="34" charset="0"/>
                        </a:rPr>
                        <a:t>16,8%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a:solidFill>
                            <a:srgbClr val="000000"/>
                          </a:solidFill>
                          <a:effectLst/>
                          <a:latin typeface="Aptos Narrow" panose="020B0004020202020204" pitchFamily="34" charset="0"/>
                        </a:rPr>
                        <a:t>24,2%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265077444"/>
                  </a:ext>
                </a:extLst>
              </a:tr>
              <a:tr h="217928">
                <a:tc>
                  <a:txBody>
                    <a:bodyPr/>
                    <a:lstStyle/>
                    <a:p>
                      <a:pPr algn="ctr" fontAlgn="b"/>
                      <a:r>
                        <a:rPr lang="pt-BR" sz="1200" b="0" i="0" u="none" strike="noStrike" dirty="0">
                          <a:solidFill>
                            <a:srgbClr val="000000"/>
                          </a:solidFill>
                          <a:effectLst/>
                          <a:latin typeface="Aptos Narrow" panose="020B0004020202020204" pitchFamily="34" charset="0"/>
                        </a:rPr>
                        <a:t>1,3%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4,4%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480703535"/>
                  </a:ext>
                </a:extLst>
              </a:tr>
              <a:tr h="217928">
                <a:tc>
                  <a:txBody>
                    <a:bodyPr/>
                    <a:lstStyle/>
                    <a:p>
                      <a:pPr algn="ctr" fontAlgn="b"/>
                      <a:r>
                        <a:rPr lang="pt-BR" sz="1200" b="0" i="0" u="none" strike="noStrike" dirty="0">
                          <a:solidFill>
                            <a:srgbClr val="000000"/>
                          </a:solidFill>
                          <a:effectLst/>
                          <a:latin typeface="Aptos Narrow" panose="020B0004020202020204" pitchFamily="34" charset="0"/>
                        </a:rPr>
                        <a:t>0,3%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2,4%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3034230221"/>
                  </a:ext>
                </a:extLst>
              </a:tr>
              <a:tr h="217928">
                <a:tc>
                  <a:txBody>
                    <a:bodyPr/>
                    <a:lstStyle/>
                    <a:p>
                      <a:pPr algn="ctr" fontAlgn="b"/>
                      <a:r>
                        <a:rPr lang="pt-BR" sz="1200" b="0" i="0" u="none" strike="noStrike">
                          <a:solidFill>
                            <a:srgbClr val="000000"/>
                          </a:solidFill>
                          <a:effectLst/>
                          <a:latin typeface="Aptos Narrow" panose="020B0004020202020204" pitchFamily="34" charset="0"/>
                        </a:rPr>
                        <a:t>15,4%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22,6%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491557188"/>
                  </a:ext>
                </a:extLst>
              </a:tr>
              <a:tr h="217928">
                <a:tc>
                  <a:txBody>
                    <a:bodyPr/>
                    <a:lstStyle/>
                    <a:p>
                      <a:pPr algn="ctr" fontAlgn="b"/>
                      <a:r>
                        <a:rPr lang="pt-BR" sz="1200" b="0" i="0" u="none" strike="noStrike">
                          <a:solidFill>
                            <a:srgbClr val="000000"/>
                          </a:solidFill>
                          <a:effectLst/>
                          <a:latin typeface="Aptos Narrow" panose="020B0004020202020204" pitchFamily="34" charset="0"/>
                        </a:rPr>
                        <a:t>3,2%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7,4%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628261028"/>
                  </a:ext>
                </a:extLst>
              </a:tr>
              <a:tr h="217928">
                <a:tc>
                  <a:txBody>
                    <a:bodyPr/>
                    <a:lstStyle/>
                    <a:p>
                      <a:pPr algn="ctr" fontAlgn="b"/>
                      <a:r>
                        <a:rPr lang="pt-BR" sz="1200" b="0" i="0" u="none" strike="noStrike">
                          <a:solidFill>
                            <a:srgbClr val="000000"/>
                          </a:solidFill>
                          <a:effectLst/>
                          <a:latin typeface="Aptos Narrow" panose="020B0004020202020204" pitchFamily="34" charset="0"/>
                        </a:rPr>
                        <a:t>0,3%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2,4%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220930732"/>
                  </a:ext>
                </a:extLst>
              </a:tr>
              <a:tr h="217928">
                <a:tc>
                  <a:txBody>
                    <a:bodyPr/>
                    <a:lstStyle/>
                    <a:p>
                      <a:pPr algn="ctr" fontAlgn="b"/>
                      <a:r>
                        <a:rPr lang="pt-BR" sz="1200" b="0" i="0" u="none" strike="noStrike">
                          <a:solidFill>
                            <a:srgbClr val="000000"/>
                          </a:solidFill>
                          <a:effectLst/>
                          <a:latin typeface="Aptos Narrow" panose="020B0004020202020204" pitchFamily="34" charset="0"/>
                        </a:rPr>
                        <a:t>0,0%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1,7%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3080456075"/>
                  </a:ext>
                </a:extLst>
              </a:tr>
              <a:tr h="217928">
                <a:tc>
                  <a:txBody>
                    <a:bodyPr/>
                    <a:lstStyle/>
                    <a:p>
                      <a:pPr algn="ctr" fontAlgn="b"/>
                      <a:r>
                        <a:rPr lang="pt-BR" sz="1200" b="0" i="0" u="none" strike="noStrike">
                          <a:solidFill>
                            <a:srgbClr val="000000"/>
                          </a:solidFill>
                          <a:effectLst/>
                          <a:latin typeface="Aptos Narrow" panose="020B0004020202020204" pitchFamily="34" charset="0"/>
                        </a:rPr>
                        <a:t>10,3%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16,6%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457537891"/>
                  </a:ext>
                </a:extLst>
              </a:tr>
              <a:tr h="217928">
                <a:tc>
                  <a:txBody>
                    <a:bodyPr/>
                    <a:lstStyle/>
                    <a:p>
                      <a:pPr algn="ctr" fontAlgn="b"/>
                      <a:r>
                        <a:rPr lang="pt-BR" sz="1200" b="0" i="0" u="none" strike="noStrike">
                          <a:solidFill>
                            <a:srgbClr val="000000"/>
                          </a:solidFill>
                          <a:effectLst/>
                          <a:latin typeface="Aptos Narrow" panose="020B0004020202020204" pitchFamily="34" charset="0"/>
                        </a:rPr>
                        <a:t>3,1%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7,1%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135524714"/>
                  </a:ext>
                </a:extLst>
              </a:tr>
              <a:tr h="217928">
                <a:tc>
                  <a:txBody>
                    <a:bodyPr/>
                    <a:lstStyle/>
                    <a:p>
                      <a:pPr algn="ctr" fontAlgn="b"/>
                      <a:r>
                        <a:rPr lang="pt-BR" sz="1200" b="0" i="0" u="none" strike="noStrike">
                          <a:solidFill>
                            <a:srgbClr val="000000"/>
                          </a:solidFill>
                          <a:effectLst/>
                          <a:latin typeface="Aptos Narrow" panose="020B0004020202020204" pitchFamily="34" charset="0"/>
                        </a:rPr>
                        <a:t>2,5%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6,3%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4011888371"/>
                  </a:ext>
                </a:extLst>
              </a:tr>
              <a:tr h="217928">
                <a:tc>
                  <a:txBody>
                    <a:bodyPr/>
                    <a:lstStyle/>
                    <a:p>
                      <a:pPr algn="ctr" fontAlgn="b"/>
                      <a:r>
                        <a:rPr lang="pt-BR" sz="1200" b="0" i="0" u="none" strike="noStrike">
                          <a:solidFill>
                            <a:srgbClr val="000000"/>
                          </a:solidFill>
                          <a:effectLst/>
                          <a:latin typeface="Aptos Narrow" panose="020B0004020202020204" pitchFamily="34" charset="0"/>
                        </a:rPr>
                        <a:t>8,3%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14,2%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122704044"/>
                  </a:ext>
                </a:extLst>
              </a:tr>
              <a:tr h="217928">
                <a:tc>
                  <a:txBody>
                    <a:bodyPr/>
                    <a:lstStyle/>
                    <a:p>
                      <a:pPr algn="ctr" fontAlgn="b"/>
                      <a:r>
                        <a:rPr lang="pt-BR" sz="1200" b="0" i="0" u="none" strike="noStrike">
                          <a:solidFill>
                            <a:srgbClr val="000000"/>
                          </a:solidFill>
                          <a:effectLst/>
                          <a:latin typeface="Aptos Narrow" panose="020B0004020202020204" pitchFamily="34" charset="0"/>
                        </a:rPr>
                        <a:t>11,3%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b"/>
                      <a:r>
                        <a:rPr lang="pt-BR" sz="1200" b="0" i="0" u="none" strike="noStrike" dirty="0">
                          <a:solidFill>
                            <a:srgbClr val="000000"/>
                          </a:solidFill>
                          <a:effectLst/>
                          <a:latin typeface="Aptos Narrow" panose="020B0004020202020204" pitchFamily="34" charset="0"/>
                        </a:rPr>
                        <a:t>17,8%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793667310"/>
                  </a:ext>
                </a:extLst>
              </a:tr>
            </a:tbl>
          </a:graphicData>
        </a:graphic>
      </p:graphicFrame>
    </p:spTree>
    <p:extLst>
      <p:ext uri="{BB962C8B-B14F-4D97-AF65-F5344CB8AC3E}">
        <p14:creationId xmlns:p14="http://schemas.microsoft.com/office/powerpoint/2010/main" val="786512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66968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Descrição do Perfil Amostrado</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CaixaDeTexto 9">
            <a:extLst>
              <a:ext uri="{FF2B5EF4-FFF2-40B4-BE49-F238E27FC236}">
                <a16:creationId xmlns:a16="http://schemas.microsoft.com/office/drawing/2014/main" id="{6A78D39F-320F-19E0-EA54-43F337B7BDC1}"/>
              </a:ext>
            </a:extLst>
          </p:cNvPr>
          <p:cNvSpPr txBox="1"/>
          <p:nvPr/>
        </p:nvSpPr>
        <p:spPr>
          <a:xfrm>
            <a:off x="5616699" y="990832"/>
            <a:ext cx="1267655" cy="317186"/>
          </a:xfrm>
          <a:prstGeom prst="rect">
            <a:avLst/>
          </a:prstGeom>
          <a:noFill/>
          <a:effectLst/>
        </p:spPr>
        <p:txBody>
          <a:bodyPr wrap="square" lIns="100760" tIns="50379" rIns="100760" bIns="50379" rtlCol="0">
            <a:spAutoFit/>
          </a:bodyPr>
          <a:lstStyle>
            <a:defPPr>
              <a:defRPr lang="pt-BR"/>
            </a:defPPr>
            <a:lvl1pPr>
              <a:defRPr sz="1600" b="1">
                <a:solidFill>
                  <a:schemeClr val="bg2">
                    <a:lumMod val="50000"/>
                  </a:schemeClr>
                </a:solidFill>
              </a:defRPr>
            </a:lvl1pPr>
          </a:lstStyle>
          <a:p>
            <a:pPr fontAlgn="auto">
              <a:spcBef>
                <a:spcPts val="0"/>
              </a:spcBef>
              <a:spcAft>
                <a:spcPts val="0"/>
              </a:spcAft>
            </a:pPr>
            <a:r>
              <a:rPr lang="pt-BR" sz="1400">
                <a:latin typeface="Calibri" panose="020F0502020204030204"/>
                <a:cs typeface="+mn-cs"/>
              </a:rPr>
              <a:t>Gênero </a:t>
            </a:r>
          </a:p>
        </p:txBody>
      </p:sp>
      <p:cxnSp>
        <p:nvCxnSpPr>
          <p:cNvPr id="11" name="Conector reto 10">
            <a:extLst>
              <a:ext uri="{FF2B5EF4-FFF2-40B4-BE49-F238E27FC236}">
                <a16:creationId xmlns:a16="http://schemas.microsoft.com/office/drawing/2014/main" id="{5382509A-C947-B0BF-F6C4-A5455E4F1B16}"/>
              </a:ext>
            </a:extLst>
          </p:cNvPr>
          <p:cNvCxnSpPr>
            <a:cxnSpLocks/>
          </p:cNvCxnSpPr>
          <p:nvPr/>
        </p:nvCxnSpPr>
        <p:spPr>
          <a:xfrm>
            <a:off x="5433226" y="1124744"/>
            <a:ext cx="0" cy="4992555"/>
          </a:xfrm>
          <a:prstGeom prst="line">
            <a:avLst/>
          </a:prstGeom>
          <a:noFill/>
          <a:ln w="6350" cap="flat" cmpd="sng" algn="ctr">
            <a:solidFill>
              <a:sysClr val="window" lastClr="FFFFFF">
                <a:lumMod val="85000"/>
              </a:sysClr>
            </a:solidFill>
            <a:prstDash val="solid"/>
            <a:miter lim="800000"/>
          </a:ln>
          <a:effectLst/>
        </p:spPr>
      </p:cxnSp>
      <p:sp>
        <p:nvSpPr>
          <p:cNvPr id="12" name="CaixaDeTexto 11">
            <a:extLst>
              <a:ext uri="{FF2B5EF4-FFF2-40B4-BE49-F238E27FC236}">
                <a16:creationId xmlns:a16="http://schemas.microsoft.com/office/drawing/2014/main" id="{BF9B6AD3-1451-7737-2D8F-E7DCA9BF9F70}"/>
              </a:ext>
            </a:extLst>
          </p:cNvPr>
          <p:cNvSpPr txBox="1"/>
          <p:nvPr/>
        </p:nvSpPr>
        <p:spPr>
          <a:xfrm>
            <a:off x="-71933" y="6222556"/>
            <a:ext cx="2833350" cy="230780"/>
          </a:xfrm>
          <a:prstGeom prst="rect">
            <a:avLst/>
          </a:prstGeom>
          <a:noFill/>
        </p:spPr>
        <p:txBody>
          <a:bodyPr wrap="square" lIns="91390" tIns="45694" rIns="91390" bIns="45694" rtlCol="0">
            <a:spAutoFit/>
          </a:bodyPr>
          <a:lstStyle>
            <a:defPPr>
              <a:defRPr lang="pt-BR"/>
            </a:defPPr>
            <a:lvl1pPr defTabSz="1219535">
              <a:defRPr sz="1000" kern="0">
                <a:solidFill>
                  <a:srgbClr val="4D4E53"/>
                </a:solidFill>
              </a:defRPr>
            </a:lvl1pPr>
          </a:lstStyle>
          <a:p>
            <a:pPr fontAlgn="auto">
              <a:spcBef>
                <a:spcPts val="0"/>
              </a:spcBef>
              <a:spcAft>
                <a:spcPts val="0"/>
              </a:spcAft>
            </a:pPr>
            <a:r>
              <a:rPr lang="pt-BR" sz="900">
                <a:solidFill>
                  <a:schemeClr val="bg2">
                    <a:lumMod val="50000"/>
                  </a:schemeClr>
                </a:solidFill>
                <a:latin typeface="Calibri" panose="020F0502020204030204"/>
                <a:cs typeface="+mn-cs"/>
              </a:rPr>
              <a:t>Nota: Resultados apresentados em percentual (%).</a:t>
            </a:r>
          </a:p>
        </p:txBody>
      </p:sp>
      <p:sp>
        <p:nvSpPr>
          <p:cNvPr id="13" name="CaixaDeTexto 12">
            <a:extLst>
              <a:ext uri="{FF2B5EF4-FFF2-40B4-BE49-F238E27FC236}">
                <a16:creationId xmlns:a16="http://schemas.microsoft.com/office/drawing/2014/main" id="{D2CE2DE7-1400-742B-40BD-F27401DA7FEC}"/>
              </a:ext>
            </a:extLst>
          </p:cNvPr>
          <p:cNvSpPr txBox="1"/>
          <p:nvPr/>
        </p:nvSpPr>
        <p:spPr>
          <a:xfrm>
            <a:off x="72083" y="980728"/>
            <a:ext cx="1033360" cy="307777"/>
          </a:xfrm>
          <a:prstGeom prst="rect">
            <a:avLst/>
          </a:prstGeom>
          <a:noFill/>
        </p:spPr>
        <p:txBody>
          <a:bodyPr wrap="none" rtlCol="0">
            <a:spAutoFit/>
          </a:bodyPr>
          <a:lstStyle/>
          <a:p>
            <a:pPr fontAlgn="auto">
              <a:spcBef>
                <a:spcPts val="0"/>
              </a:spcBef>
              <a:spcAft>
                <a:spcPts val="0"/>
              </a:spcAft>
            </a:pPr>
            <a:r>
              <a:rPr lang="pt-BR" sz="1400" b="1">
                <a:solidFill>
                  <a:schemeClr val="bg2">
                    <a:lumMod val="50000"/>
                  </a:schemeClr>
                </a:solidFill>
                <a:latin typeface="Calibri" panose="020F0502020204030204" pitchFamily="34" charset="0"/>
                <a:cs typeface="Calibri" panose="020F0502020204030204" pitchFamily="34" charset="0"/>
              </a:rPr>
              <a:t>Faixa Etária</a:t>
            </a:r>
          </a:p>
        </p:txBody>
      </p:sp>
      <p:sp>
        <p:nvSpPr>
          <p:cNvPr id="14" name="Retângulo 13">
            <a:extLst>
              <a:ext uri="{FF2B5EF4-FFF2-40B4-BE49-F238E27FC236}">
                <a16:creationId xmlns:a16="http://schemas.microsoft.com/office/drawing/2014/main" id="{8075457A-F4F7-6047-41F0-FA846CE6782E}"/>
              </a:ext>
            </a:extLst>
          </p:cNvPr>
          <p:cNvSpPr/>
          <p:nvPr/>
        </p:nvSpPr>
        <p:spPr>
          <a:xfrm>
            <a:off x="6408787" y="5013176"/>
            <a:ext cx="3281759" cy="541249"/>
          </a:xfrm>
          <a:prstGeom prst="rect">
            <a:avLst/>
          </a:prstGeom>
          <a:solidFill>
            <a:srgbClr val="F9F9F9"/>
          </a:solidFill>
          <a:ln w="6350" cap="flat" cmpd="sng" algn="ctr">
            <a:noFill/>
            <a:prstDash val="solid"/>
            <a:miter lim="800000"/>
          </a:ln>
          <a:effectLst>
            <a:outerShdw blurRad="50800" dist="38100" dir="2700000" algn="tl" rotWithShape="0">
              <a:prstClr val="black">
                <a:alpha val="40000"/>
              </a:prstClr>
            </a:outerShdw>
          </a:effectLst>
        </p:spPr>
        <p:txBody>
          <a:bodyPr lIns="180000" tIns="36000" rIns="180000" bIns="3780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Beneficiários com 18 anos ou mais</a:t>
            </a:r>
          </a:p>
        </p:txBody>
      </p:sp>
      <p:grpSp>
        <p:nvGrpSpPr>
          <p:cNvPr id="2" name="Agrupar 1">
            <a:extLst>
              <a:ext uri="{FF2B5EF4-FFF2-40B4-BE49-F238E27FC236}">
                <a16:creationId xmlns:a16="http://schemas.microsoft.com/office/drawing/2014/main" id="{8F822ECD-1C36-4F62-9236-73F95B00AC92}"/>
              </a:ext>
            </a:extLst>
          </p:cNvPr>
          <p:cNvGrpSpPr/>
          <p:nvPr/>
        </p:nvGrpSpPr>
        <p:grpSpPr>
          <a:xfrm>
            <a:off x="6266155" y="951315"/>
            <a:ext cx="3567022" cy="4075748"/>
            <a:chOff x="0" y="0"/>
            <a:chExt cx="2237239" cy="2543175"/>
          </a:xfrm>
        </p:grpSpPr>
        <p:pic>
          <p:nvPicPr>
            <p:cNvPr id="3" name="Imagem 2" descr="Free vector graphic: Silhouette, Man, Women'S - Free Image ...">
              <a:extLst>
                <a:ext uri="{FF2B5EF4-FFF2-40B4-BE49-F238E27FC236}">
                  <a16:creationId xmlns:a16="http://schemas.microsoft.com/office/drawing/2014/main" id="{639A07C3-BCB8-476A-B306-528404F04DF3}"/>
                </a:ext>
              </a:extLst>
            </p:cNvPr>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r="50076"/>
            <a:stretch/>
          </p:blipFill>
          <p:spPr>
            <a:xfrm>
              <a:off x="381001" y="161925"/>
              <a:ext cx="628649" cy="2257425"/>
            </a:xfrm>
            <a:prstGeom prst="rect">
              <a:avLst/>
            </a:prstGeom>
          </p:spPr>
        </p:pic>
        <p:pic>
          <p:nvPicPr>
            <p:cNvPr id="4" name="Imagem 3" descr="Free vector graphic: Silhouette, Man, Women'S - Free Image ...">
              <a:extLst>
                <a:ext uri="{FF2B5EF4-FFF2-40B4-BE49-F238E27FC236}">
                  <a16:creationId xmlns:a16="http://schemas.microsoft.com/office/drawing/2014/main" id="{24764DA9-647A-4163-8FD4-0BB87A3BD289}"/>
                </a:ext>
              </a:extLst>
            </p:cNvPr>
            <p:cNvPicPr>
              <a:picLocks noChangeAspect="1"/>
            </p:cNvPicPr>
            <p:nvPr/>
          </p:nvPicPr>
          <p:blipFill rotWithShape="1">
            <a:blip r:embed="rId3" cstate="print">
              <a:duotone>
                <a:prstClr val="black"/>
                <a:srgbClr val="FF66CC">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50680"/>
            <a:stretch/>
          </p:blipFill>
          <p:spPr>
            <a:xfrm>
              <a:off x="1209675" y="190500"/>
              <a:ext cx="621046" cy="2257425"/>
            </a:xfrm>
            <a:prstGeom prst="rect">
              <a:avLst/>
            </a:prstGeom>
          </p:spPr>
        </p:pic>
        <p:graphicFrame>
          <p:nvGraphicFramePr>
            <p:cNvPr id="5" name="Gráfico 4">
              <a:extLst>
                <a:ext uri="{FF2B5EF4-FFF2-40B4-BE49-F238E27FC236}">
                  <a16:creationId xmlns:a16="http://schemas.microsoft.com/office/drawing/2014/main" id="{67D4B416-DC16-4923-A983-4AEE220045DE}"/>
                </a:ext>
              </a:extLst>
            </p:cNvPr>
            <p:cNvGraphicFramePr>
              <a:graphicFrameLocks/>
            </p:cNvGraphicFramePr>
            <p:nvPr/>
          </p:nvGraphicFramePr>
          <p:xfrm>
            <a:off x="0" y="0"/>
            <a:ext cx="2237239" cy="2543175"/>
          </p:xfrm>
          <a:graphic>
            <a:graphicData uri="http://schemas.openxmlformats.org/drawingml/2006/chart">
              <c:chart xmlns:c="http://schemas.openxmlformats.org/drawingml/2006/chart" xmlns:r="http://schemas.openxmlformats.org/officeDocument/2006/relationships" r:id="rId5"/>
            </a:graphicData>
          </a:graphic>
        </p:graphicFrame>
      </p:grpSp>
      <p:graphicFrame>
        <p:nvGraphicFramePr>
          <p:cNvPr id="7" name="Gráfico 6">
            <a:extLst>
              <a:ext uri="{FF2B5EF4-FFF2-40B4-BE49-F238E27FC236}">
                <a16:creationId xmlns:a16="http://schemas.microsoft.com/office/drawing/2014/main" id="{425F503C-DA45-45C0-90E1-7BB8CACBC608}"/>
              </a:ext>
            </a:extLst>
          </p:cNvPr>
          <p:cNvGraphicFramePr>
            <a:graphicFrameLocks/>
          </p:cNvGraphicFramePr>
          <p:nvPr>
            <p:extLst>
              <p:ext uri="{D42A27DB-BD31-4B8C-83A1-F6EECF244321}">
                <p14:modId xmlns:p14="http://schemas.microsoft.com/office/powerpoint/2010/main" val="1767556375"/>
              </p:ext>
            </p:extLst>
          </p:nvPr>
        </p:nvGraphicFramePr>
        <p:xfrm>
          <a:off x="78863" y="1709592"/>
          <a:ext cx="5351145" cy="411099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71755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D2A99-62B6-A5E4-EFFC-3BF6422044BC}"/>
            </a:ext>
          </a:extLst>
        </p:cNvPr>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C07DED5-0454-07CA-0FFF-A2C8AF17497D}"/>
              </a:ext>
            </a:extLst>
          </p:cNvPr>
          <p:cNvSpPr/>
          <p:nvPr/>
        </p:nvSpPr>
        <p:spPr>
          <a:xfrm>
            <a:off x="1" y="168832"/>
            <a:ext cx="5832722"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Sumário &amp; Benchmarking</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24" name="Agrupar 23">
            <a:extLst>
              <a:ext uri="{FF2B5EF4-FFF2-40B4-BE49-F238E27FC236}">
                <a16:creationId xmlns:a16="http://schemas.microsoft.com/office/drawing/2014/main" id="{0AF1F75A-2AAE-3665-3637-BCF16ADBA1ED}"/>
              </a:ext>
            </a:extLst>
          </p:cNvPr>
          <p:cNvGrpSpPr/>
          <p:nvPr/>
        </p:nvGrpSpPr>
        <p:grpSpPr>
          <a:xfrm>
            <a:off x="71263" y="5975554"/>
            <a:ext cx="9793908" cy="837822"/>
            <a:chOff x="71263" y="5526417"/>
            <a:chExt cx="9793908" cy="837822"/>
          </a:xfrm>
        </p:grpSpPr>
        <p:sp>
          <p:nvSpPr>
            <p:cNvPr id="9" name="Retângulo: Cantos Arredondados 8">
              <a:extLst>
                <a:ext uri="{FF2B5EF4-FFF2-40B4-BE49-F238E27FC236}">
                  <a16:creationId xmlns:a16="http://schemas.microsoft.com/office/drawing/2014/main" id="{6BC2A222-D6A4-DD26-BECB-1CA5CF50B5D1}"/>
                </a:ext>
              </a:extLst>
            </p:cNvPr>
            <p:cNvSpPr/>
            <p:nvPr/>
          </p:nvSpPr>
          <p:spPr>
            <a:xfrm>
              <a:off x="71263" y="5526417"/>
              <a:ext cx="9729149" cy="837822"/>
            </a:xfrm>
            <a:prstGeom prst="roundRect">
              <a:avLst/>
            </a:prstGeom>
            <a:solidFill>
              <a:sysClr val="window" lastClr="FFFFFF">
                <a:lumMod val="95000"/>
              </a:sys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 name="Agrupar 9">
              <a:extLst>
                <a:ext uri="{FF2B5EF4-FFF2-40B4-BE49-F238E27FC236}">
                  <a16:creationId xmlns:a16="http://schemas.microsoft.com/office/drawing/2014/main" id="{3239AAAC-FD0B-D84D-9483-2043B03630E4}"/>
                </a:ext>
              </a:extLst>
            </p:cNvPr>
            <p:cNvGrpSpPr/>
            <p:nvPr/>
          </p:nvGrpSpPr>
          <p:grpSpPr>
            <a:xfrm>
              <a:off x="194663" y="5546839"/>
              <a:ext cx="7892633" cy="802010"/>
              <a:chOff x="693616" y="5910036"/>
              <a:chExt cx="8678984" cy="802010"/>
            </a:xfrm>
          </p:grpSpPr>
          <p:sp>
            <p:nvSpPr>
              <p:cNvPr id="11" name="Retângulo de cantos arredondados 45">
                <a:extLst>
                  <a:ext uri="{FF2B5EF4-FFF2-40B4-BE49-F238E27FC236}">
                    <a16:creationId xmlns:a16="http://schemas.microsoft.com/office/drawing/2014/main" id="{3F546F9D-519D-D151-1D0B-3FA79A3E528E}"/>
                  </a:ext>
                </a:extLst>
              </p:cNvPr>
              <p:cNvSpPr/>
              <p:nvPr/>
            </p:nvSpPr>
            <p:spPr>
              <a:xfrm>
                <a:off x="693616" y="5931808"/>
                <a:ext cx="234741" cy="225253"/>
              </a:xfrm>
              <a:prstGeom prst="roundRect">
                <a:avLst/>
              </a:prstGeom>
              <a:solidFill>
                <a:srgbClr val="70AD4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050" b="0" i="0" u="none" strike="noStrike" kern="0" cap="none" spc="0" normalizeH="0" baseline="0" noProof="0">
                  <a:ln>
                    <a:noFill/>
                  </a:ln>
                  <a:solidFill>
                    <a:prstClr val="black">
                      <a:lumMod val="65000"/>
                      <a:lumOff val="35000"/>
                    </a:prstClr>
                  </a:solidFill>
                  <a:effectLst/>
                  <a:uLnTx/>
                  <a:uFillTx/>
                  <a:latin typeface="Calibri Light" panose="020F0302020204030204"/>
                  <a:ea typeface="+mn-ea"/>
                  <a:cs typeface="Calibri" pitchFamily="34" charset="0"/>
                </a:endParaRPr>
              </a:p>
            </p:txBody>
          </p:sp>
          <p:sp>
            <p:nvSpPr>
              <p:cNvPr id="12" name="Retângulo de cantos arredondados 46">
                <a:extLst>
                  <a:ext uri="{FF2B5EF4-FFF2-40B4-BE49-F238E27FC236}">
                    <a16:creationId xmlns:a16="http://schemas.microsoft.com/office/drawing/2014/main" id="{CD196CC0-4B2D-FCFF-7E39-44DB7BDF90BF}"/>
                  </a:ext>
                </a:extLst>
              </p:cNvPr>
              <p:cNvSpPr/>
              <p:nvPr/>
            </p:nvSpPr>
            <p:spPr>
              <a:xfrm>
                <a:off x="693616" y="6208977"/>
                <a:ext cx="234741" cy="218114"/>
              </a:xfrm>
              <a:prstGeom prst="roundRect">
                <a:avLst/>
              </a:prstGeom>
              <a:solidFill>
                <a:srgbClr val="FFE69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050" b="0" i="0" u="none" strike="noStrike" kern="0" cap="none" spc="0" normalizeH="0" baseline="0" noProof="0">
                  <a:ln>
                    <a:noFill/>
                  </a:ln>
                  <a:solidFill>
                    <a:prstClr val="black">
                      <a:lumMod val="65000"/>
                      <a:lumOff val="35000"/>
                    </a:prstClr>
                  </a:solidFill>
                  <a:effectLst/>
                  <a:uLnTx/>
                  <a:uFillTx/>
                  <a:latin typeface="Calibri Light" panose="020F0302020204030204"/>
                  <a:ea typeface="+mn-ea"/>
                  <a:cs typeface="Calibri" pitchFamily="34" charset="0"/>
                </a:endParaRPr>
              </a:p>
            </p:txBody>
          </p:sp>
          <p:sp>
            <p:nvSpPr>
              <p:cNvPr id="13" name="Retângulo de cantos arredondados 47">
                <a:extLst>
                  <a:ext uri="{FF2B5EF4-FFF2-40B4-BE49-F238E27FC236}">
                    <a16:creationId xmlns:a16="http://schemas.microsoft.com/office/drawing/2014/main" id="{9E7A1D98-7C96-0763-D863-0375A5913A4A}"/>
                  </a:ext>
                </a:extLst>
              </p:cNvPr>
              <p:cNvSpPr/>
              <p:nvPr/>
            </p:nvSpPr>
            <p:spPr>
              <a:xfrm>
                <a:off x="697512" y="6479007"/>
                <a:ext cx="226949" cy="217021"/>
              </a:xfrm>
              <a:prstGeom prst="roundRect">
                <a:avLst/>
              </a:prstGeom>
              <a:solidFill>
                <a:srgbClr val="FF7C8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050" b="0" i="0" u="none" strike="noStrike" kern="0" cap="none" spc="0" normalizeH="0" baseline="0" noProof="0">
                  <a:ln>
                    <a:noFill/>
                  </a:ln>
                  <a:solidFill>
                    <a:prstClr val="black">
                      <a:lumMod val="65000"/>
                      <a:lumOff val="35000"/>
                    </a:prstClr>
                  </a:solidFill>
                  <a:effectLst/>
                  <a:uLnTx/>
                  <a:uFillTx/>
                  <a:latin typeface="Calibri Light" panose="020F0302020204030204"/>
                  <a:ea typeface="+mn-ea"/>
                  <a:cs typeface="Calibri" pitchFamily="34" charset="0"/>
                </a:endParaRPr>
              </a:p>
            </p:txBody>
          </p:sp>
          <p:sp>
            <p:nvSpPr>
              <p:cNvPr id="14" name="Rectangle 6">
                <a:extLst>
                  <a:ext uri="{FF2B5EF4-FFF2-40B4-BE49-F238E27FC236}">
                    <a16:creationId xmlns:a16="http://schemas.microsoft.com/office/drawing/2014/main" id="{83368847-9292-B745-37FD-59813432039C}"/>
                  </a:ext>
                </a:extLst>
              </p:cNvPr>
              <p:cNvSpPr>
                <a:spLocks noChangeArrowheads="1"/>
              </p:cNvSpPr>
              <p:nvPr/>
            </p:nvSpPr>
            <p:spPr bwMode="auto">
              <a:xfrm>
                <a:off x="903662" y="5910036"/>
                <a:ext cx="8468938" cy="261610"/>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ts val="0"/>
                  </a:spcBef>
                  <a:spcAft>
                    <a:spcPts val="0"/>
                  </a:spcAft>
                  <a:buClr>
                    <a:srgbClr val="CC0000"/>
                  </a:buClr>
                  <a:buSzTx/>
                  <a:buFontTx/>
                  <a:buNone/>
                  <a:tabLst/>
                  <a:defRPr/>
                </a:pPr>
                <a:r>
                  <a:rPr kumimoji="0" lang="pt-BR" sz="1050" b="0" i="0" u="none" strike="noStrike" kern="0" cap="none" spc="0" normalizeH="0" baseline="0" noProof="0">
                    <a:ln>
                      <a:noFill/>
                    </a:ln>
                    <a:solidFill>
                      <a:prstClr val="black">
                        <a:lumMod val="85000"/>
                        <a:lumOff val="15000"/>
                      </a:prstClr>
                    </a:solidFill>
                    <a:effectLst/>
                    <a:uLnTx/>
                    <a:uFillTx/>
                    <a:latin typeface="Calibri Light" panose="020F0302020204030204"/>
                    <a:cs typeface="Calibri" pitchFamily="34" charset="0"/>
                  </a:rPr>
                  <a:t>De 90 – 100%: Nível de satisfação de excelência (são as forças) </a:t>
                </a:r>
              </a:p>
            </p:txBody>
          </p:sp>
          <p:sp>
            <p:nvSpPr>
              <p:cNvPr id="15" name="Rectangle 7">
                <a:extLst>
                  <a:ext uri="{FF2B5EF4-FFF2-40B4-BE49-F238E27FC236}">
                    <a16:creationId xmlns:a16="http://schemas.microsoft.com/office/drawing/2014/main" id="{3A15DBB4-A329-95B3-4392-6FFC7FE48369}"/>
                  </a:ext>
                </a:extLst>
              </p:cNvPr>
              <p:cNvSpPr>
                <a:spLocks noChangeArrowheads="1"/>
              </p:cNvSpPr>
              <p:nvPr/>
            </p:nvSpPr>
            <p:spPr bwMode="auto">
              <a:xfrm>
                <a:off x="903662" y="6180236"/>
                <a:ext cx="8468938" cy="261610"/>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ts val="0"/>
                  </a:spcBef>
                  <a:spcAft>
                    <a:spcPts val="0"/>
                  </a:spcAft>
                  <a:buClr>
                    <a:srgbClr val="CC0000"/>
                  </a:buClr>
                  <a:buSzTx/>
                  <a:buFontTx/>
                  <a:buNone/>
                  <a:tabLst/>
                  <a:defRPr/>
                </a:pPr>
                <a:r>
                  <a:rPr kumimoji="0" lang="pt-BR" sz="1050" b="0" i="0" u="none" strike="noStrike" kern="0" cap="none" spc="0" normalizeH="0" baseline="0" noProof="0">
                    <a:ln>
                      <a:noFill/>
                    </a:ln>
                    <a:solidFill>
                      <a:prstClr val="black">
                        <a:lumMod val="85000"/>
                        <a:lumOff val="15000"/>
                      </a:prstClr>
                    </a:solidFill>
                    <a:effectLst/>
                    <a:uLnTx/>
                    <a:uFillTx/>
                    <a:latin typeface="Calibri Light" panose="020F0302020204030204"/>
                    <a:cs typeface="Calibri" pitchFamily="34" charset="0"/>
                  </a:rPr>
                  <a:t>De 80 – 89%: Nível de satisfação conforme (são as oportunidades)</a:t>
                </a:r>
              </a:p>
            </p:txBody>
          </p:sp>
          <p:sp>
            <p:nvSpPr>
              <p:cNvPr id="16" name="Rectangle 8">
                <a:extLst>
                  <a:ext uri="{FF2B5EF4-FFF2-40B4-BE49-F238E27FC236}">
                    <a16:creationId xmlns:a16="http://schemas.microsoft.com/office/drawing/2014/main" id="{C097E8D0-950A-BC1D-2AEE-FC5020C5721F}"/>
                  </a:ext>
                </a:extLst>
              </p:cNvPr>
              <p:cNvSpPr>
                <a:spLocks noChangeArrowheads="1"/>
              </p:cNvSpPr>
              <p:nvPr/>
            </p:nvSpPr>
            <p:spPr bwMode="auto">
              <a:xfrm>
                <a:off x="903662" y="6450436"/>
                <a:ext cx="8468938" cy="261610"/>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ts val="0"/>
                  </a:spcBef>
                  <a:spcAft>
                    <a:spcPts val="0"/>
                  </a:spcAft>
                  <a:buClr>
                    <a:srgbClr val="CC0000"/>
                  </a:buClr>
                  <a:buSzTx/>
                  <a:buFontTx/>
                  <a:buNone/>
                  <a:tabLst/>
                  <a:defRPr/>
                </a:pPr>
                <a:r>
                  <a:rPr kumimoji="0" lang="pt-BR" sz="1050" b="0" i="0" u="none" strike="noStrike" kern="0" cap="none" spc="0" normalizeH="0" baseline="0" noProof="0">
                    <a:ln>
                      <a:noFill/>
                    </a:ln>
                    <a:solidFill>
                      <a:prstClr val="black">
                        <a:lumMod val="85000"/>
                        <a:lumOff val="15000"/>
                      </a:prstClr>
                    </a:solidFill>
                    <a:effectLst/>
                    <a:uLnTx/>
                    <a:uFillTx/>
                    <a:latin typeface="Calibri Light" panose="020F0302020204030204"/>
                    <a:cs typeface="Calibri" pitchFamily="34" charset="0"/>
                  </a:rPr>
                  <a:t>De zero Até 79%: Nível de satisfação não conforme (fraquezas de 51 a 79%), sendo considerado Crítico o nível abaixo de 50% (ameaças)</a:t>
                </a:r>
              </a:p>
            </p:txBody>
          </p:sp>
        </p:grpSp>
        <p:pic>
          <p:nvPicPr>
            <p:cNvPr id="17" name="table">
              <a:extLst>
                <a:ext uri="{FF2B5EF4-FFF2-40B4-BE49-F238E27FC236}">
                  <a16:creationId xmlns:a16="http://schemas.microsoft.com/office/drawing/2014/main" id="{0459C7BE-E736-7421-2EE0-DE72760D9BF1}"/>
                </a:ext>
              </a:extLst>
            </p:cNvPr>
            <p:cNvPicPr>
              <a:picLocks noChangeAspect="1"/>
            </p:cNvPicPr>
            <p:nvPr/>
          </p:nvPicPr>
          <p:blipFill>
            <a:blip r:embed="rId2"/>
            <a:stretch>
              <a:fillRect/>
            </a:stretch>
          </p:blipFill>
          <p:spPr>
            <a:xfrm>
              <a:off x="7769690" y="5602509"/>
              <a:ext cx="2095481" cy="730322"/>
            </a:xfrm>
            <a:prstGeom prst="rect">
              <a:avLst/>
            </a:prstGeom>
          </p:spPr>
        </p:pic>
      </p:grpSp>
      <p:graphicFrame>
        <p:nvGraphicFramePr>
          <p:cNvPr id="2" name="Tabela 1">
            <a:extLst>
              <a:ext uri="{FF2B5EF4-FFF2-40B4-BE49-F238E27FC236}">
                <a16:creationId xmlns:a16="http://schemas.microsoft.com/office/drawing/2014/main" id="{BADFA589-53A1-562E-E8AD-FB0BC261327F}"/>
              </a:ext>
            </a:extLst>
          </p:cNvPr>
          <p:cNvGraphicFramePr>
            <a:graphicFrameLocks noGrp="1"/>
          </p:cNvGraphicFramePr>
          <p:nvPr>
            <p:extLst>
              <p:ext uri="{D42A27DB-BD31-4B8C-83A1-F6EECF244321}">
                <p14:modId xmlns:p14="http://schemas.microsoft.com/office/powerpoint/2010/main" val="185199937"/>
              </p:ext>
            </p:extLst>
          </p:nvPr>
        </p:nvGraphicFramePr>
        <p:xfrm>
          <a:off x="72083" y="3502765"/>
          <a:ext cx="8071004" cy="937962"/>
        </p:xfrm>
        <a:graphic>
          <a:graphicData uri="http://schemas.openxmlformats.org/drawingml/2006/table">
            <a:tbl>
              <a:tblPr/>
              <a:tblGrid>
                <a:gridCol w="2904353">
                  <a:extLst>
                    <a:ext uri="{9D8B030D-6E8A-4147-A177-3AD203B41FA5}">
                      <a16:colId xmlns:a16="http://schemas.microsoft.com/office/drawing/2014/main" val="1115746144"/>
                    </a:ext>
                  </a:extLst>
                </a:gridCol>
                <a:gridCol w="576000">
                  <a:extLst>
                    <a:ext uri="{9D8B030D-6E8A-4147-A177-3AD203B41FA5}">
                      <a16:colId xmlns:a16="http://schemas.microsoft.com/office/drawing/2014/main" val="332278745"/>
                    </a:ext>
                  </a:extLst>
                </a:gridCol>
                <a:gridCol w="333930">
                  <a:extLst>
                    <a:ext uri="{9D8B030D-6E8A-4147-A177-3AD203B41FA5}">
                      <a16:colId xmlns:a16="http://schemas.microsoft.com/office/drawing/2014/main" val="2528777640"/>
                    </a:ext>
                  </a:extLst>
                </a:gridCol>
                <a:gridCol w="576000">
                  <a:extLst>
                    <a:ext uri="{9D8B030D-6E8A-4147-A177-3AD203B41FA5}">
                      <a16:colId xmlns:a16="http://schemas.microsoft.com/office/drawing/2014/main" val="114320034"/>
                    </a:ext>
                  </a:extLst>
                </a:gridCol>
                <a:gridCol w="113411">
                  <a:extLst>
                    <a:ext uri="{9D8B030D-6E8A-4147-A177-3AD203B41FA5}">
                      <a16:colId xmlns:a16="http://schemas.microsoft.com/office/drawing/2014/main" val="1174119677"/>
                    </a:ext>
                  </a:extLst>
                </a:gridCol>
                <a:gridCol w="576000">
                  <a:extLst>
                    <a:ext uri="{9D8B030D-6E8A-4147-A177-3AD203B41FA5}">
                      <a16:colId xmlns:a16="http://schemas.microsoft.com/office/drawing/2014/main" val="4147684076"/>
                    </a:ext>
                  </a:extLst>
                </a:gridCol>
                <a:gridCol w="576000">
                  <a:extLst>
                    <a:ext uri="{9D8B030D-6E8A-4147-A177-3AD203B41FA5}">
                      <a16:colId xmlns:a16="http://schemas.microsoft.com/office/drawing/2014/main" val="2106239267"/>
                    </a:ext>
                  </a:extLst>
                </a:gridCol>
                <a:gridCol w="576000">
                  <a:extLst>
                    <a:ext uri="{9D8B030D-6E8A-4147-A177-3AD203B41FA5}">
                      <a16:colId xmlns:a16="http://schemas.microsoft.com/office/drawing/2014/main" val="234250265"/>
                    </a:ext>
                  </a:extLst>
                </a:gridCol>
                <a:gridCol w="111310">
                  <a:extLst>
                    <a:ext uri="{9D8B030D-6E8A-4147-A177-3AD203B41FA5}">
                      <a16:colId xmlns:a16="http://schemas.microsoft.com/office/drawing/2014/main" val="922587803"/>
                    </a:ext>
                  </a:extLst>
                </a:gridCol>
                <a:gridCol w="576000">
                  <a:extLst>
                    <a:ext uri="{9D8B030D-6E8A-4147-A177-3AD203B41FA5}">
                      <a16:colId xmlns:a16="http://schemas.microsoft.com/office/drawing/2014/main" val="2082942865"/>
                    </a:ext>
                  </a:extLst>
                </a:gridCol>
                <a:gridCol w="576000">
                  <a:extLst>
                    <a:ext uri="{9D8B030D-6E8A-4147-A177-3AD203B41FA5}">
                      <a16:colId xmlns:a16="http://schemas.microsoft.com/office/drawing/2014/main" val="3121905312"/>
                    </a:ext>
                  </a:extLst>
                </a:gridCol>
                <a:gridCol w="576000">
                  <a:extLst>
                    <a:ext uri="{9D8B030D-6E8A-4147-A177-3AD203B41FA5}">
                      <a16:colId xmlns:a16="http://schemas.microsoft.com/office/drawing/2014/main" val="2974333133"/>
                    </a:ext>
                  </a:extLst>
                </a:gridCol>
              </a:tblGrid>
              <a:tr h="312654">
                <a:tc>
                  <a:txBody>
                    <a:bodyPr/>
                    <a:lstStyle/>
                    <a:p>
                      <a:pPr algn="l" rtl="0" fontAlgn="ctr"/>
                      <a:r>
                        <a:rPr lang="pt-BR" sz="1100" b="1" i="0" u="none" strike="noStrike">
                          <a:solidFill>
                            <a:srgbClr val="404040"/>
                          </a:solidFill>
                          <a:effectLst/>
                          <a:latin typeface="Calibri" panose="020F0502020204030204" pitchFamily="34" charset="0"/>
                        </a:rPr>
                        <a:t>     5 - Acesso à lista de prestadores</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1"/>
                          </a:solidFill>
                          <a:effectLst/>
                          <a:latin typeface="Calibri" panose="020F0502020204030204" pitchFamily="34" charset="0"/>
                        </a:rPr>
                        <a:t>60,9</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100" b="1">
                          <a:solidFill>
                            <a:srgbClr val="00B0F0"/>
                          </a:solidFill>
                          <a:latin typeface="Calibri" panose="020F0502020204030204" pitchFamily="34" charset="0"/>
                        </a:rPr>
                        <a:t>↓</a:t>
                      </a:r>
                      <a:endParaRPr kumimoji="0" lang="pt-BR" sz="1100" b="0" i="0" u="none" strike="noStrike" kern="1200" cap="none" spc="0" normalizeH="0" baseline="0" noProof="0">
                        <a:ln>
                          <a:noFill/>
                        </a:ln>
                        <a:solidFill>
                          <a:srgbClr val="00B0F0"/>
                        </a:solidFill>
                        <a:effectLst/>
                        <a:uLnTx/>
                        <a:uFillTx/>
                        <a:latin typeface="Calibri" panose="020F0502020204030204" pitchFamily="34" charset="0"/>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pt-BR" sz="1100" b="1" i="0" u="none" strike="noStrike">
                          <a:solidFill>
                            <a:schemeClr val="bg1"/>
                          </a:solidFill>
                          <a:effectLst/>
                          <a:latin typeface="Calibri" panose="020F0502020204030204" pitchFamily="34" charset="0"/>
                        </a:rPr>
                        <a:t>52,3</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endParaRPr lang="pt-BR" sz="1100" b="1" i="0" u="none" strike="noStrike">
                        <a:solidFill>
                          <a:srgbClr val="404040"/>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404040"/>
                          </a:solidFill>
                          <a:effectLst/>
                          <a:highlight>
                            <a:srgbClr val="FFE699"/>
                          </a:highlight>
                          <a:latin typeface="Calibri" panose="020F0502020204030204" pitchFamily="34" charset="0"/>
                        </a:rPr>
                        <a:t>88,4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66,9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35,1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endParaRPr lang="pt-BR" sz="1100" b="1" i="0" u="none" strike="noStrike">
                        <a:solidFill>
                          <a:srgbClr val="FFFFFF"/>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404040"/>
                          </a:solidFill>
                          <a:effectLst/>
                          <a:highlight>
                            <a:srgbClr val="FFE699"/>
                          </a:highlight>
                          <a:latin typeface="Calibri" panose="020F0502020204030204" pitchFamily="34" charset="0"/>
                        </a:rPr>
                        <a:t>88,4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72,0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54,7</a:t>
                      </a:r>
                    </a:p>
                  </a:txBody>
                  <a:tcPr marL="9525" marR="9525" marT="9525"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2335570785"/>
                  </a:ext>
                </a:extLst>
              </a:tr>
              <a:tr h="312654">
                <a:tc>
                  <a:txBody>
                    <a:bodyPr/>
                    <a:lstStyle/>
                    <a:p>
                      <a:pPr algn="l" rtl="0" fontAlgn="ctr"/>
                      <a:r>
                        <a:rPr lang="pt-BR" sz="1100" b="1" i="0" u="none" strike="noStrike">
                          <a:solidFill>
                            <a:srgbClr val="404040"/>
                          </a:solidFill>
                          <a:effectLst/>
                          <a:latin typeface="Calibri" panose="020F0502020204030204" pitchFamily="34" charset="0"/>
                        </a:rPr>
                        <a:t>     6 - Atendimento Multicanal informação</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1"/>
                          </a:solidFill>
                          <a:effectLst/>
                          <a:latin typeface="Calibri" panose="020F0502020204030204" pitchFamily="34" charset="0"/>
                        </a:rPr>
                        <a:t>70,8</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100" b="1">
                          <a:solidFill>
                            <a:srgbClr val="00B0F0"/>
                          </a:solidFill>
                          <a:latin typeface="Calibri" panose="020F0502020204030204" pitchFamily="34" charset="0"/>
                        </a:rPr>
                        <a:t>↓</a:t>
                      </a:r>
                      <a:endParaRPr kumimoji="0" lang="pt-BR" sz="1100" b="0" i="0" u="none" strike="noStrike" kern="1200" cap="none" spc="0" normalizeH="0" baseline="0" noProof="0">
                        <a:ln>
                          <a:noFill/>
                        </a:ln>
                        <a:solidFill>
                          <a:srgbClr val="00B0F0"/>
                        </a:solidFill>
                        <a:effectLst/>
                        <a:uLnTx/>
                        <a:uFillTx/>
                        <a:latin typeface="Calibri" panose="020F0502020204030204" pitchFamily="34" charset="0"/>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pt-BR" sz="1100" b="1" i="0" u="none" strike="noStrike">
                          <a:solidFill>
                            <a:schemeClr val="bg1"/>
                          </a:solidFill>
                          <a:effectLst/>
                          <a:latin typeface="Calibri" panose="020F0502020204030204" pitchFamily="34" charset="0"/>
                        </a:rPr>
                        <a:t>62,6</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endParaRPr lang="pt-BR" sz="1100" b="1" i="0" u="none" strike="noStrike">
                        <a:solidFill>
                          <a:srgbClr val="FFFFFF"/>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95,1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74,0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39,9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endParaRPr lang="pt-BR" sz="1100" b="1" i="0" u="none" strike="noStrike">
                        <a:solidFill>
                          <a:srgbClr val="FFFFFF"/>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95,1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404040"/>
                          </a:solidFill>
                          <a:effectLst/>
                          <a:highlight>
                            <a:srgbClr val="FFE699"/>
                          </a:highlight>
                          <a:latin typeface="Calibri" panose="020F0502020204030204" pitchFamily="34" charset="0"/>
                        </a:rPr>
                        <a:t>81,6</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66,2</a:t>
                      </a:r>
                    </a:p>
                  </a:txBody>
                  <a:tcPr marL="9525" marR="9525" marT="9525"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1243062668"/>
                  </a:ext>
                </a:extLst>
              </a:tr>
              <a:tr h="312654">
                <a:tc>
                  <a:txBody>
                    <a:bodyPr/>
                    <a:lstStyle/>
                    <a:p>
                      <a:pPr algn="l" rtl="0" fontAlgn="ctr"/>
                      <a:r>
                        <a:rPr lang="pt-BR" sz="1100" b="1" i="0" u="none" strike="noStrike">
                          <a:solidFill>
                            <a:srgbClr val="404040"/>
                          </a:solidFill>
                          <a:effectLst/>
                          <a:latin typeface="Calibri" panose="020F0502020204030204" pitchFamily="34" charset="0"/>
                        </a:rPr>
                        <a:t>     7 - Atendimento resolutivo de reclamações</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1"/>
                          </a:solidFill>
                          <a:effectLst/>
                          <a:latin typeface="Calibri" panose="020F0502020204030204" pitchFamily="34" charset="0"/>
                        </a:rPr>
                        <a:t>68,7</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100" b="1">
                          <a:solidFill>
                            <a:srgbClr val="00B0F0"/>
                          </a:solidFill>
                          <a:latin typeface="Calibri" panose="020F0502020204030204" pitchFamily="34" charset="0"/>
                        </a:rPr>
                        <a:t>↓</a:t>
                      </a:r>
                      <a:endParaRPr kumimoji="0" lang="pt-BR" sz="1100" b="0" i="0" u="none" strike="noStrike" kern="1200" cap="none" spc="0" normalizeH="0" baseline="0" noProof="0">
                        <a:ln>
                          <a:noFill/>
                        </a:ln>
                        <a:solidFill>
                          <a:srgbClr val="00B0F0"/>
                        </a:solidFill>
                        <a:effectLst/>
                        <a:uLnTx/>
                        <a:uFillTx/>
                        <a:latin typeface="Calibri" panose="020F0502020204030204" pitchFamily="34" charset="0"/>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pt-BR" sz="1100" b="1" i="0" u="none" strike="noStrike">
                          <a:solidFill>
                            <a:schemeClr val="bg1"/>
                          </a:solidFill>
                          <a:effectLst/>
                          <a:latin typeface="Calibri" panose="020F0502020204030204" pitchFamily="34" charset="0"/>
                        </a:rPr>
                        <a:t>58,5</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endParaRPr lang="pt-BR" sz="1100" b="1" i="0" u="none" strike="noStrike">
                        <a:solidFill>
                          <a:schemeClr val="tx1">
                            <a:lumMod val="75000"/>
                            <a:lumOff val="25000"/>
                          </a:schemeClr>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91,8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61,7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28,9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endParaRPr lang="pt-BR" sz="1100" b="1" i="0" u="none" strike="noStrike">
                        <a:solidFill>
                          <a:schemeClr val="tx1">
                            <a:lumMod val="75000"/>
                            <a:lumOff val="25000"/>
                          </a:schemeClr>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91,3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72,9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39,3</a:t>
                      </a:r>
                    </a:p>
                  </a:txBody>
                  <a:tcPr marL="9525" marR="9525" marT="9525"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243938976"/>
                  </a:ext>
                </a:extLst>
              </a:tr>
            </a:tbl>
          </a:graphicData>
        </a:graphic>
      </p:graphicFrame>
      <p:graphicFrame>
        <p:nvGraphicFramePr>
          <p:cNvPr id="3" name="Tabela 2">
            <a:extLst>
              <a:ext uri="{FF2B5EF4-FFF2-40B4-BE49-F238E27FC236}">
                <a16:creationId xmlns:a16="http://schemas.microsoft.com/office/drawing/2014/main" id="{3031B33C-3282-B285-A646-8242695F946C}"/>
              </a:ext>
            </a:extLst>
          </p:cNvPr>
          <p:cNvGraphicFramePr>
            <a:graphicFrameLocks noGrp="1"/>
          </p:cNvGraphicFramePr>
          <p:nvPr>
            <p:extLst>
              <p:ext uri="{D42A27DB-BD31-4B8C-83A1-F6EECF244321}">
                <p14:modId xmlns:p14="http://schemas.microsoft.com/office/powerpoint/2010/main" val="537467454"/>
              </p:ext>
            </p:extLst>
          </p:nvPr>
        </p:nvGraphicFramePr>
        <p:xfrm>
          <a:off x="72083" y="4787692"/>
          <a:ext cx="8071004" cy="312654"/>
        </p:xfrm>
        <a:graphic>
          <a:graphicData uri="http://schemas.openxmlformats.org/drawingml/2006/table">
            <a:tbl>
              <a:tblPr/>
              <a:tblGrid>
                <a:gridCol w="2904353">
                  <a:extLst>
                    <a:ext uri="{9D8B030D-6E8A-4147-A177-3AD203B41FA5}">
                      <a16:colId xmlns:a16="http://schemas.microsoft.com/office/drawing/2014/main" val="1115746144"/>
                    </a:ext>
                  </a:extLst>
                </a:gridCol>
                <a:gridCol w="576000">
                  <a:extLst>
                    <a:ext uri="{9D8B030D-6E8A-4147-A177-3AD203B41FA5}">
                      <a16:colId xmlns:a16="http://schemas.microsoft.com/office/drawing/2014/main" val="332278745"/>
                    </a:ext>
                  </a:extLst>
                </a:gridCol>
                <a:gridCol w="333930">
                  <a:extLst>
                    <a:ext uri="{9D8B030D-6E8A-4147-A177-3AD203B41FA5}">
                      <a16:colId xmlns:a16="http://schemas.microsoft.com/office/drawing/2014/main" val="2528777640"/>
                    </a:ext>
                  </a:extLst>
                </a:gridCol>
                <a:gridCol w="576000">
                  <a:extLst>
                    <a:ext uri="{9D8B030D-6E8A-4147-A177-3AD203B41FA5}">
                      <a16:colId xmlns:a16="http://schemas.microsoft.com/office/drawing/2014/main" val="114320034"/>
                    </a:ext>
                  </a:extLst>
                </a:gridCol>
                <a:gridCol w="113411">
                  <a:extLst>
                    <a:ext uri="{9D8B030D-6E8A-4147-A177-3AD203B41FA5}">
                      <a16:colId xmlns:a16="http://schemas.microsoft.com/office/drawing/2014/main" val="1174119677"/>
                    </a:ext>
                  </a:extLst>
                </a:gridCol>
                <a:gridCol w="576000">
                  <a:extLst>
                    <a:ext uri="{9D8B030D-6E8A-4147-A177-3AD203B41FA5}">
                      <a16:colId xmlns:a16="http://schemas.microsoft.com/office/drawing/2014/main" val="4147684076"/>
                    </a:ext>
                  </a:extLst>
                </a:gridCol>
                <a:gridCol w="576000">
                  <a:extLst>
                    <a:ext uri="{9D8B030D-6E8A-4147-A177-3AD203B41FA5}">
                      <a16:colId xmlns:a16="http://schemas.microsoft.com/office/drawing/2014/main" val="2106239267"/>
                    </a:ext>
                  </a:extLst>
                </a:gridCol>
                <a:gridCol w="576000">
                  <a:extLst>
                    <a:ext uri="{9D8B030D-6E8A-4147-A177-3AD203B41FA5}">
                      <a16:colId xmlns:a16="http://schemas.microsoft.com/office/drawing/2014/main" val="234250265"/>
                    </a:ext>
                  </a:extLst>
                </a:gridCol>
                <a:gridCol w="111310">
                  <a:extLst>
                    <a:ext uri="{9D8B030D-6E8A-4147-A177-3AD203B41FA5}">
                      <a16:colId xmlns:a16="http://schemas.microsoft.com/office/drawing/2014/main" val="922587803"/>
                    </a:ext>
                  </a:extLst>
                </a:gridCol>
                <a:gridCol w="576000">
                  <a:extLst>
                    <a:ext uri="{9D8B030D-6E8A-4147-A177-3AD203B41FA5}">
                      <a16:colId xmlns:a16="http://schemas.microsoft.com/office/drawing/2014/main" val="2082942865"/>
                    </a:ext>
                  </a:extLst>
                </a:gridCol>
                <a:gridCol w="576000">
                  <a:extLst>
                    <a:ext uri="{9D8B030D-6E8A-4147-A177-3AD203B41FA5}">
                      <a16:colId xmlns:a16="http://schemas.microsoft.com/office/drawing/2014/main" val="3121905312"/>
                    </a:ext>
                  </a:extLst>
                </a:gridCol>
                <a:gridCol w="576000">
                  <a:extLst>
                    <a:ext uri="{9D8B030D-6E8A-4147-A177-3AD203B41FA5}">
                      <a16:colId xmlns:a16="http://schemas.microsoft.com/office/drawing/2014/main" val="2974333133"/>
                    </a:ext>
                  </a:extLst>
                </a:gridCol>
              </a:tblGrid>
              <a:tr h="312654">
                <a:tc>
                  <a:txBody>
                    <a:bodyPr/>
                    <a:lstStyle/>
                    <a:p>
                      <a:pPr algn="l" rtl="0" fontAlgn="ctr"/>
                      <a:r>
                        <a:rPr lang="pt-BR" sz="1100" b="1" i="0" u="none" strike="noStrike">
                          <a:solidFill>
                            <a:srgbClr val="404040"/>
                          </a:solidFill>
                          <a:effectLst/>
                          <a:latin typeface="Calibri" panose="020F0502020204030204" pitchFamily="34" charset="0"/>
                        </a:rPr>
                        <a:t>     8 - Documentos/Formulários</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pt-BR" sz="1100" b="1" i="0" u="none" strike="noStrike" kern="1200">
                          <a:solidFill>
                            <a:schemeClr val="bg1"/>
                          </a:solidFill>
                          <a:effectLst/>
                          <a:latin typeface="Calibri" panose="020F0502020204030204" pitchFamily="34" charset="0"/>
                          <a:ea typeface="+mn-ea"/>
                          <a:cs typeface="+mn-cs"/>
                        </a:rPr>
                        <a:t>65,5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97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1" i="0" u="none" strike="noStrike" kern="1200" cap="none" spc="0" normalizeH="0" baseline="0" noProof="0">
                          <a:ln>
                            <a:noFill/>
                          </a:ln>
                          <a:solidFill>
                            <a:schemeClr val="bg1">
                              <a:lumMod val="50000"/>
                            </a:schemeClr>
                          </a:solidFill>
                          <a:effectLst/>
                          <a:uLnTx/>
                          <a:uFillTx/>
                          <a:latin typeface="Calibri" panose="020F0502020204030204" pitchFamily="34" charset="0"/>
                          <a:ea typeface="+mn-ea"/>
                          <a:cs typeface="+mn-cs"/>
                        </a:rPr>
                        <a:t>↑</a:t>
                      </a:r>
                      <a:endParaRPr lang="pt-BR" sz="1100" b="0" i="0" u="none" strike="noStrike">
                        <a:solidFill>
                          <a:schemeClr val="bg1">
                            <a:lumMod val="50000"/>
                          </a:schemeClr>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100" b="1" i="0" u="none" strike="noStrike">
                          <a:solidFill>
                            <a:schemeClr val="bg1"/>
                          </a:solidFill>
                          <a:effectLst/>
                          <a:latin typeface="Calibri" panose="020F0502020204030204" pitchFamily="34" charset="0"/>
                        </a:rPr>
                        <a:t>66,2</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979"/>
                    </a:solidFill>
                  </a:tcPr>
                </a:tc>
                <a:tc>
                  <a:txBody>
                    <a:bodyPr/>
                    <a:lstStyle/>
                    <a:p>
                      <a:pPr algn="ctr" fontAlgn="ctr"/>
                      <a:endParaRPr lang="pt-BR" sz="1100" b="1" i="0" u="none" strike="noStrike">
                        <a:solidFill>
                          <a:srgbClr val="FFFFFF"/>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93,6</a:t>
                      </a:r>
                      <a:endParaRPr lang="pt-BR" sz="1100" b="1" i="0" u="none" strike="noStrike">
                        <a:solidFill>
                          <a:srgbClr val="FFFFFF"/>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74,1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34,6</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endParaRPr lang="pt-BR" sz="1100" b="1" i="0" u="none" strike="noStrike">
                        <a:solidFill>
                          <a:srgbClr val="FFFFFF"/>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92,5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76,7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60,9</a:t>
                      </a:r>
                    </a:p>
                  </a:txBody>
                  <a:tcPr marL="9525" marR="9525" marT="9525"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3009923752"/>
                  </a:ext>
                </a:extLst>
              </a:tr>
            </a:tbl>
          </a:graphicData>
        </a:graphic>
      </p:graphicFrame>
      <p:graphicFrame>
        <p:nvGraphicFramePr>
          <p:cNvPr id="4" name="Tabela 3">
            <a:extLst>
              <a:ext uri="{FF2B5EF4-FFF2-40B4-BE49-F238E27FC236}">
                <a16:creationId xmlns:a16="http://schemas.microsoft.com/office/drawing/2014/main" id="{09B7DE88-FC30-9DDF-8050-5B7C21CA0CD4}"/>
              </a:ext>
            </a:extLst>
          </p:cNvPr>
          <p:cNvGraphicFramePr>
            <a:graphicFrameLocks noGrp="1"/>
          </p:cNvGraphicFramePr>
          <p:nvPr>
            <p:extLst>
              <p:ext uri="{D42A27DB-BD31-4B8C-83A1-F6EECF244321}">
                <p14:modId xmlns:p14="http://schemas.microsoft.com/office/powerpoint/2010/main" val="981357050"/>
              </p:ext>
            </p:extLst>
          </p:nvPr>
        </p:nvGraphicFramePr>
        <p:xfrm>
          <a:off x="72083" y="5121056"/>
          <a:ext cx="8071004" cy="625308"/>
        </p:xfrm>
        <a:graphic>
          <a:graphicData uri="http://schemas.openxmlformats.org/drawingml/2006/table">
            <a:tbl>
              <a:tblPr/>
              <a:tblGrid>
                <a:gridCol w="2904353">
                  <a:extLst>
                    <a:ext uri="{9D8B030D-6E8A-4147-A177-3AD203B41FA5}">
                      <a16:colId xmlns:a16="http://schemas.microsoft.com/office/drawing/2014/main" val="1115746144"/>
                    </a:ext>
                  </a:extLst>
                </a:gridCol>
                <a:gridCol w="576000">
                  <a:extLst>
                    <a:ext uri="{9D8B030D-6E8A-4147-A177-3AD203B41FA5}">
                      <a16:colId xmlns:a16="http://schemas.microsoft.com/office/drawing/2014/main" val="332278745"/>
                    </a:ext>
                  </a:extLst>
                </a:gridCol>
                <a:gridCol w="333930">
                  <a:extLst>
                    <a:ext uri="{9D8B030D-6E8A-4147-A177-3AD203B41FA5}">
                      <a16:colId xmlns:a16="http://schemas.microsoft.com/office/drawing/2014/main" val="2528777640"/>
                    </a:ext>
                  </a:extLst>
                </a:gridCol>
                <a:gridCol w="576000">
                  <a:extLst>
                    <a:ext uri="{9D8B030D-6E8A-4147-A177-3AD203B41FA5}">
                      <a16:colId xmlns:a16="http://schemas.microsoft.com/office/drawing/2014/main" val="114320034"/>
                    </a:ext>
                  </a:extLst>
                </a:gridCol>
                <a:gridCol w="113411">
                  <a:extLst>
                    <a:ext uri="{9D8B030D-6E8A-4147-A177-3AD203B41FA5}">
                      <a16:colId xmlns:a16="http://schemas.microsoft.com/office/drawing/2014/main" val="1174119677"/>
                    </a:ext>
                  </a:extLst>
                </a:gridCol>
                <a:gridCol w="576000">
                  <a:extLst>
                    <a:ext uri="{9D8B030D-6E8A-4147-A177-3AD203B41FA5}">
                      <a16:colId xmlns:a16="http://schemas.microsoft.com/office/drawing/2014/main" val="4147684076"/>
                    </a:ext>
                  </a:extLst>
                </a:gridCol>
                <a:gridCol w="576000">
                  <a:extLst>
                    <a:ext uri="{9D8B030D-6E8A-4147-A177-3AD203B41FA5}">
                      <a16:colId xmlns:a16="http://schemas.microsoft.com/office/drawing/2014/main" val="2106239267"/>
                    </a:ext>
                  </a:extLst>
                </a:gridCol>
                <a:gridCol w="576000">
                  <a:extLst>
                    <a:ext uri="{9D8B030D-6E8A-4147-A177-3AD203B41FA5}">
                      <a16:colId xmlns:a16="http://schemas.microsoft.com/office/drawing/2014/main" val="234250265"/>
                    </a:ext>
                  </a:extLst>
                </a:gridCol>
                <a:gridCol w="111310">
                  <a:extLst>
                    <a:ext uri="{9D8B030D-6E8A-4147-A177-3AD203B41FA5}">
                      <a16:colId xmlns:a16="http://schemas.microsoft.com/office/drawing/2014/main" val="922587803"/>
                    </a:ext>
                  </a:extLst>
                </a:gridCol>
                <a:gridCol w="576000">
                  <a:extLst>
                    <a:ext uri="{9D8B030D-6E8A-4147-A177-3AD203B41FA5}">
                      <a16:colId xmlns:a16="http://schemas.microsoft.com/office/drawing/2014/main" val="2082942865"/>
                    </a:ext>
                  </a:extLst>
                </a:gridCol>
                <a:gridCol w="576000">
                  <a:extLst>
                    <a:ext uri="{9D8B030D-6E8A-4147-A177-3AD203B41FA5}">
                      <a16:colId xmlns:a16="http://schemas.microsoft.com/office/drawing/2014/main" val="3121905312"/>
                    </a:ext>
                  </a:extLst>
                </a:gridCol>
                <a:gridCol w="576000">
                  <a:extLst>
                    <a:ext uri="{9D8B030D-6E8A-4147-A177-3AD203B41FA5}">
                      <a16:colId xmlns:a16="http://schemas.microsoft.com/office/drawing/2014/main" val="2974333133"/>
                    </a:ext>
                  </a:extLst>
                </a:gridCol>
              </a:tblGrid>
              <a:tr h="312654">
                <a:tc>
                  <a:txBody>
                    <a:bodyPr/>
                    <a:lstStyle/>
                    <a:p>
                      <a:pPr algn="l" rtl="0" fontAlgn="ctr"/>
                      <a:r>
                        <a:rPr lang="pt-BR" sz="1100" b="1" i="0" u="none" strike="noStrike">
                          <a:solidFill>
                            <a:srgbClr val="404040"/>
                          </a:solidFill>
                          <a:effectLst/>
                          <a:latin typeface="Calibri" panose="020F0502020204030204" pitchFamily="34" charset="0"/>
                        </a:rPr>
                        <a:t>     9 - Avaliação do plano</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tx1">
                              <a:lumMod val="75000"/>
                              <a:lumOff val="25000"/>
                            </a:schemeClr>
                          </a:solidFill>
                          <a:effectLst/>
                          <a:latin typeface="Calibri" panose="020F0502020204030204" pitchFamily="34" charset="0"/>
                        </a:rPr>
                        <a:t>84,8</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100" b="1">
                          <a:solidFill>
                            <a:schemeClr val="bg1">
                              <a:lumMod val="50000"/>
                            </a:schemeClr>
                          </a:solidFill>
                          <a:latin typeface="Calibri" panose="020F0502020204030204" pitchFamily="34" charset="0"/>
                        </a:rPr>
                        <a:t>↓</a:t>
                      </a:r>
                      <a:endParaRPr kumimoji="0" lang="pt-BR" sz="1100" b="0" i="0" u="none" strike="noStrike" kern="1200" cap="none" spc="0" normalizeH="0" baseline="0" noProof="0">
                        <a:ln>
                          <a:noFill/>
                        </a:ln>
                        <a:solidFill>
                          <a:schemeClr val="bg1">
                            <a:lumMod val="50000"/>
                          </a:schemeClr>
                        </a:solidFill>
                        <a:effectLst/>
                        <a:uLnTx/>
                        <a:uFillTx/>
                        <a:latin typeface="Calibri" panose="020F0502020204030204" pitchFamily="34" charset="0"/>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80,5</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algn="ctr" fontAlgn="ctr"/>
                      <a:endParaRPr lang="pt-BR" sz="1100" b="1" i="0" u="none" strike="noStrike">
                        <a:solidFill>
                          <a:srgbClr val="FFFFFF"/>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97,7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77,4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44,3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endParaRPr lang="pt-BR" sz="1100" b="1" i="0" u="none" strike="noStrike">
                        <a:solidFill>
                          <a:srgbClr val="404040"/>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97,7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404040"/>
                          </a:solidFill>
                          <a:effectLst/>
                          <a:highlight>
                            <a:srgbClr val="FFE699"/>
                          </a:highlight>
                          <a:latin typeface="Calibri" panose="020F0502020204030204" pitchFamily="34" charset="0"/>
                        </a:rPr>
                        <a:t>87,1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76,7</a:t>
                      </a:r>
                    </a:p>
                  </a:txBody>
                  <a:tcPr marL="9525" marR="9525" marT="9525"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3337771341"/>
                  </a:ext>
                </a:extLst>
              </a:tr>
              <a:tr h="312654">
                <a:tc>
                  <a:txBody>
                    <a:bodyPr/>
                    <a:lstStyle/>
                    <a:p>
                      <a:pPr algn="l" rtl="0" fontAlgn="ctr"/>
                      <a:r>
                        <a:rPr lang="pt-BR" sz="1100" b="1" i="0" u="none" strike="noStrike">
                          <a:solidFill>
                            <a:srgbClr val="404040"/>
                          </a:solidFill>
                          <a:effectLst/>
                          <a:latin typeface="Calibri" panose="020F0502020204030204" pitchFamily="34" charset="0"/>
                        </a:rPr>
                        <a:t>     10 - Recomendação do plano</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1"/>
                          </a:solidFill>
                          <a:effectLst/>
                          <a:latin typeface="Calibri" panose="020F0502020204030204" pitchFamily="34" charset="0"/>
                        </a:rPr>
                        <a:t>71,8</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100" b="1">
                          <a:solidFill>
                            <a:srgbClr val="00B0F0"/>
                          </a:solidFill>
                          <a:latin typeface="Calibri" panose="020F0502020204030204" pitchFamily="34" charset="0"/>
                        </a:rPr>
                        <a:t>↓</a:t>
                      </a:r>
                      <a:endParaRPr kumimoji="0" lang="pt-BR" sz="1100" b="0" i="0" u="none" strike="noStrike" kern="1200" cap="none" spc="0" normalizeH="0" baseline="0" noProof="0">
                        <a:ln>
                          <a:noFill/>
                        </a:ln>
                        <a:solidFill>
                          <a:srgbClr val="00B0F0"/>
                        </a:solidFill>
                        <a:effectLst/>
                        <a:uLnTx/>
                        <a:uFillTx/>
                        <a:latin typeface="Calibri" panose="020F0502020204030204" pitchFamily="34" charset="0"/>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pt-BR" sz="1100" b="1" i="0" u="none" strike="noStrike">
                          <a:solidFill>
                            <a:schemeClr val="bg1"/>
                          </a:solidFill>
                          <a:effectLst/>
                          <a:latin typeface="Calibri" panose="020F0502020204030204" pitchFamily="34" charset="0"/>
                        </a:rPr>
                        <a:t>65,5</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endParaRPr lang="pt-BR" sz="1100" b="1" i="0" u="none" strike="noStrike">
                        <a:solidFill>
                          <a:srgbClr val="FFFFFF"/>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93,4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71,5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39,4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endParaRPr lang="pt-BR" sz="1100" b="1" i="0" u="none" strike="noStrike">
                        <a:solidFill>
                          <a:srgbClr val="FFFFFF"/>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92,7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78,7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61,6</a:t>
                      </a:r>
                    </a:p>
                  </a:txBody>
                  <a:tcPr marL="9525" marR="9525" marT="9525"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2260141380"/>
                  </a:ext>
                </a:extLst>
              </a:tr>
            </a:tbl>
          </a:graphicData>
        </a:graphic>
      </p:graphicFrame>
      <p:graphicFrame>
        <p:nvGraphicFramePr>
          <p:cNvPr id="23" name="Tabela 22">
            <a:extLst>
              <a:ext uri="{FF2B5EF4-FFF2-40B4-BE49-F238E27FC236}">
                <a16:creationId xmlns:a16="http://schemas.microsoft.com/office/drawing/2014/main" id="{16D863B1-8F16-99ED-76DA-E298B2E1CEE9}"/>
              </a:ext>
            </a:extLst>
          </p:cNvPr>
          <p:cNvGraphicFramePr>
            <a:graphicFrameLocks noGrp="1"/>
          </p:cNvGraphicFramePr>
          <p:nvPr>
            <p:extLst>
              <p:ext uri="{D42A27DB-BD31-4B8C-83A1-F6EECF244321}">
                <p14:modId xmlns:p14="http://schemas.microsoft.com/office/powerpoint/2010/main" val="462056153"/>
              </p:ext>
            </p:extLst>
          </p:nvPr>
        </p:nvGraphicFramePr>
        <p:xfrm>
          <a:off x="72083" y="4452020"/>
          <a:ext cx="8071004" cy="312654"/>
        </p:xfrm>
        <a:graphic>
          <a:graphicData uri="http://schemas.openxmlformats.org/drawingml/2006/table">
            <a:tbl>
              <a:tblPr/>
              <a:tblGrid>
                <a:gridCol w="2904353">
                  <a:extLst>
                    <a:ext uri="{9D8B030D-6E8A-4147-A177-3AD203B41FA5}">
                      <a16:colId xmlns:a16="http://schemas.microsoft.com/office/drawing/2014/main" val="1115746144"/>
                    </a:ext>
                  </a:extLst>
                </a:gridCol>
                <a:gridCol w="576000">
                  <a:extLst>
                    <a:ext uri="{9D8B030D-6E8A-4147-A177-3AD203B41FA5}">
                      <a16:colId xmlns:a16="http://schemas.microsoft.com/office/drawing/2014/main" val="332278745"/>
                    </a:ext>
                  </a:extLst>
                </a:gridCol>
                <a:gridCol w="333930">
                  <a:extLst>
                    <a:ext uri="{9D8B030D-6E8A-4147-A177-3AD203B41FA5}">
                      <a16:colId xmlns:a16="http://schemas.microsoft.com/office/drawing/2014/main" val="2528777640"/>
                    </a:ext>
                  </a:extLst>
                </a:gridCol>
                <a:gridCol w="576000">
                  <a:extLst>
                    <a:ext uri="{9D8B030D-6E8A-4147-A177-3AD203B41FA5}">
                      <a16:colId xmlns:a16="http://schemas.microsoft.com/office/drawing/2014/main" val="114320034"/>
                    </a:ext>
                  </a:extLst>
                </a:gridCol>
                <a:gridCol w="113411">
                  <a:extLst>
                    <a:ext uri="{9D8B030D-6E8A-4147-A177-3AD203B41FA5}">
                      <a16:colId xmlns:a16="http://schemas.microsoft.com/office/drawing/2014/main" val="1174119677"/>
                    </a:ext>
                  </a:extLst>
                </a:gridCol>
                <a:gridCol w="576000">
                  <a:extLst>
                    <a:ext uri="{9D8B030D-6E8A-4147-A177-3AD203B41FA5}">
                      <a16:colId xmlns:a16="http://schemas.microsoft.com/office/drawing/2014/main" val="4147684076"/>
                    </a:ext>
                  </a:extLst>
                </a:gridCol>
                <a:gridCol w="576000">
                  <a:extLst>
                    <a:ext uri="{9D8B030D-6E8A-4147-A177-3AD203B41FA5}">
                      <a16:colId xmlns:a16="http://schemas.microsoft.com/office/drawing/2014/main" val="2106239267"/>
                    </a:ext>
                  </a:extLst>
                </a:gridCol>
                <a:gridCol w="576000">
                  <a:extLst>
                    <a:ext uri="{9D8B030D-6E8A-4147-A177-3AD203B41FA5}">
                      <a16:colId xmlns:a16="http://schemas.microsoft.com/office/drawing/2014/main" val="234250265"/>
                    </a:ext>
                  </a:extLst>
                </a:gridCol>
                <a:gridCol w="111310">
                  <a:extLst>
                    <a:ext uri="{9D8B030D-6E8A-4147-A177-3AD203B41FA5}">
                      <a16:colId xmlns:a16="http://schemas.microsoft.com/office/drawing/2014/main" val="922587803"/>
                    </a:ext>
                  </a:extLst>
                </a:gridCol>
                <a:gridCol w="576000">
                  <a:extLst>
                    <a:ext uri="{9D8B030D-6E8A-4147-A177-3AD203B41FA5}">
                      <a16:colId xmlns:a16="http://schemas.microsoft.com/office/drawing/2014/main" val="2082942865"/>
                    </a:ext>
                  </a:extLst>
                </a:gridCol>
                <a:gridCol w="576000">
                  <a:extLst>
                    <a:ext uri="{9D8B030D-6E8A-4147-A177-3AD203B41FA5}">
                      <a16:colId xmlns:a16="http://schemas.microsoft.com/office/drawing/2014/main" val="3121905312"/>
                    </a:ext>
                  </a:extLst>
                </a:gridCol>
                <a:gridCol w="576000">
                  <a:extLst>
                    <a:ext uri="{9D8B030D-6E8A-4147-A177-3AD203B41FA5}">
                      <a16:colId xmlns:a16="http://schemas.microsoft.com/office/drawing/2014/main" val="2974333133"/>
                    </a:ext>
                  </a:extLst>
                </a:gridCol>
              </a:tblGrid>
              <a:tr h="312654">
                <a:tc>
                  <a:txBody>
                    <a:bodyPr/>
                    <a:lstStyle/>
                    <a:p>
                      <a:pPr algn="l" rtl="0" fontAlgn="ctr"/>
                      <a:r>
                        <a:rPr lang="pt-BR" sz="1100" b="1" i="0" u="none" strike="noStrike">
                          <a:solidFill>
                            <a:schemeClr val="bg1"/>
                          </a:solidFill>
                          <a:effectLst/>
                          <a:latin typeface="Calibri" panose="020F0502020204030204" pitchFamily="34" charset="0"/>
                        </a:rPr>
                        <a:t>     7 -  Não Reclamei</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ctr"/>
                      <a:r>
                        <a:rPr lang="pt-BR" sz="1100" b="1" i="0" u="none" strike="noStrike" kern="1200">
                          <a:solidFill>
                            <a:schemeClr val="tx1">
                              <a:lumMod val="75000"/>
                              <a:lumOff val="25000"/>
                            </a:schemeClr>
                          </a:solidFill>
                          <a:effectLst/>
                          <a:latin typeface="Calibri" panose="020F0502020204030204" pitchFamily="34" charset="0"/>
                          <a:ea typeface="+mn-ea"/>
                          <a:cs typeface="+mn-cs"/>
                        </a:rPr>
                        <a:t>61,1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100" b="1">
                          <a:solidFill>
                            <a:srgbClr val="00B0F0"/>
                          </a:solidFill>
                          <a:latin typeface="Calibri" panose="020F0502020204030204" pitchFamily="34" charset="0"/>
                        </a:rPr>
                        <a:t>↓</a:t>
                      </a:r>
                      <a:endParaRPr kumimoji="0" lang="pt-BR" sz="1100" b="0" i="0" u="none" strike="noStrike" kern="1200" cap="none" spc="0" normalizeH="0" baseline="0" noProof="0">
                        <a:ln>
                          <a:noFill/>
                        </a:ln>
                        <a:solidFill>
                          <a:srgbClr val="00B0F0"/>
                        </a:solidFill>
                        <a:effectLst/>
                        <a:uLnTx/>
                        <a:uFillTx/>
                        <a:latin typeface="Calibri" panose="020F0502020204030204" pitchFamily="34" charset="0"/>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51,4</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tc>
                  <a:txBody>
                    <a:bodyPr/>
                    <a:lstStyle/>
                    <a:p>
                      <a:pPr algn="ctr" fontAlgn="ctr"/>
                      <a:endParaRPr lang="pt-BR" sz="1100" b="1" i="0" u="none" strike="noStrike">
                        <a:solidFill>
                          <a:schemeClr val="tx1">
                            <a:lumMod val="75000"/>
                            <a:lumOff val="25000"/>
                          </a:schemeClr>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84,5</a:t>
                      </a:r>
                      <a:endParaRPr lang="pt-BR" sz="1100" b="1" i="0" u="none" strike="noStrike" kern="1200">
                        <a:solidFill>
                          <a:schemeClr val="tx1">
                            <a:lumMod val="75000"/>
                            <a:lumOff val="25000"/>
                          </a:schemeClr>
                        </a:solidFill>
                        <a:effectLst/>
                        <a:latin typeface="Calibri" panose="020F0502020204030204" pitchFamily="34" charset="0"/>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61,6</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21,7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tc>
                  <a:txBody>
                    <a:bodyPr/>
                    <a:lstStyle/>
                    <a:p>
                      <a:pPr algn="ctr" fontAlgn="ctr"/>
                      <a:endParaRPr lang="pt-BR" sz="1100" b="1" i="0" u="none" strike="noStrike" kern="1200">
                        <a:solidFill>
                          <a:schemeClr val="tx1">
                            <a:lumMod val="75000"/>
                            <a:lumOff val="25000"/>
                          </a:schemeClr>
                        </a:solidFill>
                        <a:effectLst/>
                        <a:latin typeface="Calibri" panose="020F0502020204030204" pitchFamily="34" charset="0"/>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81,4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66,7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50,6</a:t>
                      </a:r>
                    </a:p>
                  </a:txBody>
                  <a:tcPr marL="9525" marR="9525" marT="9525"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extLst>
                  <a:ext uri="{0D108BD9-81ED-4DB2-BD59-A6C34878D82A}">
                    <a16:rowId xmlns:a16="http://schemas.microsoft.com/office/drawing/2014/main" val="1231087623"/>
                  </a:ext>
                </a:extLst>
              </a:tr>
            </a:tbl>
          </a:graphicData>
        </a:graphic>
      </p:graphicFrame>
      <p:graphicFrame>
        <p:nvGraphicFramePr>
          <p:cNvPr id="25" name="Tabela 24">
            <a:extLst>
              <a:ext uri="{FF2B5EF4-FFF2-40B4-BE49-F238E27FC236}">
                <a16:creationId xmlns:a16="http://schemas.microsoft.com/office/drawing/2014/main" id="{BA7ACF9F-0F9D-B5D6-41E5-52881D488533}"/>
              </a:ext>
            </a:extLst>
          </p:cNvPr>
          <p:cNvGraphicFramePr>
            <a:graphicFrameLocks noGrp="1"/>
          </p:cNvGraphicFramePr>
          <p:nvPr>
            <p:extLst>
              <p:ext uri="{D42A27DB-BD31-4B8C-83A1-F6EECF244321}">
                <p14:modId xmlns:p14="http://schemas.microsoft.com/office/powerpoint/2010/main" val="2312950463"/>
              </p:ext>
            </p:extLst>
          </p:nvPr>
        </p:nvGraphicFramePr>
        <p:xfrm>
          <a:off x="72083" y="1128739"/>
          <a:ext cx="8070619" cy="2355270"/>
        </p:xfrm>
        <a:graphic>
          <a:graphicData uri="http://schemas.openxmlformats.org/drawingml/2006/table">
            <a:tbl>
              <a:tblPr/>
              <a:tblGrid>
                <a:gridCol w="2904030">
                  <a:extLst>
                    <a:ext uri="{9D8B030D-6E8A-4147-A177-3AD203B41FA5}">
                      <a16:colId xmlns:a16="http://schemas.microsoft.com/office/drawing/2014/main" val="1115746144"/>
                    </a:ext>
                  </a:extLst>
                </a:gridCol>
                <a:gridCol w="576000">
                  <a:extLst>
                    <a:ext uri="{9D8B030D-6E8A-4147-A177-3AD203B41FA5}">
                      <a16:colId xmlns:a16="http://schemas.microsoft.com/office/drawing/2014/main" val="332278745"/>
                    </a:ext>
                  </a:extLst>
                </a:gridCol>
                <a:gridCol w="333893">
                  <a:extLst>
                    <a:ext uri="{9D8B030D-6E8A-4147-A177-3AD203B41FA5}">
                      <a16:colId xmlns:a16="http://schemas.microsoft.com/office/drawing/2014/main" val="2528777640"/>
                    </a:ext>
                  </a:extLst>
                </a:gridCol>
                <a:gridCol w="576000">
                  <a:extLst>
                    <a:ext uri="{9D8B030D-6E8A-4147-A177-3AD203B41FA5}">
                      <a16:colId xmlns:a16="http://schemas.microsoft.com/office/drawing/2014/main" val="114320034"/>
                    </a:ext>
                  </a:extLst>
                </a:gridCol>
                <a:gridCol w="113398">
                  <a:extLst>
                    <a:ext uri="{9D8B030D-6E8A-4147-A177-3AD203B41FA5}">
                      <a16:colId xmlns:a16="http://schemas.microsoft.com/office/drawing/2014/main" val="1174119677"/>
                    </a:ext>
                  </a:extLst>
                </a:gridCol>
                <a:gridCol w="576000">
                  <a:extLst>
                    <a:ext uri="{9D8B030D-6E8A-4147-A177-3AD203B41FA5}">
                      <a16:colId xmlns:a16="http://schemas.microsoft.com/office/drawing/2014/main" val="4147684076"/>
                    </a:ext>
                  </a:extLst>
                </a:gridCol>
                <a:gridCol w="576000">
                  <a:extLst>
                    <a:ext uri="{9D8B030D-6E8A-4147-A177-3AD203B41FA5}">
                      <a16:colId xmlns:a16="http://schemas.microsoft.com/office/drawing/2014/main" val="2106239267"/>
                    </a:ext>
                  </a:extLst>
                </a:gridCol>
                <a:gridCol w="576000">
                  <a:extLst>
                    <a:ext uri="{9D8B030D-6E8A-4147-A177-3AD203B41FA5}">
                      <a16:colId xmlns:a16="http://schemas.microsoft.com/office/drawing/2014/main" val="234250265"/>
                    </a:ext>
                  </a:extLst>
                </a:gridCol>
                <a:gridCol w="111298">
                  <a:extLst>
                    <a:ext uri="{9D8B030D-6E8A-4147-A177-3AD203B41FA5}">
                      <a16:colId xmlns:a16="http://schemas.microsoft.com/office/drawing/2014/main" val="922587803"/>
                    </a:ext>
                  </a:extLst>
                </a:gridCol>
                <a:gridCol w="576000">
                  <a:extLst>
                    <a:ext uri="{9D8B030D-6E8A-4147-A177-3AD203B41FA5}">
                      <a16:colId xmlns:a16="http://schemas.microsoft.com/office/drawing/2014/main" val="2082942865"/>
                    </a:ext>
                  </a:extLst>
                </a:gridCol>
                <a:gridCol w="576000">
                  <a:extLst>
                    <a:ext uri="{9D8B030D-6E8A-4147-A177-3AD203B41FA5}">
                      <a16:colId xmlns:a16="http://schemas.microsoft.com/office/drawing/2014/main" val="3121905312"/>
                    </a:ext>
                  </a:extLst>
                </a:gridCol>
                <a:gridCol w="576000">
                  <a:extLst>
                    <a:ext uri="{9D8B030D-6E8A-4147-A177-3AD203B41FA5}">
                      <a16:colId xmlns:a16="http://schemas.microsoft.com/office/drawing/2014/main" val="2974333133"/>
                    </a:ext>
                  </a:extLst>
                </a:gridCol>
              </a:tblGrid>
              <a:tr h="396000">
                <a:tc>
                  <a:txBody>
                    <a:bodyPr/>
                    <a:lstStyle/>
                    <a:p>
                      <a:pPr algn="ctr" rtl="0" fontAlgn="ctr"/>
                      <a:endParaRPr lang="pt-BR" sz="1100" b="1" i="0" u="none" strike="noStrike">
                        <a:solidFill>
                          <a:srgbClr val="404040"/>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rowSpan="2"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t-BR" sz="1100" b="1" i="0" u="none" strike="noStrike">
                        <a:solidFill>
                          <a:schemeClr val="bg1"/>
                        </a:solidFill>
                        <a:effectLst/>
                        <a:latin typeface="Calibri" panose="020F0502020204030204" pitchFamily="34" charset="0"/>
                      </a:endParaRPr>
                    </a:p>
                  </a:txBody>
                  <a:tcPr marL="6751" marR="6751" marT="6751"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rowSpan="2" hMerge="1">
                  <a:txBody>
                    <a:bodyPr/>
                    <a:lstStyle/>
                    <a:p>
                      <a:pPr algn="ctr" fontAlgn="ctr"/>
                      <a:endParaRPr lang="pt-BR" sz="1100" b="1" i="0" u="none" strike="noStrike" dirty="0">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rowSpan="2" hMerge="1">
                  <a:txBody>
                    <a:bodyPr/>
                    <a:lstStyle/>
                    <a:p>
                      <a:pPr algn="ctr" fontAlgn="ctr"/>
                      <a:r>
                        <a:rPr lang="pt-BR" sz="1100" b="1" i="0" u="none" strike="noStrike" dirty="0">
                          <a:solidFill>
                            <a:schemeClr val="bg1"/>
                          </a:solidFill>
                          <a:effectLst/>
                          <a:latin typeface="Calibri" panose="020F0502020204030204" pitchFamily="34" charset="0"/>
                        </a:rPr>
                        <a:t>Maior</a:t>
                      </a:r>
                    </a:p>
                  </a:txBody>
                  <a:tcPr marL="6751" marR="6751" marT="6751"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fontAlgn="ctr"/>
                      <a:endParaRPr lang="pt-BR" sz="1200" b="1" i="0" u="none" strike="noStrike">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algn="ctr" fontAlgn="ctr"/>
                      <a:r>
                        <a:rPr lang="pt-BR" sz="1200" b="1" i="0" u="none" strike="noStrike">
                          <a:solidFill>
                            <a:srgbClr val="FFFFFF"/>
                          </a:solidFill>
                          <a:effectLst/>
                          <a:latin typeface="Calibri" panose="020F0502020204030204" pitchFamily="34" charset="0"/>
                        </a:rPr>
                        <a:t>GERAL</a:t>
                      </a:r>
                      <a:endParaRPr lang="pt-BR" sz="1200" b="1" i="0" u="none" strike="noStrike">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pPr algn="ctr" fontAlgn="ctr"/>
                      <a:endParaRPr lang="pt-BR" sz="1100" b="1" i="0" u="none" strike="noStrike" dirty="0">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pPr algn="ctr" fontAlgn="ctr"/>
                      <a:endParaRPr lang="pt-BR" sz="1100" b="1" i="0" u="none" strike="noStrike" dirty="0">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fontAlgn="ctr"/>
                      <a:endParaRPr lang="pt-BR" sz="1200" b="1" i="0" u="none" strike="noStrike">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algn="ctr" fontAlgn="ctr"/>
                      <a:r>
                        <a:rPr lang="en-US" sz="1200" b="1" i="0" u="none" strike="noStrike">
                          <a:solidFill>
                            <a:schemeClr val="bg1"/>
                          </a:solidFill>
                          <a:effectLst/>
                          <a:latin typeface="Calibri" panose="020F0502020204030204" pitchFamily="34" charset="0"/>
                        </a:rPr>
                        <a:t>AUTOGESTÃO</a:t>
                      </a:r>
                      <a:endParaRPr lang="pt-BR" sz="1200" b="1" i="0" u="none" strike="noStrike">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pPr algn="ctr" fontAlgn="ctr"/>
                      <a:endParaRPr lang="pt-BR" sz="1100" b="1" i="0" u="none" strike="noStrike" dirty="0">
                        <a:solidFill>
                          <a:schemeClr val="bg1"/>
                        </a:solidFill>
                        <a:effectLst/>
                        <a:latin typeface="Calibri" panose="020F0502020204030204" pitchFamily="34" charset="0"/>
                      </a:endParaRPr>
                    </a:p>
                  </a:txBody>
                  <a:tcPr marL="6751" marR="6751" marT="6751"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pPr algn="ctr" fontAlgn="ctr"/>
                      <a:endParaRPr lang="pt-BR" sz="1100" b="1" i="0" u="none" strike="noStrike" dirty="0">
                        <a:solidFill>
                          <a:schemeClr val="bg1"/>
                        </a:solidFill>
                        <a:effectLst/>
                        <a:latin typeface="Calibri" panose="020F0502020204030204" pitchFamily="34" charset="0"/>
                      </a:endParaRPr>
                    </a:p>
                  </a:txBody>
                  <a:tcPr marL="6751" marR="6751" marT="6751"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549033785"/>
                  </a:ext>
                </a:extLst>
              </a:tr>
              <a:tr h="396000">
                <a:tc>
                  <a:txBody>
                    <a:bodyPr/>
                    <a:lstStyle/>
                    <a:p>
                      <a:pPr algn="ctr" rtl="0" fontAlgn="ctr"/>
                      <a:endParaRPr lang="pt-BR" sz="1100" b="1" i="0" u="none" strike="noStrike">
                        <a:solidFill>
                          <a:srgbClr val="404040"/>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gridSpan="3"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100" b="1" i="0" u="none" strike="noStrike" dirty="0">
                          <a:solidFill>
                            <a:schemeClr val="bg1"/>
                          </a:solidFill>
                          <a:effectLst/>
                          <a:latin typeface="Calibri" panose="020F0502020204030204" pitchFamily="34" charset="0"/>
                        </a:rPr>
                        <a:t>CONSOLIDADO</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hMerge="1"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t-BR" sz="1050" b="1" i="0" u="none" strike="noStrike" dirty="0">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hMerge="1" vMerge="1">
                  <a:txBody>
                    <a:bodyPr/>
                    <a:lstStyle/>
                    <a:p>
                      <a:pPr algn="ctr" fontAlgn="ctr"/>
                      <a:endParaRPr lang="pt-BR" sz="1100" b="1" i="0" u="none" strike="noStrike" dirty="0">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fontAlgn="ctr"/>
                      <a:endParaRPr lang="pt-BR" sz="1100" b="1" i="0" u="none" strike="noStrike">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chemeClr val="bg1"/>
                          </a:solidFill>
                          <a:effectLst/>
                          <a:latin typeface="Calibri" panose="020F0502020204030204" pitchFamily="34" charset="0"/>
                        </a:rPr>
                        <a:t>Maior</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fontAlgn="ctr"/>
                      <a:r>
                        <a:rPr lang="pt-BR" sz="1100" b="1" i="0" u="none" strike="noStrike">
                          <a:solidFill>
                            <a:schemeClr val="bg1"/>
                          </a:solidFill>
                          <a:effectLst/>
                          <a:latin typeface="Calibri" panose="020F0502020204030204" pitchFamily="34" charset="0"/>
                        </a:rPr>
                        <a:t>Média</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fontAlgn="ctr"/>
                      <a:r>
                        <a:rPr lang="pt-BR" sz="1100" b="1" i="0" u="none" strike="noStrike">
                          <a:solidFill>
                            <a:schemeClr val="bg1"/>
                          </a:solidFill>
                          <a:effectLst/>
                          <a:latin typeface="Calibri" panose="020F0502020204030204" pitchFamily="34" charset="0"/>
                        </a:rPr>
                        <a:t>Menor</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fontAlgn="ctr"/>
                      <a:endParaRPr lang="pt-BR" sz="1100" b="1" i="0" u="none" strike="noStrike">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chemeClr val="bg1"/>
                          </a:solidFill>
                          <a:effectLst/>
                          <a:latin typeface="Calibri" panose="020F0502020204030204" pitchFamily="34" charset="0"/>
                        </a:rPr>
                        <a:t>Maior</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fontAlgn="ctr"/>
                      <a:r>
                        <a:rPr lang="pt-BR" sz="1100" b="1" i="0" u="none" strike="noStrike">
                          <a:solidFill>
                            <a:schemeClr val="bg1"/>
                          </a:solidFill>
                          <a:effectLst/>
                          <a:latin typeface="Calibri" panose="020F0502020204030204" pitchFamily="34" charset="0"/>
                        </a:rPr>
                        <a:t>Média</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fontAlgn="ctr"/>
                      <a:r>
                        <a:rPr lang="pt-BR" sz="1100" b="1" i="0" u="none" strike="noStrike">
                          <a:solidFill>
                            <a:schemeClr val="bg1"/>
                          </a:solidFill>
                          <a:effectLst/>
                          <a:latin typeface="Calibri" panose="020F0502020204030204" pitchFamily="34" charset="0"/>
                        </a:rPr>
                        <a:t>Menor</a:t>
                      </a:r>
                    </a:p>
                  </a:txBody>
                  <a:tcPr marL="6751" marR="6751" marT="6751"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510279205"/>
                  </a:ext>
                </a:extLst>
              </a:tr>
              <a:tr h="312654">
                <a:tc>
                  <a:txBody>
                    <a:bodyPr/>
                    <a:lstStyle/>
                    <a:p>
                      <a:pPr algn="ctr" rtl="0" fontAlgn="ctr"/>
                      <a:endParaRPr lang="pt-BR" sz="1100" b="1" i="0" u="none" strike="noStrike">
                        <a:solidFill>
                          <a:srgbClr val="404040"/>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pt-BR" sz="1100" b="1" i="0" u="none" strike="noStrike">
                          <a:solidFill>
                            <a:schemeClr val="bg1"/>
                          </a:solidFill>
                          <a:effectLst/>
                          <a:latin typeface="Calibri" panose="020F0502020204030204" pitchFamily="34" charset="0"/>
                        </a:rPr>
                        <a:t>2023</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050" b="1">
                          <a:solidFill>
                            <a:schemeClr val="bg1"/>
                          </a:solidFill>
                          <a:latin typeface="Calibri" panose="020F0502020204030204" pitchFamily="34" charset="0"/>
                        </a:rPr>
                        <a:t>↑↓</a:t>
                      </a:r>
                      <a:endParaRPr lang="pt-BR" sz="1050" b="1" i="0" u="none" strike="noStrike">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fontAlgn="ctr"/>
                      <a:r>
                        <a:rPr lang="pt-BR" sz="1100" b="1" i="0" u="none" strike="noStrike">
                          <a:solidFill>
                            <a:schemeClr val="bg1"/>
                          </a:solidFill>
                          <a:effectLst/>
                          <a:latin typeface="Calibri" panose="020F0502020204030204" pitchFamily="34" charset="0"/>
                        </a:rPr>
                        <a:t>2024</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fontAlgn="ctr"/>
                      <a:endParaRPr lang="pt-BR" sz="1100" b="1" i="0" u="none" strike="noStrike">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algn="ctr" fontAlgn="ctr"/>
                      <a:r>
                        <a:rPr lang="pt-BR" sz="1100" b="1" i="0" u="none" strike="noStrike">
                          <a:solidFill>
                            <a:schemeClr val="bg1"/>
                          </a:solidFill>
                          <a:effectLst/>
                          <a:latin typeface="Calibri" panose="020F0502020204030204" pitchFamily="34" charset="0"/>
                        </a:rPr>
                        <a:t>2023</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pPr algn="ctr" fontAlgn="ctr"/>
                      <a:endParaRPr lang="pt-BR" sz="1100" b="1" i="0" u="none" strike="noStrike" dirty="0">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pPr algn="ctr" fontAlgn="ctr"/>
                      <a:endParaRPr lang="pt-BR" sz="1100" b="1" i="0" u="none" strike="noStrike" dirty="0">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a:txBody>
                    <a:bodyPr/>
                    <a:lstStyle/>
                    <a:p>
                      <a:pPr algn="ctr" fontAlgn="ctr"/>
                      <a:endParaRPr lang="pt-BR" sz="1100" b="1" i="0" u="none" strike="noStrike">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algn="ctr" fontAlgn="ctr"/>
                      <a:r>
                        <a:rPr lang="pt-BR" sz="1100" b="1" i="0" u="none" strike="noStrike">
                          <a:solidFill>
                            <a:schemeClr val="bg1"/>
                          </a:solidFill>
                          <a:effectLst/>
                          <a:latin typeface="Calibri" panose="020F0502020204030204" pitchFamily="34" charset="0"/>
                        </a:rPr>
                        <a:t>2023</a:t>
                      </a:r>
                    </a:p>
                  </a:txBody>
                  <a:tcPr marL="6751" marR="6751" marT="6751"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pPr algn="ctr" fontAlgn="ctr"/>
                      <a:endParaRPr lang="pt-BR" sz="1100" b="1" i="0" u="none" strike="noStrike" dirty="0">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pPr algn="ctr" fontAlgn="ctr"/>
                      <a:endParaRPr lang="pt-BR" sz="1100" b="1" i="0" u="none" strike="noStrike" dirty="0">
                        <a:solidFill>
                          <a:schemeClr val="bg1"/>
                        </a:solidFill>
                        <a:effectLst/>
                        <a:latin typeface="Calibri" panose="020F0502020204030204" pitchFamily="34" charset="0"/>
                      </a:endParaRPr>
                    </a:p>
                  </a:txBody>
                  <a:tcPr marL="6751" marR="6751" marT="6751"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343821211"/>
                  </a:ext>
                </a:extLst>
              </a:tr>
              <a:tr h="312654">
                <a:tc>
                  <a:txBody>
                    <a:bodyPr/>
                    <a:lstStyle/>
                    <a:p>
                      <a:pPr algn="l" rtl="0" fontAlgn="ctr"/>
                      <a:r>
                        <a:rPr lang="pt-BR" sz="1100" b="1" i="0" u="none" strike="noStrike">
                          <a:solidFill>
                            <a:srgbClr val="404040"/>
                          </a:solidFill>
                          <a:effectLst/>
                          <a:latin typeface="Calibri" panose="020F0502020204030204" pitchFamily="34" charset="0"/>
                        </a:rPr>
                        <a:t>     1 - Acesso atendimento eletivo primário</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tx1">
                              <a:lumMod val="75000"/>
                              <a:lumOff val="25000"/>
                            </a:schemeClr>
                          </a:solidFill>
                          <a:effectLst/>
                          <a:latin typeface="Calibri" panose="020F0502020204030204" pitchFamily="34" charset="0"/>
                        </a:rPr>
                        <a:t>84,0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100" b="1">
                          <a:solidFill>
                            <a:schemeClr val="bg1">
                              <a:lumMod val="50000"/>
                            </a:schemeClr>
                          </a:solidFill>
                          <a:latin typeface="Calibri" panose="020F0502020204030204" pitchFamily="34" charset="0"/>
                        </a:rPr>
                        <a:t>↓</a:t>
                      </a:r>
                      <a:endParaRPr kumimoji="0" lang="pt-BR" sz="1100" b="0" i="0" u="none" strike="noStrike" kern="1200" cap="none" spc="0" normalizeH="0" baseline="0" noProof="0">
                        <a:ln>
                          <a:noFill/>
                        </a:ln>
                        <a:solidFill>
                          <a:schemeClr val="bg1">
                            <a:lumMod val="50000"/>
                          </a:schemeClr>
                        </a:solidFill>
                        <a:effectLst/>
                        <a:uLnTx/>
                        <a:uFillTx/>
                        <a:latin typeface="Calibri" panose="020F0502020204030204" pitchFamily="34" charset="0"/>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82,7</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algn="ctr" fontAlgn="ctr"/>
                      <a:endParaRPr lang="pt-BR" sz="1100" b="1" i="0" u="none" strike="noStrike">
                        <a:solidFill>
                          <a:srgbClr val="FFFFFF"/>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79,4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48,9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endParaRPr lang="pt-BR" sz="1100" b="1" i="0" u="none" strike="noStrike">
                        <a:solidFill>
                          <a:srgbClr val="404040"/>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404040"/>
                          </a:solidFill>
                          <a:effectLst/>
                          <a:highlight>
                            <a:srgbClr val="FFE699"/>
                          </a:highlight>
                          <a:latin typeface="Calibri" panose="020F0502020204030204" pitchFamily="34" charset="0"/>
                        </a:rPr>
                        <a:t>87,0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74,8</a:t>
                      </a:r>
                    </a:p>
                  </a:txBody>
                  <a:tcPr marL="9525" marR="9525" marT="9525"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3333672863"/>
                  </a:ext>
                </a:extLst>
              </a:tr>
              <a:tr h="312654">
                <a:tc>
                  <a:txBody>
                    <a:bodyPr/>
                    <a:lstStyle/>
                    <a:p>
                      <a:pPr algn="l" rtl="0" fontAlgn="ctr"/>
                      <a:r>
                        <a:rPr lang="pt-BR" sz="1100" b="1" i="0" u="none" strike="noStrike">
                          <a:solidFill>
                            <a:srgbClr val="404040"/>
                          </a:solidFill>
                          <a:effectLst/>
                          <a:latin typeface="Calibri" panose="020F0502020204030204" pitchFamily="34" charset="0"/>
                        </a:rPr>
                        <a:t>     2 - Acesso atendimento urgência e Emergência</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1"/>
                          </a:solidFill>
                          <a:effectLst/>
                          <a:latin typeface="Calibri" panose="020F0502020204030204" pitchFamily="34" charset="0"/>
                        </a:rPr>
                        <a:t>90,4</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100" b="1">
                          <a:solidFill>
                            <a:srgbClr val="00B0F0"/>
                          </a:solidFill>
                          <a:latin typeface="Calibri" panose="020F0502020204030204" pitchFamily="34" charset="0"/>
                        </a:rPr>
                        <a:t>↓</a:t>
                      </a:r>
                      <a:endParaRPr kumimoji="0" lang="pt-BR" sz="1100" b="0" i="0" u="none" strike="noStrike" kern="1200" cap="none" spc="0" normalizeH="0" baseline="0" noProof="0">
                        <a:ln>
                          <a:noFill/>
                        </a:ln>
                        <a:solidFill>
                          <a:srgbClr val="00B0F0"/>
                        </a:solidFill>
                        <a:effectLst/>
                        <a:uLnTx/>
                        <a:uFillTx/>
                        <a:latin typeface="Calibri" panose="020F0502020204030204" pitchFamily="34" charset="0"/>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85,6</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algn="ctr" fontAlgn="ctr"/>
                      <a:endParaRPr lang="pt-BR" sz="1100" b="1" i="0" u="none" strike="noStrike">
                        <a:solidFill>
                          <a:srgbClr val="FFFFFF"/>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98,8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79,9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34,3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endParaRPr lang="pt-BR" sz="1100" b="1" i="0" u="none" strike="noStrike">
                        <a:solidFill>
                          <a:srgbClr val="404040"/>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98,8</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404040"/>
                          </a:solidFill>
                          <a:effectLst/>
                          <a:highlight>
                            <a:srgbClr val="FFE699"/>
                          </a:highlight>
                          <a:latin typeface="Calibri" panose="020F0502020204030204" pitchFamily="34" charset="0"/>
                        </a:rPr>
                        <a:t>89,9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76,6</a:t>
                      </a:r>
                    </a:p>
                  </a:txBody>
                  <a:tcPr marL="9525" marR="9525" marT="9525"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531590655"/>
                  </a:ext>
                </a:extLst>
              </a:tr>
              <a:tr h="312654">
                <a:tc>
                  <a:txBody>
                    <a:bodyPr/>
                    <a:lstStyle/>
                    <a:p>
                      <a:pPr algn="l" rtl="0" fontAlgn="ctr"/>
                      <a:r>
                        <a:rPr lang="pt-BR" sz="1100" b="1" i="0" u="none" strike="noStrike">
                          <a:solidFill>
                            <a:srgbClr val="404040"/>
                          </a:solidFill>
                          <a:effectLst/>
                          <a:latin typeface="Calibri" panose="020F0502020204030204" pitchFamily="34" charset="0"/>
                        </a:rPr>
                        <a:t>     3 - Comunicado cuidados preventivos</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tx1">
                              <a:lumMod val="75000"/>
                              <a:lumOff val="25000"/>
                            </a:schemeClr>
                          </a:solidFill>
                          <a:effectLst/>
                          <a:latin typeface="Calibri" panose="020F0502020204030204" pitchFamily="34" charset="0"/>
                        </a:rPr>
                        <a:t>23,9</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1" i="0" u="none" strike="noStrike" kern="1200" cap="none" spc="0" normalizeH="0" baseline="0" noProof="0">
                          <a:ln>
                            <a:noFill/>
                          </a:ln>
                          <a:solidFill>
                            <a:srgbClr val="00B0F0"/>
                          </a:solidFill>
                          <a:effectLst/>
                          <a:uLnTx/>
                          <a:uFillTx/>
                          <a:latin typeface="Calibri" panose="020F0502020204030204" pitchFamily="34" charset="0"/>
                          <a:ea typeface="+mn-ea"/>
                          <a:cs typeface="+mn-cs"/>
                        </a:rPr>
                        <a:t>↑</a:t>
                      </a:r>
                      <a:endParaRPr lang="pt-BR" sz="1100" b="0" i="0" u="none" strike="noStrike">
                        <a:solidFill>
                          <a:srgbClr val="00B0F0"/>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34,0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tc>
                  <a:txBody>
                    <a:bodyPr/>
                    <a:lstStyle/>
                    <a:p>
                      <a:pPr algn="ctr" fontAlgn="ctr"/>
                      <a:endParaRPr lang="pt-BR" sz="1100" b="1" i="0" u="none" strike="noStrike">
                        <a:solidFill>
                          <a:schemeClr val="tx1">
                            <a:lumMod val="75000"/>
                            <a:lumOff val="25000"/>
                          </a:schemeClr>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404040"/>
                          </a:solidFill>
                          <a:effectLst/>
                          <a:latin typeface="Calibri" panose="020F0502020204030204" pitchFamily="34" charset="0"/>
                        </a:rPr>
                        <a:t>81,1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26,0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3,1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tc>
                  <a:txBody>
                    <a:bodyPr/>
                    <a:lstStyle/>
                    <a:p>
                      <a:pPr algn="ctr" fontAlgn="ctr"/>
                      <a:endParaRPr lang="pt-BR" sz="1100" b="1" i="0" u="none" strike="noStrike" kern="1200">
                        <a:solidFill>
                          <a:schemeClr val="tx1">
                            <a:lumMod val="75000"/>
                            <a:lumOff val="25000"/>
                          </a:schemeClr>
                        </a:solidFill>
                        <a:effectLst/>
                        <a:latin typeface="Calibri" panose="020F0502020204030204" pitchFamily="34" charset="0"/>
                        <a:ea typeface="+mn-ea"/>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81,1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48,9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19,3</a:t>
                      </a:r>
                    </a:p>
                  </a:txBody>
                  <a:tcPr marL="9525" marR="9525" marT="9525"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AE3F3"/>
                    </a:solidFill>
                  </a:tcPr>
                </a:tc>
                <a:extLst>
                  <a:ext uri="{0D108BD9-81ED-4DB2-BD59-A6C34878D82A}">
                    <a16:rowId xmlns:a16="http://schemas.microsoft.com/office/drawing/2014/main" val="2693390961"/>
                  </a:ext>
                </a:extLst>
              </a:tr>
              <a:tr h="312654">
                <a:tc>
                  <a:txBody>
                    <a:bodyPr/>
                    <a:lstStyle/>
                    <a:p>
                      <a:pPr algn="l" rtl="0" fontAlgn="ctr"/>
                      <a:r>
                        <a:rPr lang="pt-BR" sz="1100" b="1" i="0" u="none" strike="noStrike">
                          <a:solidFill>
                            <a:srgbClr val="404040"/>
                          </a:solidFill>
                          <a:effectLst/>
                          <a:latin typeface="Calibri" panose="020F0502020204030204" pitchFamily="34" charset="0"/>
                        </a:rPr>
                        <a:t>     4 - Acesso atendimento secundário/terciário</a:t>
                      </a:r>
                    </a:p>
                  </a:txBody>
                  <a:tcPr marL="6751" marR="6751" marT="6751"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tx1">
                              <a:lumMod val="75000"/>
                              <a:lumOff val="25000"/>
                            </a:schemeClr>
                          </a:solidFill>
                          <a:effectLst/>
                          <a:latin typeface="Calibri" panose="020F0502020204030204" pitchFamily="34" charset="0"/>
                        </a:rPr>
                        <a:t>85,0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100" b="1">
                          <a:solidFill>
                            <a:schemeClr val="bg1">
                              <a:lumMod val="50000"/>
                            </a:schemeClr>
                          </a:solidFill>
                          <a:latin typeface="Calibri" panose="020F0502020204030204" pitchFamily="34" charset="0"/>
                        </a:rPr>
                        <a:t>↓</a:t>
                      </a:r>
                      <a:endParaRPr lang="pt-BR" sz="1100" b="0" i="0" u="none" strike="noStrike">
                        <a:solidFill>
                          <a:schemeClr val="bg1">
                            <a:lumMod val="50000"/>
                          </a:schemeClr>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pt-BR" sz="1100" b="1" i="0" u="none" strike="noStrike">
                          <a:solidFill>
                            <a:schemeClr val="tx1">
                              <a:lumMod val="75000"/>
                              <a:lumOff val="25000"/>
                            </a:schemeClr>
                          </a:solidFill>
                          <a:effectLst/>
                          <a:latin typeface="Calibri" panose="020F0502020204030204" pitchFamily="34" charset="0"/>
                        </a:rPr>
                        <a:t>80,7</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algn="ctr" fontAlgn="ctr"/>
                      <a:endParaRPr lang="pt-BR" sz="1100" b="1" i="0" u="none" strike="noStrike">
                        <a:solidFill>
                          <a:srgbClr val="FFFFFF"/>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97,2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404040"/>
                          </a:solidFill>
                          <a:effectLst/>
                          <a:highlight>
                            <a:srgbClr val="FFE699"/>
                          </a:highlight>
                          <a:latin typeface="Calibri" panose="020F0502020204030204" pitchFamily="34" charset="0"/>
                        </a:rPr>
                        <a:t>80,3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53,2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tc>
                  <a:txBody>
                    <a:bodyPr/>
                    <a:lstStyle/>
                    <a:p>
                      <a:pPr algn="ctr" fontAlgn="ctr"/>
                      <a:endParaRPr lang="pt-BR" sz="1100" b="1" i="0" u="none" strike="noStrike">
                        <a:solidFill>
                          <a:srgbClr val="404040"/>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pt-BR" sz="1100" b="1" i="0" u="none" strike="noStrike">
                          <a:solidFill>
                            <a:srgbClr val="FFFFFF"/>
                          </a:solidFill>
                          <a:effectLst/>
                          <a:highlight>
                            <a:srgbClr val="70AD47"/>
                          </a:highlight>
                          <a:latin typeface="Calibri" panose="020F0502020204030204" pitchFamily="34" charset="0"/>
                        </a:rPr>
                        <a:t>97,2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AD47"/>
                    </a:solidFill>
                  </a:tcPr>
                </a:tc>
                <a:tc>
                  <a:txBody>
                    <a:bodyPr/>
                    <a:lstStyle/>
                    <a:p>
                      <a:pPr algn="ctr" fontAlgn="ctr"/>
                      <a:r>
                        <a:rPr lang="pt-BR" sz="1100" b="1" i="0" u="none" strike="noStrike">
                          <a:solidFill>
                            <a:srgbClr val="404040"/>
                          </a:solidFill>
                          <a:effectLst/>
                          <a:highlight>
                            <a:srgbClr val="FFE699"/>
                          </a:highlight>
                          <a:latin typeface="Calibri" panose="020F0502020204030204" pitchFamily="34" charset="0"/>
                        </a:rPr>
                        <a:t>88,5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699"/>
                    </a:solidFill>
                  </a:tcPr>
                </a:tc>
                <a:tc>
                  <a:txBody>
                    <a:bodyPr/>
                    <a:lstStyle/>
                    <a:p>
                      <a:pPr algn="ctr" fontAlgn="ctr"/>
                      <a:r>
                        <a:rPr lang="pt-BR" sz="1100" b="1" i="0" u="none" strike="noStrike">
                          <a:solidFill>
                            <a:srgbClr val="FFFFFF"/>
                          </a:solidFill>
                          <a:effectLst/>
                          <a:highlight>
                            <a:srgbClr val="FF7C80"/>
                          </a:highlight>
                          <a:latin typeface="Calibri" panose="020F0502020204030204" pitchFamily="34" charset="0"/>
                        </a:rPr>
                        <a:t>77,1</a:t>
                      </a:r>
                    </a:p>
                  </a:txBody>
                  <a:tcPr marL="9525" marR="9525" marT="9525"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7C80"/>
                    </a:solidFill>
                  </a:tcPr>
                </a:tc>
                <a:extLst>
                  <a:ext uri="{0D108BD9-81ED-4DB2-BD59-A6C34878D82A}">
                    <a16:rowId xmlns:a16="http://schemas.microsoft.com/office/drawing/2014/main" val="2009877184"/>
                  </a:ext>
                </a:extLst>
              </a:tr>
            </a:tbl>
          </a:graphicData>
        </a:graphic>
      </p:graphicFrame>
      <p:graphicFrame>
        <p:nvGraphicFramePr>
          <p:cNvPr id="26" name="Gráfico 25">
            <a:extLst>
              <a:ext uri="{FF2B5EF4-FFF2-40B4-BE49-F238E27FC236}">
                <a16:creationId xmlns:a16="http://schemas.microsoft.com/office/drawing/2014/main" id="{99C459E1-5D04-714C-D147-967C1EDC712A}"/>
              </a:ext>
            </a:extLst>
          </p:cNvPr>
          <p:cNvGraphicFramePr/>
          <p:nvPr>
            <p:extLst>
              <p:ext uri="{D42A27DB-BD31-4B8C-83A1-F6EECF244321}">
                <p14:modId xmlns:p14="http://schemas.microsoft.com/office/powerpoint/2010/main" val="161235837"/>
              </p:ext>
            </p:extLst>
          </p:nvPr>
        </p:nvGraphicFramePr>
        <p:xfrm>
          <a:off x="8119604" y="1078400"/>
          <a:ext cx="2728403" cy="2300400"/>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Agrupar 26">
            <a:extLst>
              <a:ext uri="{FF2B5EF4-FFF2-40B4-BE49-F238E27FC236}">
                <a16:creationId xmlns:a16="http://schemas.microsoft.com/office/drawing/2014/main" id="{3BD5E539-DD58-5229-135F-FC9E0F23B23A}"/>
              </a:ext>
            </a:extLst>
          </p:cNvPr>
          <p:cNvGrpSpPr/>
          <p:nvPr/>
        </p:nvGrpSpPr>
        <p:grpSpPr>
          <a:xfrm>
            <a:off x="7809692" y="3524679"/>
            <a:ext cx="3348225" cy="2304182"/>
            <a:chOff x="9108217" y="3646430"/>
            <a:chExt cx="3348225" cy="2304182"/>
          </a:xfrm>
        </p:grpSpPr>
        <p:graphicFrame>
          <p:nvGraphicFramePr>
            <p:cNvPr id="28" name="Gráfico 27">
              <a:extLst>
                <a:ext uri="{FF2B5EF4-FFF2-40B4-BE49-F238E27FC236}">
                  <a16:creationId xmlns:a16="http://schemas.microsoft.com/office/drawing/2014/main" id="{02E8879B-D99F-FA3A-6074-780C9F3E8AE7}"/>
                </a:ext>
              </a:extLst>
            </p:cNvPr>
            <p:cNvGraphicFramePr/>
            <p:nvPr>
              <p:extLst>
                <p:ext uri="{D42A27DB-BD31-4B8C-83A1-F6EECF244321}">
                  <p14:modId xmlns:p14="http://schemas.microsoft.com/office/powerpoint/2010/main" val="2150633582"/>
                </p:ext>
              </p:extLst>
            </p:nvPr>
          </p:nvGraphicFramePr>
          <p:xfrm>
            <a:off x="9108442" y="3740212"/>
            <a:ext cx="3348000" cy="2210400"/>
          </p:xfrm>
          <a:graphic>
            <a:graphicData uri="http://schemas.openxmlformats.org/drawingml/2006/chart">
              <c:chart xmlns:c="http://schemas.openxmlformats.org/drawingml/2006/chart" xmlns:r="http://schemas.openxmlformats.org/officeDocument/2006/relationships" r:id="rId4"/>
            </a:graphicData>
          </a:graphic>
        </p:graphicFrame>
        <p:pic>
          <p:nvPicPr>
            <p:cNvPr id="29" name="Imagem 28">
              <a:extLst>
                <a:ext uri="{FF2B5EF4-FFF2-40B4-BE49-F238E27FC236}">
                  <a16:creationId xmlns:a16="http://schemas.microsoft.com/office/drawing/2014/main" id="{B2115714-99B9-A8BD-521E-DD2DF0B88D0B}"/>
                </a:ext>
              </a:extLst>
            </p:cNvPr>
            <p:cNvPicPr>
              <a:picLocks noChangeAspect="1"/>
            </p:cNvPicPr>
            <p:nvPr/>
          </p:nvPicPr>
          <p:blipFill rotWithShape="1">
            <a:blip r:embed="rId5"/>
            <a:srcRect t="1" b="84520"/>
            <a:stretch/>
          </p:blipFill>
          <p:spPr>
            <a:xfrm>
              <a:off x="9108217" y="3646430"/>
              <a:ext cx="3348225" cy="312655"/>
            </a:xfrm>
            <a:prstGeom prst="rect">
              <a:avLst/>
            </a:prstGeom>
          </p:spPr>
        </p:pic>
      </p:grpSp>
    </p:spTree>
    <p:extLst>
      <p:ext uri="{BB962C8B-B14F-4D97-AF65-F5344CB8AC3E}">
        <p14:creationId xmlns:p14="http://schemas.microsoft.com/office/powerpoint/2010/main" val="176284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C4A9FF0D-897D-41AA-B4EF-A16758D937DC}"/>
              </a:ext>
            </a:extLst>
          </p:cNvPr>
          <p:cNvGraphicFramePr>
            <a:graphicFrameLocks/>
          </p:cNvGraphicFramePr>
          <p:nvPr>
            <p:extLst>
              <p:ext uri="{D42A27DB-BD31-4B8C-83A1-F6EECF244321}">
                <p14:modId xmlns:p14="http://schemas.microsoft.com/office/powerpoint/2010/main" val="3088374353"/>
              </p:ext>
            </p:extLst>
          </p:nvPr>
        </p:nvGraphicFramePr>
        <p:xfrm>
          <a:off x="-36865" y="1596631"/>
          <a:ext cx="4573444" cy="2336152"/>
        </p:xfrm>
        <a:graphic>
          <a:graphicData uri="http://schemas.openxmlformats.org/drawingml/2006/chart">
            <c:chart xmlns:c="http://schemas.openxmlformats.org/drawingml/2006/chart" xmlns:r="http://schemas.openxmlformats.org/officeDocument/2006/relationships" r:id="rId2"/>
          </a:graphicData>
        </a:graphic>
      </p:graphicFrame>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Consultas e Exames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CaixaDeTexto 5">
            <a:extLst>
              <a:ext uri="{FF2B5EF4-FFF2-40B4-BE49-F238E27FC236}">
                <a16:creationId xmlns:a16="http://schemas.microsoft.com/office/drawing/2014/main" id="{9B224C38-9713-0EB8-AF16-53653D86F04D}"/>
              </a:ext>
            </a:extLst>
          </p:cNvPr>
          <p:cNvSpPr txBox="1"/>
          <p:nvPr/>
        </p:nvSpPr>
        <p:spPr>
          <a:xfrm>
            <a:off x="0" y="908720"/>
            <a:ext cx="10656529" cy="532629"/>
          </a:xfrm>
          <a:prstGeom prst="rect">
            <a:avLst/>
          </a:prstGeom>
          <a:noFill/>
          <a:effectLst/>
        </p:spPr>
        <p:txBody>
          <a:bodyPr wrap="square" lIns="100760" tIns="50379" rIns="100760" bIns="50379" rtlCol="0">
            <a:spAutoFit/>
          </a:bodyPr>
          <a:lstStyle/>
          <a:p>
            <a:pPr algn="just" fontAlgn="auto">
              <a:spcBef>
                <a:spcPts val="0"/>
              </a:spcBef>
              <a:spcAft>
                <a:spcPts val="0"/>
              </a:spcAft>
            </a:pPr>
            <a:r>
              <a:rPr lang="pt-BR" sz="1400" b="1">
                <a:solidFill>
                  <a:schemeClr val="bg2">
                    <a:lumMod val="50000"/>
                  </a:schemeClr>
                </a:solidFill>
                <a:latin typeface="Calibri" panose="020F0502020204030204"/>
                <a:cs typeface="+mn-cs"/>
              </a:rPr>
              <a:t>1 - Nos 12 últimos meses, com que frequência você conseguiu ter cuidados de saúde (por exemplo: consultas, exames ou tratamentos) por meio de seu plano de saúde quando necessitou?</a:t>
            </a:r>
          </a:p>
        </p:txBody>
      </p:sp>
      <p:graphicFrame>
        <p:nvGraphicFramePr>
          <p:cNvPr id="7" name="Tabela 6">
            <a:extLst>
              <a:ext uri="{FF2B5EF4-FFF2-40B4-BE49-F238E27FC236}">
                <a16:creationId xmlns:a16="http://schemas.microsoft.com/office/drawing/2014/main" id="{EDB36CAE-F15F-C5C8-AE07-7E1648CD5621}"/>
              </a:ext>
            </a:extLst>
          </p:cNvPr>
          <p:cNvGraphicFramePr>
            <a:graphicFrameLocks noGrp="1"/>
          </p:cNvGraphicFramePr>
          <p:nvPr>
            <p:extLst>
              <p:ext uri="{D42A27DB-BD31-4B8C-83A1-F6EECF244321}">
                <p14:modId xmlns:p14="http://schemas.microsoft.com/office/powerpoint/2010/main" val="2470644717"/>
              </p:ext>
            </p:extLst>
          </p:nvPr>
        </p:nvGraphicFramePr>
        <p:xfrm>
          <a:off x="51819" y="4343375"/>
          <a:ext cx="5976682" cy="885825"/>
        </p:xfrm>
        <a:graphic>
          <a:graphicData uri="http://schemas.openxmlformats.org/drawingml/2006/table">
            <a:tbl>
              <a:tblPr/>
              <a:tblGrid>
                <a:gridCol w="5976682">
                  <a:extLst>
                    <a:ext uri="{9D8B030D-6E8A-4147-A177-3AD203B41FA5}">
                      <a16:colId xmlns:a16="http://schemas.microsoft.com/office/drawing/2014/main" val="162966755"/>
                    </a:ext>
                  </a:extLst>
                </a:gridCol>
              </a:tblGrid>
              <a:tr h="190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pt-BR" sz="1000" b="0" i="0" u="none" strike="noStrike">
                          <a:solidFill>
                            <a:srgbClr val="404040"/>
                          </a:solidFill>
                          <a:effectLst/>
                          <a:latin typeface="Calibri" panose="020F0502020204030204" pitchFamily="34" charset="0"/>
                        </a:rPr>
                        <a:t>Base: </a:t>
                      </a:r>
                      <a:r>
                        <a:rPr lang="pt-BR" sz="1000" b="1" i="0" u="none" strike="noStrike">
                          <a:solidFill>
                            <a:srgbClr val="404040"/>
                          </a:solidFill>
                          <a:effectLst/>
                          <a:latin typeface="Calibri" panose="020F0502020204030204" pitchFamily="34" charset="0"/>
                        </a:rPr>
                        <a:t>440</a:t>
                      </a:r>
                      <a:r>
                        <a:rPr lang="pt-BR" sz="1000" b="0" i="0" u="none" strike="noStrike">
                          <a:solidFill>
                            <a:srgbClr val="404040"/>
                          </a:solidFill>
                          <a:effectLst/>
                          <a:latin typeface="Calibri" panose="020F0502020204030204" pitchFamily="34" charset="0"/>
                        </a:rPr>
                        <a:t> | Margem de Erro: </a:t>
                      </a:r>
                      <a:r>
                        <a:rPr lang="pt-BR" sz="1000" b="1" i="0" u="none" strike="noStrike">
                          <a:solidFill>
                            <a:srgbClr val="404040"/>
                          </a:solidFill>
                          <a:effectLst/>
                          <a:latin typeface="Calibri" panose="020F0502020204030204" pitchFamily="34" charset="0"/>
                        </a:rPr>
                        <a:t>4,64.</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37591367"/>
                  </a:ext>
                </a:extLst>
              </a:tr>
              <a:tr h="190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pt-BR" sz="1000" b="0" i="0" u="none" strike="noStrike">
                          <a:solidFill>
                            <a:srgbClr val="404040"/>
                          </a:solidFill>
                          <a:effectLst/>
                          <a:latin typeface="Calibri" panose="020F0502020204030204" pitchFamily="34" charset="0"/>
                        </a:rPr>
                        <a:t>Não procurei = Nos últimos 12 meses não procurei cuidados de saúde: </a:t>
                      </a:r>
                      <a:r>
                        <a:rPr lang="pt-BR" sz="1000" b="1" i="0" u="none" strike="noStrike">
                          <a:solidFill>
                            <a:srgbClr val="404040"/>
                          </a:solidFill>
                          <a:effectLst/>
                          <a:latin typeface="Calibri" panose="020F0502020204030204" pitchFamily="34" charset="0"/>
                        </a:rPr>
                        <a:t>8 entrevistados</a:t>
                      </a:r>
                      <a:r>
                        <a:rPr lang="pt-BR" sz="1000" b="0" i="0" u="none" strike="noStrike">
                          <a:solidFill>
                            <a:srgbClr val="404040"/>
                          </a:solidFill>
                          <a:effectLst/>
                          <a:latin typeface="Calibri" panose="020F0502020204030204" pitchFamily="34" charset="0"/>
                        </a:rPr>
                        <a:t> (não considerados para cálculo dos resultados).</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6564653"/>
                  </a:ext>
                </a:extLst>
              </a:tr>
              <a:tr h="190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pt-BR" sz="1000" b="0" i="0" u="none" strike="noStrike">
                          <a:solidFill>
                            <a:srgbClr val="404040"/>
                          </a:solidFill>
                          <a:effectLst/>
                          <a:latin typeface="Calibri" panose="020F0502020204030204" pitchFamily="34" charset="0"/>
                        </a:rPr>
                        <a:t>Não sei = Não sei/Não me lembro: </a:t>
                      </a:r>
                      <a:r>
                        <a:rPr lang="pt-BR" sz="1000" b="1" i="0" u="none" strike="noStrike">
                          <a:solidFill>
                            <a:srgbClr val="404040"/>
                          </a:solidFill>
                          <a:effectLst/>
                          <a:latin typeface="Calibri" panose="020F0502020204030204" pitchFamily="34" charset="0"/>
                        </a:rPr>
                        <a:t>5 entrevistados</a:t>
                      </a:r>
                      <a:r>
                        <a:rPr lang="pt-BR" sz="1000" b="0" i="0" u="none" strike="noStrike">
                          <a:solidFill>
                            <a:srgbClr val="404040"/>
                          </a:solidFill>
                          <a:effectLst/>
                          <a:latin typeface="Calibri" panose="020F0502020204030204" pitchFamily="34" charset="0"/>
                        </a:rPr>
                        <a:t> (não considerados para cálculo dos resultados).</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9790492"/>
                  </a:ext>
                </a:extLst>
              </a:tr>
              <a:tr h="190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pt-BR" sz="900" b="0" i="0" u="none" strike="noStrike">
                          <a:solidFill>
                            <a:srgbClr val="404040"/>
                          </a:solidFill>
                          <a:effectLst/>
                          <a:latin typeface="Calibri" panose="020F0502020204030204" pitchFamily="34" charset="0"/>
                        </a:rPr>
                        <a:t>Nota¹: Resultados apresentados em percentual (%).</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90946733"/>
                  </a:ext>
                </a:extLst>
              </a:tr>
            </a:tbl>
          </a:graphicData>
        </a:graphic>
      </p:graphicFrame>
      <p:graphicFrame>
        <p:nvGraphicFramePr>
          <p:cNvPr id="8" name="Tabela 7">
            <a:extLst>
              <a:ext uri="{FF2B5EF4-FFF2-40B4-BE49-F238E27FC236}">
                <a16:creationId xmlns:a16="http://schemas.microsoft.com/office/drawing/2014/main" id="{613D99B1-0E2A-31CE-DCE8-E84771261E56}"/>
              </a:ext>
            </a:extLst>
          </p:cNvPr>
          <p:cNvGraphicFramePr>
            <a:graphicFrameLocks noGrp="1"/>
          </p:cNvGraphicFramePr>
          <p:nvPr>
            <p:extLst>
              <p:ext uri="{D42A27DB-BD31-4B8C-83A1-F6EECF244321}">
                <p14:modId xmlns:p14="http://schemas.microsoft.com/office/powerpoint/2010/main" val="1288723026"/>
              </p:ext>
            </p:extLst>
          </p:nvPr>
        </p:nvGraphicFramePr>
        <p:xfrm>
          <a:off x="51819" y="3489823"/>
          <a:ext cx="5420866" cy="803273"/>
        </p:xfrm>
        <a:graphic>
          <a:graphicData uri="http://schemas.openxmlformats.org/drawingml/2006/table">
            <a:tbl>
              <a:tblPr/>
              <a:tblGrid>
                <a:gridCol w="1070788">
                  <a:extLst>
                    <a:ext uri="{9D8B030D-6E8A-4147-A177-3AD203B41FA5}">
                      <a16:colId xmlns:a16="http://schemas.microsoft.com/office/drawing/2014/main" val="2165280647"/>
                    </a:ext>
                  </a:extLst>
                </a:gridCol>
                <a:gridCol w="1070788">
                  <a:extLst>
                    <a:ext uri="{9D8B030D-6E8A-4147-A177-3AD203B41FA5}">
                      <a16:colId xmlns:a16="http://schemas.microsoft.com/office/drawing/2014/main" val="3298146854"/>
                    </a:ext>
                  </a:extLst>
                </a:gridCol>
                <a:gridCol w="1070788">
                  <a:extLst>
                    <a:ext uri="{9D8B030D-6E8A-4147-A177-3AD203B41FA5}">
                      <a16:colId xmlns:a16="http://schemas.microsoft.com/office/drawing/2014/main" val="2970168599"/>
                    </a:ext>
                  </a:extLst>
                </a:gridCol>
                <a:gridCol w="1070788">
                  <a:extLst>
                    <a:ext uri="{9D8B030D-6E8A-4147-A177-3AD203B41FA5}">
                      <a16:colId xmlns:a16="http://schemas.microsoft.com/office/drawing/2014/main" val="3009002003"/>
                    </a:ext>
                  </a:extLst>
                </a:gridCol>
                <a:gridCol w="568857">
                  <a:extLst>
                    <a:ext uri="{9D8B030D-6E8A-4147-A177-3AD203B41FA5}">
                      <a16:colId xmlns:a16="http://schemas.microsoft.com/office/drawing/2014/main" val="2071753375"/>
                    </a:ext>
                  </a:extLst>
                </a:gridCol>
                <a:gridCol w="568857">
                  <a:extLst>
                    <a:ext uri="{9D8B030D-6E8A-4147-A177-3AD203B41FA5}">
                      <a16:colId xmlns:a16="http://schemas.microsoft.com/office/drawing/2014/main" val="3657888480"/>
                    </a:ext>
                  </a:extLst>
                </a:gridCol>
              </a:tblGrid>
              <a:tr h="34944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Nunca</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Às vezes</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Na maioria</a:t>
                      </a:r>
                    </a:p>
                    <a:p>
                      <a:pPr algn="ctr" fontAlgn="b"/>
                      <a:r>
                        <a:rPr lang="pt-BR" sz="1100" b="0" i="0" u="none" strike="noStrike">
                          <a:solidFill>
                            <a:srgbClr val="404040"/>
                          </a:solidFill>
                          <a:effectLst/>
                          <a:latin typeface="Calibri" panose="020F0502020204030204" pitchFamily="34" charset="0"/>
                        </a:rPr>
                        <a:t>das vezes</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Sempre</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 procurei</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a:t>
                      </a:r>
                    </a:p>
                    <a:p>
                      <a:pPr algn="ctr" fontAlgn="b"/>
                      <a:r>
                        <a:rPr lang="pt-BR" sz="1100" b="0" i="0" u="none" strike="noStrike">
                          <a:solidFill>
                            <a:srgbClr val="404040"/>
                          </a:solidFill>
                          <a:effectLst/>
                          <a:latin typeface="Calibri" panose="020F0502020204030204" pitchFamily="34" charset="0"/>
                        </a:rPr>
                        <a:t>Sei</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866756"/>
                  </a:ext>
                </a:extLst>
              </a:tr>
              <a:tr h="231773">
                <a:tc>
                  <a:txBody>
                    <a:bodyPr/>
                    <a:lstStyle/>
                    <a:p>
                      <a:pPr algn="ctr" fontAlgn="ctr"/>
                      <a:r>
                        <a:rPr lang="pt-BR" sz="1100" b="0" i="0" u="none" strike="noStrike">
                          <a:solidFill>
                            <a:srgbClr val="000000"/>
                          </a:solidFill>
                          <a:effectLst/>
                          <a:latin typeface="Calibri" panose="020F0502020204030204" pitchFamily="34" charset="0"/>
                        </a:rPr>
                        <a:t>0,9</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15,9</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28,3</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52,1</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1,8</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1,1</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29678748"/>
                  </a:ext>
                </a:extLst>
              </a:tr>
              <a:tr h="222059">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800" b="1" i="0" u="none" strike="noStrike">
                          <a:solidFill>
                            <a:schemeClr val="bg1">
                              <a:lumMod val="65000"/>
                            </a:schemeClr>
                          </a:solidFill>
                          <a:effectLst/>
                          <a:latin typeface="Calibri" panose="020F0502020204030204" pitchFamily="34" charset="0"/>
                        </a:rPr>
                        <a:t>FREQUÊNCIA</a:t>
                      </a:r>
                      <a:endParaRPr lang="pt-BR" sz="1000" b="1" i="0" u="none" strike="noStrike">
                        <a:solidFill>
                          <a:schemeClr val="bg1">
                            <a:lumMod val="65000"/>
                          </a:schemeClr>
                        </a:solidFill>
                        <a:effectLst/>
                        <a:latin typeface="Calibri" panose="020F050202020403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40782612"/>
                  </a:ext>
                </a:extLst>
              </a:tr>
            </a:tbl>
          </a:graphicData>
        </a:graphic>
      </p:graphicFrame>
      <p:graphicFrame>
        <p:nvGraphicFramePr>
          <p:cNvPr id="10" name="Tabela 9">
            <a:extLst>
              <a:ext uri="{FF2B5EF4-FFF2-40B4-BE49-F238E27FC236}">
                <a16:creationId xmlns:a16="http://schemas.microsoft.com/office/drawing/2014/main" id="{CB61E4CB-3FC0-ED88-A3E0-29022094332A}"/>
              </a:ext>
            </a:extLst>
          </p:cNvPr>
          <p:cNvGraphicFramePr>
            <a:graphicFrameLocks noGrp="1"/>
          </p:cNvGraphicFramePr>
          <p:nvPr>
            <p:extLst>
              <p:ext uri="{D42A27DB-BD31-4B8C-83A1-F6EECF244321}">
                <p14:modId xmlns:p14="http://schemas.microsoft.com/office/powerpoint/2010/main" val="2017627001"/>
              </p:ext>
            </p:extLst>
          </p:nvPr>
        </p:nvGraphicFramePr>
        <p:xfrm>
          <a:off x="5939799" y="1196752"/>
          <a:ext cx="4789468" cy="3509010"/>
        </p:xfrm>
        <a:graphic>
          <a:graphicData uri="http://schemas.openxmlformats.org/drawingml/2006/table">
            <a:tbl>
              <a:tblPr/>
              <a:tblGrid>
                <a:gridCol w="1189468">
                  <a:extLst>
                    <a:ext uri="{9D8B030D-6E8A-4147-A177-3AD203B41FA5}">
                      <a16:colId xmlns:a16="http://schemas.microsoft.com/office/drawing/2014/main" val="4043476719"/>
                    </a:ext>
                  </a:extLst>
                </a:gridCol>
                <a:gridCol w="900000">
                  <a:extLst>
                    <a:ext uri="{9D8B030D-6E8A-4147-A177-3AD203B41FA5}">
                      <a16:colId xmlns:a16="http://schemas.microsoft.com/office/drawing/2014/main" val="887322865"/>
                    </a:ext>
                  </a:extLst>
                </a:gridCol>
                <a:gridCol w="900000">
                  <a:extLst>
                    <a:ext uri="{9D8B030D-6E8A-4147-A177-3AD203B41FA5}">
                      <a16:colId xmlns:a16="http://schemas.microsoft.com/office/drawing/2014/main" val="3504795122"/>
                    </a:ext>
                  </a:extLst>
                </a:gridCol>
                <a:gridCol w="900000">
                  <a:extLst>
                    <a:ext uri="{9D8B030D-6E8A-4147-A177-3AD203B41FA5}">
                      <a16:colId xmlns:a16="http://schemas.microsoft.com/office/drawing/2014/main" val="4252080179"/>
                    </a:ext>
                  </a:extLst>
                </a:gridCol>
                <a:gridCol w="900000">
                  <a:extLst>
                    <a:ext uri="{9D8B030D-6E8A-4147-A177-3AD203B41FA5}">
                      <a16:colId xmlns:a16="http://schemas.microsoft.com/office/drawing/2014/main" val="2431796243"/>
                    </a:ext>
                  </a:extLst>
                </a:gridCol>
              </a:tblGrid>
              <a:tr h="30880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tx1">
                            <a:lumMod val="75000"/>
                            <a:lumOff val="25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Nunca</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Às vezes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Na maioria</a:t>
                      </a:r>
                      <a:br>
                        <a:rPr lang="pt-BR" sz="1200" b="1" i="0" u="none" strike="noStrike">
                          <a:solidFill>
                            <a:schemeClr val="bg1"/>
                          </a:solidFill>
                          <a:effectLst/>
                          <a:latin typeface="Calibri" panose="020F0502020204030204" pitchFamily="34" charset="0"/>
                        </a:rPr>
                      </a:br>
                      <a:r>
                        <a:rPr lang="pt-BR" sz="1200" b="1" i="0" u="none" strike="noStrike">
                          <a:solidFill>
                            <a:schemeClr val="bg1"/>
                          </a:solidFill>
                          <a:effectLst/>
                          <a:latin typeface="Calibri" panose="020F0502020204030204" pitchFamily="34" charset="0"/>
                        </a:rPr>
                        <a:t> das vezes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546A">
                        <a:lumMod val="60000"/>
                        <a:lumOff val="4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Sempre</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546A">
                        <a:lumMod val="60000"/>
                        <a:lumOff val="40000"/>
                      </a:srgbClr>
                    </a:solidFill>
                  </a:tcPr>
                </a:tc>
                <a:extLst>
                  <a:ext uri="{0D108BD9-81ED-4DB2-BD59-A6C34878D82A}">
                    <a16:rowId xmlns:a16="http://schemas.microsoft.com/office/drawing/2014/main" val="1761320232"/>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Feminino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0,8</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16,3</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26,9</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55,9</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180039910"/>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 </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82,8</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04086280"/>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Masculino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1,0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16,4</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31,8</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50,8</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976443621"/>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82,6</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47218166"/>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B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900" b="1" i="0" u="none" strike="noStrike">
                        <a:solidFill>
                          <a:schemeClr val="bg1"/>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BR"/>
                    </a:p>
                  </a:txBody>
                  <a:tcPr/>
                </a:tc>
                <a:extLst>
                  <a:ext uri="{0D108BD9-81ED-4DB2-BD59-A6C34878D82A}">
                    <a16:rowId xmlns:a16="http://schemas.microsoft.com/office/drawing/2014/main" val="519626964"/>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De 18 a 25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0,0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6,7</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53,3</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40,0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428085382"/>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 </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93,3</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54798142"/>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De 26 a 35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3,6</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16,4</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32,7</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47,3</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41129766"/>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 </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80,0</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59843597"/>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De 36 a 45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0,0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20,0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32,7</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47,3</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63840701"/>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80,0</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5897449"/>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De 46 a 55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2,1</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10,6</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29,8</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57,4</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485503933"/>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87,2</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678456"/>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De 56 a 65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0,0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16,9</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33,8</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49,4</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429353387"/>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83,2</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0339616"/>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Mais de 65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0,5</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17,3</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23,0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59,2</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524565186"/>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82,2</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550521"/>
                  </a:ext>
                </a:extLst>
              </a:tr>
            </a:tbl>
          </a:graphicData>
        </a:graphic>
      </p:graphicFrame>
      <p:grpSp>
        <p:nvGrpSpPr>
          <p:cNvPr id="18" name="Agrupar 17">
            <a:extLst>
              <a:ext uri="{FF2B5EF4-FFF2-40B4-BE49-F238E27FC236}">
                <a16:creationId xmlns:a16="http://schemas.microsoft.com/office/drawing/2014/main" id="{05C81915-0DBD-311F-8221-DBA8274D7B54}"/>
              </a:ext>
            </a:extLst>
          </p:cNvPr>
          <p:cNvGrpSpPr/>
          <p:nvPr/>
        </p:nvGrpSpPr>
        <p:grpSpPr>
          <a:xfrm>
            <a:off x="0" y="5384482"/>
            <a:ext cx="10708348" cy="1212870"/>
            <a:chOff x="0" y="5216659"/>
            <a:chExt cx="10708348" cy="1212870"/>
          </a:xfrm>
        </p:grpSpPr>
        <p:sp>
          <p:nvSpPr>
            <p:cNvPr id="5" name="Retângulo 4">
              <a:extLst>
                <a:ext uri="{FF2B5EF4-FFF2-40B4-BE49-F238E27FC236}">
                  <a16:creationId xmlns:a16="http://schemas.microsoft.com/office/drawing/2014/main" id="{010CC7BB-ADA0-9DBC-7473-77FE973EFC0C}"/>
                </a:ext>
              </a:extLst>
            </p:cNvPr>
            <p:cNvSpPr/>
            <p:nvPr/>
          </p:nvSpPr>
          <p:spPr>
            <a:xfrm>
              <a:off x="51819" y="5216659"/>
              <a:ext cx="10656529" cy="1212870"/>
            </a:xfrm>
            <a:prstGeom prst="rect">
              <a:avLst/>
            </a:prstGeom>
            <a:solidFill>
              <a:srgbClr val="F9F9F9"/>
            </a:solidFill>
            <a:ln w="6350" cap="flat" cmpd="sng" algn="ctr">
              <a:noFill/>
              <a:prstDash val="solid"/>
              <a:miter lim="800000"/>
            </a:ln>
            <a:effectLst>
              <a:outerShdw blurRad="50800" dist="38100" dir="2700000" algn="tl" rotWithShape="0">
                <a:prstClr val="black">
                  <a:alpha val="40000"/>
                </a:prstClr>
              </a:outerShdw>
            </a:effectLst>
          </p:spPr>
          <p:txBody>
            <a:bodyPr lIns="180000" tIns="36000" rIns="180000" bIns="37806"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endParaRPr>
            </a:p>
          </p:txBody>
        </p:sp>
        <p:sp>
          <p:nvSpPr>
            <p:cNvPr id="11" name="CaixaDeTexto 10">
              <a:extLst>
                <a:ext uri="{FF2B5EF4-FFF2-40B4-BE49-F238E27FC236}">
                  <a16:creationId xmlns:a16="http://schemas.microsoft.com/office/drawing/2014/main" id="{28921369-3F7B-9C39-41DF-9F45933BC70C}"/>
                </a:ext>
              </a:extLst>
            </p:cNvPr>
            <p:cNvSpPr txBox="1"/>
            <p:nvPr/>
          </p:nvSpPr>
          <p:spPr>
            <a:xfrm>
              <a:off x="0" y="5229200"/>
              <a:ext cx="10656529" cy="1200329"/>
            </a:xfrm>
            <a:prstGeom prst="rect">
              <a:avLst/>
            </a:prstGeom>
            <a:noFill/>
          </p:spPr>
          <p:txBody>
            <a:bodyPr wrap="square" rtlCol="0">
              <a:spAutoFit/>
            </a:bodyPr>
            <a:lstStyle/>
            <a:p>
              <a:pPr algn="just" fontAlgn="auto">
                <a:spcBef>
                  <a:spcPts val="0"/>
                </a:spcBef>
                <a:spcAft>
                  <a:spcPts val="0"/>
                </a:spcAft>
              </a:pPr>
              <a:r>
                <a:rPr lang="pt-BR" sz="1200">
                  <a:solidFill>
                    <a:schemeClr val="bg2">
                      <a:lumMod val="50000"/>
                    </a:schemeClr>
                  </a:solidFill>
                  <a:latin typeface="Calibri" panose="020F0502020204030204"/>
                  <a:cs typeface="Times New Roman" panose="02020603050405020304" pitchFamily="18" charset="0"/>
                </a:rPr>
                <a:t>Dentre os beneficiários que tiveram cuidados de saúde e souberam responder, </a:t>
              </a:r>
              <a:r>
                <a:rPr lang="pt-BR" sz="1200" b="1">
                  <a:solidFill>
                    <a:schemeClr val="bg2">
                      <a:lumMod val="50000"/>
                    </a:schemeClr>
                  </a:solidFill>
                  <a:latin typeface="Calibri" panose="020F0502020204030204"/>
                  <a:cs typeface="Times New Roman" panose="02020603050405020304" pitchFamily="18" charset="0"/>
                </a:rPr>
                <a:t>82,7%</a:t>
              </a:r>
              <a:r>
                <a:rPr lang="pt-BR" sz="1200">
                  <a:solidFill>
                    <a:schemeClr val="bg2">
                      <a:lumMod val="50000"/>
                    </a:schemeClr>
                  </a:solidFill>
                  <a:latin typeface="Calibri" panose="020F0502020204030204"/>
                  <a:cs typeface="Times New Roman" panose="02020603050405020304" pitchFamily="18" charset="0"/>
                </a:rPr>
                <a:t> conseguiram ter cuidados de saúde </a:t>
              </a:r>
              <a:r>
                <a:rPr lang="pt-BR" sz="1200" b="1">
                  <a:solidFill>
                    <a:schemeClr val="bg2">
                      <a:lumMod val="50000"/>
                    </a:schemeClr>
                  </a:solidFill>
                  <a:latin typeface="Calibri" panose="020F0502020204030204"/>
                  <a:cs typeface="Times New Roman" panose="02020603050405020304" pitchFamily="18" charset="0"/>
                </a:rPr>
                <a:t>Sempre</a:t>
              </a:r>
              <a:r>
                <a:rPr lang="pt-BR" sz="1200">
                  <a:solidFill>
                    <a:schemeClr val="bg2">
                      <a:lumMod val="50000"/>
                    </a:schemeClr>
                  </a:solidFill>
                  <a:latin typeface="Calibri" panose="020F0502020204030204"/>
                  <a:cs typeface="Times New Roman" panose="02020603050405020304" pitchFamily="18" charset="0"/>
                </a:rPr>
                <a:t> ou </a:t>
              </a:r>
              <a:r>
                <a:rPr lang="pt-BR" sz="1200" b="1">
                  <a:solidFill>
                    <a:schemeClr val="bg2">
                      <a:lumMod val="50000"/>
                    </a:schemeClr>
                  </a:solidFill>
                  <a:latin typeface="Calibri" panose="020F0502020204030204"/>
                  <a:cs typeface="Times New Roman" panose="02020603050405020304" pitchFamily="18" charset="0"/>
                </a:rPr>
                <a:t>Na maioria das vezes</a:t>
              </a:r>
              <a:r>
                <a:rPr lang="pt-BR" sz="1200">
                  <a:solidFill>
                    <a:schemeClr val="bg2">
                      <a:lumMod val="50000"/>
                    </a:schemeClr>
                  </a:solidFill>
                  <a:latin typeface="Calibri" panose="020F0502020204030204"/>
                  <a:cs typeface="Times New Roman" panose="02020603050405020304" pitchFamily="18" charset="0"/>
                </a:rPr>
                <a:t>, classificando o atributo em patamar de </a:t>
              </a:r>
              <a:r>
                <a:rPr lang="pt-BR" sz="1200" b="1">
                  <a:solidFill>
                    <a:schemeClr val="bg2">
                      <a:lumMod val="50000"/>
                    </a:schemeClr>
                  </a:solidFill>
                  <a:latin typeface="Calibri" panose="020F0502020204030204"/>
                  <a:cs typeface="Times New Roman" panose="02020603050405020304" pitchFamily="18" charset="0"/>
                </a:rPr>
                <a:t>Conformidade</a:t>
              </a:r>
              <a:r>
                <a:rPr lang="pt-BR" sz="1200">
                  <a:solidFill>
                    <a:schemeClr val="bg2">
                      <a:lumMod val="50000"/>
                    </a:schemeClr>
                  </a:solidFill>
                  <a:latin typeface="Calibri" panose="020F0502020204030204"/>
                  <a:cs typeface="Times New Roman" panose="02020603050405020304" pitchFamily="18" charset="0"/>
                </a:rPr>
                <a:t>. Destaque positivo para a opção </a:t>
              </a:r>
              <a:r>
                <a:rPr lang="pt-BR" sz="1200" b="1">
                  <a:solidFill>
                    <a:schemeClr val="bg2">
                      <a:lumMod val="50000"/>
                    </a:schemeClr>
                  </a:solidFill>
                  <a:latin typeface="Calibri" panose="020F0502020204030204"/>
                  <a:cs typeface="Times New Roman" panose="02020603050405020304" pitchFamily="18" charset="0"/>
                </a:rPr>
                <a:t>Nunca</a:t>
              </a:r>
              <a:r>
                <a:rPr lang="pt-BR" sz="1200">
                  <a:solidFill>
                    <a:schemeClr val="bg2">
                      <a:lumMod val="50000"/>
                    </a:schemeClr>
                  </a:solidFill>
                  <a:latin typeface="Calibri" panose="020F0502020204030204"/>
                  <a:cs typeface="Times New Roman" panose="02020603050405020304" pitchFamily="18" charset="0"/>
                </a:rPr>
                <a:t> que obteve apenas </a:t>
              </a:r>
              <a:r>
                <a:rPr lang="pt-BR" sz="1200" b="1">
                  <a:solidFill>
                    <a:schemeClr val="bg2">
                      <a:lumMod val="50000"/>
                    </a:schemeClr>
                  </a:solidFill>
                  <a:latin typeface="Calibri" panose="020F0502020204030204"/>
                  <a:cs typeface="Times New Roman" panose="02020603050405020304" pitchFamily="18" charset="0"/>
                </a:rPr>
                <a:t>0,9%</a:t>
              </a:r>
              <a:r>
                <a:rPr lang="pt-BR" sz="1200">
                  <a:solidFill>
                    <a:schemeClr val="bg2">
                      <a:lumMod val="50000"/>
                    </a:schemeClr>
                  </a:solidFill>
                  <a:latin typeface="Calibri" panose="020F0502020204030204"/>
                  <a:cs typeface="Times New Roman" panose="02020603050405020304" pitchFamily="18" charset="0"/>
                </a:rPr>
                <a:t> de menções. </a:t>
              </a:r>
            </a:p>
            <a:p>
              <a:pPr algn="just" fontAlgn="auto">
                <a:spcBef>
                  <a:spcPts val="0"/>
                </a:spcBef>
                <a:spcAft>
                  <a:spcPts val="0"/>
                </a:spcAft>
              </a:pPr>
              <a:r>
                <a:rPr lang="pt-BR" sz="1200">
                  <a:solidFill>
                    <a:schemeClr val="bg2">
                      <a:lumMod val="50000"/>
                    </a:schemeClr>
                  </a:solidFill>
                  <a:latin typeface="Calibri" panose="020F0502020204030204"/>
                  <a:cs typeface="Times New Roman" panose="02020603050405020304" pitchFamily="18" charset="0"/>
                </a:rPr>
                <a:t>Analisando os perfis, </a:t>
              </a:r>
              <a:r>
                <a:rPr lang="pt-BR" sz="1200">
                  <a:solidFill>
                    <a:schemeClr val="bg2">
                      <a:lumMod val="50000"/>
                    </a:schemeClr>
                  </a:solidFill>
                  <a:latin typeface="Calibri" panose="020F0502020204030204" pitchFamily="34" charset="0"/>
                  <a:cs typeface="Calibri" panose="020F0502020204030204" pitchFamily="34" charset="0"/>
                </a:rPr>
                <a:t>a variação entre os gêneros é pequena ficando dentro da margem de erro, logo não é possível dizer que há um gênero com melhor resultado que outro</a:t>
              </a:r>
              <a:r>
                <a:rPr lang="pt-BR" sz="1200" b="1">
                  <a:solidFill>
                    <a:schemeClr val="bg2">
                      <a:lumMod val="50000"/>
                    </a:schemeClr>
                  </a:solidFill>
                  <a:latin typeface="Calibri" panose="020F0502020204030204" pitchFamily="34" charset="0"/>
                  <a:cs typeface="Calibri" panose="020F0502020204030204" pitchFamily="34" charset="0"/>
                </a:rPr>
                <a:t>,</a:t>
              </a:r>
              <a:r>
                <a:rPr lang="pt-BR" sz="1200">
                  <a:solidFill>
                    <a:schemeClr val="bg2">
                      <a:lumMod val="50000"/>
                    </a:schemeClr>
                  </a:solidFill>
                  <a:latin typeface="Calibri" panose="020F0502020204030204" pitchFamily="34" charset="0"/>
                  <a:cs typeface="Calibri" panose="020F0502020204030204" pitchFamily="34" charset="0"/>
                </a:rPr>
                <a:t> porém vale destacar que ambos alcançaram o patamar de </a:t>
              </a:r>
              <a:r>
                <a:rPr lang="pt-BR" sz="1200" b="1">
                  <a:solidFill>
                    <a:schemeClr val="bg2">
                      <a:lumMod val="50000"/>
                    </a:schemeClr>
                  </a:solidFill>
                  <a:latin typeface="Calibri" panose="020F0502020204030204" pitchFamily="34" charset="0"/>
                  <a:cs typeface="Calibri" panose="020F0502020204030204" pitchFamily="34" charset="0"/>
                </a:rPr>
                <a:t>Conformidade</a:t>
              </a:r>
              <a:r>
                <a:rPr lang="pt-BR" sz="1200">
                  <a:solidFill>
                    <a:schemeClr val="bg2">
                      <a:lumMod val="50000"/>
                    </a:schemeClr>
                  </a:solidFill>
                  <a:latin typeface="Calibri" panose="020F0502020204030204" pitchFamily="34" charset="0"/>
                  <a:cs typeface="Calibri" panose="020F0502020204030204" pitchFamily="34" charset="0"/>
                </a:rPr>
                <a:t>. </a:t>
              </a:r>
              <a:r>
                <a:rPr lang="pt-BR" sz="1200">
                  <a:solidFill>
                    <a:schemeClr val="bg2">
                      <a:lumMod val="50000"/>
                    </a:schemeClr>
                  </a:solidFill>
                  <a:latin typeface="Calibri" panose="020F0502020204030204"/>
                  <a:cs typeface="Times New Roman" panose="02020603050405020304" pitchFamily="18" charset="0"/>
                </a:rPr>
                <a:t>Por faixa etária quem melhor avaliou foram os beneficiários </a:t>
              </a:r>
              <a:r>
                <a:rPr lang="pt-BR" sz="1200" b="1">
                  <a:solidFill>
                    <a:schemeClr val="bg2">
                      <a:lumMod val="50000"/>
                    </a:schemeClr>
                  </a:solidFill>
                  <a:latin typeface="Calibri" panose="020F0502020204030204"/>
                  <a:cs typeface="Times New Roman" panose="02020603050405020304" pitchFamily="18" charset="0"/>
                </a:rPr>
                <a:t>De 18 a 25 anos</a:t>
              </a:r>
              <a:r>
                <a:rPr lang="pt-BR" sz="1200">
                  <a:solidFill>
                    <a:schemeClr val="bg2">
                      <a:lumMod val="50000"/>
                    </a:schemeClr>
                  </a:solidFill>
                  <a:latin typeface="Calibri" panose="020F0502020204030204"/>
                  <a:cs typeface="Times New Roman" panose="02020603050405020304" pitchFamily="18" charset="0"/>
                </a:rPr>
                <a:t>, chegando a </a:t>
              </a:r>
              <a:r>
                <a:rPr lang="pt-BR" sz="1200" b="1">
                  <a:solidFill>
                    <a:schemeClr val="bg2">
                      <a:lumMod val="50000"/>
                    </a:schemeClr>
                  </a:solidFill>
                  <a:latin typeface="Calibri" panose="020F0502020204030204"/>
                  <a:cs typeface="Times New Roman" panose="02020603050405020304" pitchFamily="18" charset="0"/>
                </a:rPr>
                <a:t>93,3%</a:t>
              </a:r>
              <a:r>
                <a:rPr lang="pt-BR" sz="1200">
                  <a:solidFill>
                    <a:schemeClr val="bg2">
                      <a:lumMod val="50000"/>
                    </a:schemeClr>
                  </a:solidFill>
                  <a:latin typeface="Calibri" panose="020F0502020204030204"/>
                  <a:cs typeface="Times New Roman" panose="02020603050405020304" pitchFamily="18" charset="0"/>
                </a:rPr>
                <a:t> das menções positivas, classificando o atributo em patamar de </a:t>
              </a:r>
              <a:r>
                <a:rPr lang="pt-BR" sz="1200" b="1">
                  <a:solidFill>
                    <a:schemeClr val="bg2">
                      <a:lumMod val="50000"/>
                    </a:schemeClr>
                  </a:solidFill>
                  <a:latin typeface="Calibri" panose="020F0502020204030204"/>
                  <a:cs typeface="Times New Roman" panose="02020603050405020304" pitchFamily="18" charset="0"/>
                </a:rPr>
                <a:t>Excelência</a:t>
              </a:r>
              <a:r>
                <a:rPr lang="pt-BR" sz="1200">
                  <a:solidFill>
                    <a:schemeClr val="bg2">
                      <a:lumMod val="50000"/>
                    </a:schemeClr>
                  </a:solidFill>
                  <a:latin typeface="Calibri" panose="020F0502020204030204"/>
                  <a:cs typeface="Times New Roman" panose="02020603050405020304" pitchFamily="18" charset="0"/>
                </a:rPr>
                <a:t>. Já o público </a:t>
              </a:r>
              <a:r>
                <a:rPr lang="pt-BR" sz="1200" b="1">
                  <a:solidFill>
                    <a:schemeClr val="bg2">
                      <a:lumMod val="50000"/>
                    </a:schemeClr>
                  </a:solidFill>
                  <a:latin typeface="Calibri" panose="020F0502020204030204"/>
                  <a:cs typeface="Times New Roman" panose="02020603050405020304" pitchFamily="18" charset="0"/>
                </a:rPr>
                <a:t>De 26 a 35 anos e De 36 a 45 anos </a:t>
              </a:r>
              <a:r>
                <a:rPr lang="pt-BR" sz="1200">
                  <a:solidFill>
                    <a:schemeClr val="bg2">
                      <a:lumMod val="50000"/>
                    </a:schemeClr>
                  </a:solidFill>
                  <a:latin typeface="Calibri" panose="020F0502020204030204"/>
                  <a:cs typeface="Times New Roman" panose="02020603050405020304" pitchFamily="18" charset="0"/>
                </a:rPr>
                <a:t>são os que menos conseguiram ter cuidados quando necessitaram com </a:t>
              </a:r>
              <a:r>
                <a:rPr lang="pt-BR" sz="1200" b="1">
                  <a:solidFill>
                    <a:schemeClr val="bg2">
                      <a:lumMod val="50000"/>
                    </a:schemeClr>
                  </a:solidFill>
                  <a:latin typeface="Calibri" panose="020F0502020204030204"/>
                  <a:cs typeface="Times New Roman" panose="02020603050405020304" pitchFamily="18" charset="0"/>
                </a:rPr>
                <a:t>80,0% </a:t>
              </a:r>
              <a:r>
                <a:rPr lang="pt-BR" sz="1200">
                  <a:solidFill>
                    <a:schemeClr val="bg2">
                      <a:lumMod val="50000"/>
                    </a:schemeClr>
                  </a:solidFill>
                  <a:latin typeface="Calibri" panose="020F0502020204030204"/>
                  <a:cs typeface="Times New Roman" panose="02020603050405020304" pitchFamily="18" charset="0"/>
                </a:rPr>
                <a:t>em patamar de </a:t>
              </a:r>
              <a:r>
                <a:rPr lang="pt-BR" sz="1200" b="1">
                  <a:solidFill>
                    <a:schemeClr val="bg2">
                      <a:lumMod val="50000"/>
                    </a:schemeClr>
                  </a:solidFill>
                  <a:latin typeface="Calibri" panose="020F0502020204030204"/>
                  <a:cs typeface="Times New Roman" panose="02020603050405020304" pitchFamily="18" charset="0"/>
                </a:rPr>
                <a:t>Conformidade</a:t>
              </a:r>
              <a:r>
                <a:rPr lang="pt-BR" sz="1200">
                  <a:solidFill>
                    <a:schemeClr val="bg2">
                      <a:lumMod val="50000"/>
                    </a:schemeClr>
                  </a:solidFill>
                  <a:latin typeface="Calibri" panose="020F0502020204030204"/>
                  <a:cs typeface="Times New Roman" panose="02020603050405020304" pitchFamily="18" charset="0"/>
                </a:rPr>
                <a:t>.</a:t>
              </a:r>
            </a:p>
          </p:txBody>
        </p:sp>
      </p:grpSp>
      <p:sp>
        <p:nvSpPr>
          <p:cNvPr id="13" name="Retângulo 12">
            <a:extLst>
              <a:ext uri="{FF2B5EF4-FFF2-40B4-BE49-F238E27FC236}">
                <a16:creationId xmlns:a16="http://schemas.microsoft.com/office/drawing/2014/main" id="{CA7BA5B3-F7FA-2C3F-67C7-E6ABE7BA1114}"/>
              </a:ext>
            </a:extLst>
          </p:cNvPr>
          <p:cNvSpPr/>
          <p:nvPr/>
        </p:nvSpPr>
        <p:spPr>
          <a:xfrm>
            <a:off x="8929067" y="2672936"/>
            <a:ext cx="1800000" cy="180000"/>
          </a:xfrm>
          <a:prstGeom prst="rect">
            <a:avLst/>
          </a:prstGeom>
          <a:noFill/>
          <a:ln w="19050" cap="rnd" cmpd="sng" algn="ctr">
            <a:solidFill>
              <a:srgbClr val="70AD47"/>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tângulo Arredondado 12">
            <a:extLst>
              <a:ext uri="{FF2B5EF4-FFF2-40B4-BE49-F238E27FC236}">
                <a16:creationId xmlns:a16="http://schemas.microsoft.com/office/drawing/2014/main" id="{C56E7510-C646-84BD-3937-2817A36E68DE}"/>
              </a:ext>
            </a:extLst>
          </p:cNvPr>
          <p:cNvSpPr/>
          <p:nvPr/>
        </p:nvSpPr>
        <p:spPr>
          <a:xfrm>
            <a:off x="324096" y="1460536"/>
            <a:ext cx="900115" cy="572599"/>
          </a:xfrm>
          <a:prstGeom prst="roundRect">
            <a:avLst/>
          </a:prstGeom>
          <a:solidFill>
            <a:sysClr val="window" lastClr="FFFFFF">
              <a:lumMod val="85000"/>
            </a:sysClr>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chemeClr val="bg2">
                    <a:lumMod val="50000"/>
                  </a:schemeClr>
                </a:solidFill>
                <a:effectLst/>
                <a:uLnTx/>
                <a:uFillTx/>
                <a:latin typeface="Calibri"/>
                <a:ea typeface="+mn-ea"/>
                <a:cs typeface="Calibri"/>
              </a:rPr>
              <a:t>Negativo 17,3</a:t>
            </a:r>
            <a:endParaRPr kumimoji="0" lang="pt-BR" sz="1600" b="1" i="0" u="none" strike="noStrike" kern="0" cap="none" spc="0" normalizeH="0" baseline="0" noProof="0">
              <a:ln>
                <a:noFill/>
              </a:ln>
              <a:solidFill>
                <a:schemeClr val="bg2">
                  <a:lumMod val="50000"/>
                </a:schemeClr>
              </a:solidFill>
              <a:effectLst/>
              <a:uLnTx/>
              <a:uFillTx/>
              <a:latin typeface="Calibri" panose="020F0502020204030204"/>
              <a:ea typeface="+mn-ea"/>
            </a:endParaRPr>
          </a:p>
        </p:txBody>
      </p:sp>
      <p:pic>
        <p:nvPicPr>
          <p:cNvPr id="9" name="Gráfico 8" descr="Fala com preenchimento sólido">
            <a:extLst>
              <a:ext uri="{FF2B5EF4-FFF2-40B4-BE49-F238E27FC236}">
                <a16:creationId xmlns:a16="http://schemas.microsoft.com/office/drawing/2014/main" id="{A06A105A-B94E-76A1-E3BD-972818202A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0886" y="4869160"/>
            <a:ext cx="638645" cy="638645"/>
          </a:xfrm>
          <a:prstGeom prst="rect">
            <a:avLst/>
          </a:prstGeom>
        </p:spPr>
      </p:pic>
      <p:sp>
        <p:nvSpPr>
          <p:cNvPr id="15" name="Retângulo Arredondado 12">
            <a:extLst>
              <a:ext uri="{FF2B5EF4-FFF2-40B4-BE49-F238E27FC236}">
                <a16:creationId xmlns:a16="http://schemas.microsoft.com/office/drawing/2014/main" id="{8DF7DFB8-8F41-FD6E-AF28-7D810C187E4D}"/>
              </a:ext>
            </a:extLst>
          </p:cNvPr>
          <p:cNvSpPr/>
          <p:nvPr/>
        </p:nvSpPr>
        <p:spPr>
          <a:xfrm>
            <a:off x="2458320" y="1464327"/>
            <a:ext cx="828001" cy="572599"/>
          </a:xfrm>
          <a:prstGeom prst="roundRect">
            <a:avLst/>
          </a:prstGeom>
          <a:solidFill>
            <a:srgbClr val="44546A">
              <a:lumMod val="60000"/>
              <a:lumOff val="40000"/>
            </a:srgbClr>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white"/>
                </a:solidFill>
                <a:effectLst/>
                <a:uLnTx/>
                <a:uFillTx/>
                <a:latin typeface="Calibri"/>
                <a:ea typeface="+mn-ea"/>
                <a:cs typeface="Calibri"/>
              </a:rPr>
              <a:t>Positivo </a:t>
            </a:r>
            <a:r>
              <a:rPr lang="pt-BR" sz="1200" b="1" kern="0">
                <a:solidFill>
                  <a:prstClr val="white"/>
                </a:solidFill>
                <a:latin typeface="Calibri"/>
                <a:cs typeface="Calibri"/>
              </a:rPr>
              <a:t>82,7</a:t>
            </a:r>
            <a:endParaRPr kumimoji="0" lang="pt-BR" sz="14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etângulo 3">
            <a:extLst>
              <a:ext uri="{FF2B5EF4-FFF2-40B4-BE49-F238E27FC236}">
                <a16:creationId xmlns:a16="http://schemas.microsoft.com/office/drawing/2014/main" id="{C296E411-AD0F-88B6-E751-B02F7F32A66F}"/>
              </a:ext>
            </a:extLst>
          </p:cNvPr>
          <p:cNvSpPr/>
          <p:nvPr/>
        </p:nvSpPr>
        <p:spPr>
          <a:xfrm>
            <a:off x="8929067" y="3420564"/>
            <a:ext cx="1800000" cy="180000"/>
          </a:xfrm>
          <a:prstGeom prst="rect">
            <a:avLst/>
          </a:prstGeom>
          <a:noFill/>
          <a:ln w="19050" cap="rnd" cmpd="sng" algn="ctr">
            <a:solidFill>
              <a:srgbClr val="FF7979"/>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tângulo: Cantos Arredondados 1">
            <a:extLst>
              <a:ext uri="{FF2B5EF4-FFF2-40B4-BE49-F238E27FC236}">
                <a16:creationId xmlns:a16="http://schemas.microsoft.com/office/drawing/2014/main" id="{5B2B6091-E6BB-F60B-4239-6BA84CD8B214}"/>
              </a:ext>
            </a:extLst>
          </p:cNvPr>
          <p:cNvSpPr/>
          <p:nvPr/>
        </p:nvSpPr>
        <p:spPr>
          <a:xfrm>
            <a:off x="2582727" y="2063258"/>
            <a:ext cx="550669" cy="283571"/>
          </a:xfrm>
          <a:prstGeom prst="roundRect">
            <a:avLst/>
          </a:prstGeom>
          <a:solidFill>
            <a:sysClr val="window" lastClr="FFFFFF">
              <a:lumMod val="95000"/>
            </a:sysClr>
          </a:solidFill>
          <a:ln w="2857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mn-cs"/>
              </a:rPr>
              <a:t>84,0</a:t>
            </a:r>
          </a:p>
        </p:txBody>
      </p:sp>
      <p:sp>
        <p:nvSpPr>
          <p:cNvPr id="16" name="CaixaDeTexto 15">
            <a:extLst>
              <a:ext uri="{FF2B5EF4-FFF2-40B4-BE49-F238E27FC236}">
                <a16:creationId xmlns:a16="http://schemas.microsoft.com/office/drawing/2014/main" id="{5AB1934E-8B10-C7D8-6C75-92551DD1C067}"/>
              </a:ext>
            </a:extLst>
          </p:cNvPr>
          <p:cNvSpPr txBox="1"/>
          <p:nvPr/>
        </p:nvSpPr>
        <p:spPr>
          <a:xfrm>
            <a:off x="2101505" y="2082445"/>
            <a:ext cx="481222" cy="246221"/>
          </a:xfrm>
          <a:prstGeom prst="rect">
            <a:avLst/>
          </a:prstGeom>
          <a:noFill/>
        </p:spPr>
        <p:txBody>
          <a:bodyPr wrap="none" rtlCol="0">
            <a:spAutoFit/>
          </a:bodyPr>
          <a:lstStyle/>
          <a:p>
            <a:pPr fontAlgn="auto">
              <a:spcBef>
                <a:spcPts val="0"/>
              </a:spcBef>
              <a:spcAft>
                <a:spcPts val="0"/>
              </a:spcAft>
            </a:pPr>
            <a:r>
              <a:rPr lang="pt-BR" sz="1000">
                <a:solidFill>
                  <a:schemeClr val="bg2">
                    <a:lumMod val="50000"/>
                  </a:schemeClr>
                </a:solidFill>
                <a:latin typeface="Calibri" panose="020F0502020204030204"/>
                <a:cs typeface="+mn-cs"/>
              </a:rPr>
              <a:t>2023:</a:t>
            </a:r>
          </a:p>
        </p:txBody>
      </p:sp>
      <p:sp>
        <p:nvSpPr>
          <p:cNvPr id="17" name="Retângulo 16">
            <a:extLst>
              <a:ext uri="{FF2B5EF4-FFF2-40B4-BE49-F238E27FC236}">
                <a16:creationId xmlns:a16="http://schemas.microsoft.com/office/drawing/2014/main" id="{73E4E700-2974-82D4-AEE0-C2C6831C6B58}"/>
              </a:ext>
            </a:extLst>
          </p:cNvPr>
          <p:cNvSpPr/>
          <p:nvPr/>
        </p:nvSpPr>
        <p:spPr>
          <a:xfrm>
            <a:off x="8929067" y="3032976"/>
            <a:ext cx="1800000" cy="180000"/>
          </a:xfrm>
          <a:prstGeom prst="rect">
            <a:avLst/>
          </a:prstGeom>
          <a:noFill/>
          <a:ln w="19050" cap="rnd" cmpd="sng" algn="ctr">
            <a:solidFill>
              <a:srgbClr val="FF7979"/>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26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A0143059-F226-4A48-9C7E-33D50AB3373E}"/>
              </a:ext>
            </a:extLst>
          </p:cNvPr>
          <p:cNvGraphicFramePr>
            <a:graphicFrameLocks/>
          </p:cNvGraphicFramePr>
          <p:nvPr>
            <p:extLst>
              <p:ext uri="{D42A27DB-BD31-4B8C-83A1-F6EECF244321}">
                <p14:modId xmlns:p14="http://schemas.microsoft.com/office/powerpoint/2010/main" val="3787054640"/>
              </p:ext>
            </p:extLst>
          </p:nvPr>
        </p:nvGraphicFramePr>
        <p:xfrm>
          <a:off x="-60947" y="1409104"/>
          <a:ext cx="4459605" cy="2355057"/>
        </p:xfrm>
        <a:graphic>
          <a:graphicData uri="http://schemas.openxmlformats.org/drawingml/2006/chart">
            <c:chart xmlns:c="http://schemas.openxmlformats.org/drawingml/2006/chart" xmlns:r="http://schemas.openxmlformats.org/officeDocument/2006/relationships" r:id="rId2"/>
          </a:graphicData>
        </a:graphic>
      </p:graphicFrame>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561669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Urgências e Emergências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CaixaDeTexto 5">
            <a:extLst>
              <a:ext uri="{FF2B5EF4-FFF2-40B4-BE49-F238E27FC236}">
                <a16:creationId xmlns:a16="http://schemas.microsoft.com/office/drawing/2014/main" id="{9B224C38-9713-0EB8-AF16-53653D86F04D}"/>
              </a:ext>
            </a:extLst>
          </p:cNvPr>
          <p:cNvSpPr txBox="1"/>
          <p:nvPr/>
        </p:nvSpPr>
        <p:spPr>
          <a:xfrm>
            <a:off x="0" y="908720"/>
            <a:ext cx="10656529" cy="532629"/>
          </a:xfrm>
          <a:prstGeom prst="rect">
            <a:avLst/>
          </a:prstGeom>
          <a:noFill/>
          <a:effectLst/>
        </p:spPr>
        <p:txBody>
          <a:bodyPr wrap="square" lIns="100760" tIns="50379" rIns="100760" bIns="50379" rtlCol="0">
            <a:spAutoFit/>
          </a:bodyPr>
          <a:lstStyle/>
          <a:p>
            <a:pPr algn="just"/>
            <a:r>
              <a:rPr lang="pt-BR" sz="1400" b="1">
                <a:solidFill>
                  <a:schemeClr val="bg2">
                    <a:lumMod val="50000"/>
                  </a:schemeClr>
                </a:solidFill>
                <a:latin typeface="Calibri" panose="020F0502020204030204" pitchFamily="34" charset="0"/>
                <a:cs typeface="Calibri" panose="020F0502020204030204" pitchFamily="34" charset="0"/>
              </a:rPr>
              <a:t>2 - Nos últimos 12 meses, quando você necessitou de atenção imediata (por exemplo: caso de urgência ou emergência), com que frequência você foi atendido pelo seu plano de saúde assim que precisou?</a:t>
            </a:r>
          </a:p>
        </p:txBody>
      </p:sp>
      <p:graphicFrame>
        <p:nvGraphicFramePr>
          <p:cNvPr id="7" name="Tabela 6">
            <a:extLst>
              <a:ext uri="{FF2B5EF4-FFF2-40B4-BE49-F238E27FC236}">
                <a16:creationId xmlns:a16="http://schemas.microsoft.com/office/drawing/2014/main" id="{EDB36CAE-F15F-C5C8-AE07-7E1648CD5621}"/>
              </a:ext>
            </a:extLst>
          </p:cNvPr>
          <p:cNvGraphicFramePr>
            <a:graphicFrameLocks noGrp="1"/>
          </p:cNvGraphicFramePr>
          <p:nvPr>
            <p:extLst>
              <p:ext uri="{D42A27DB-BD31-4B8C-83A1-F6EECF244321}">
                <p14:modId xmlns:p14="http://schemas.microsoft.com/office/powerpoint/2010/main" val="247558771"/>
              </p:ext>
            </p:extLst>
          </p:nvPr>
        </p:nvGraphicFramePr>
        <p:xfrm>
          <a:off x="51819" y="4271367"/>
          <a:ext cx="5976682" cy="885825"/>
        </p:xfrm>
        <a:graphic>
          <a:graphicData uri="http://schemas.openxmlformats.org/drawingml/2006/table">
            <a:tbl>
              <a:tblPr/>
              <a:tblGrid>
                <a:gridCol w="5976682">
                  <a:extLst>
                    <a:ext uri="{9D8B030D-6E8A-4147-A177-3AD203B41FA5}">
                      <a16:colId xmlns:a16="http://schemas.microsoft.com/office/drawing/2014/main" val="162966755"/>
                    </a:ext>
                  </a:extLst>
                </a:gridCol>
              </a:tblGrid>
              <a:tr h="190500">
                <a:tc>
                  <a:txBody>
                    <a:bodyPr/>
                    <a:lstStyle/>
                    <a:p>
                      <a:pPr algn="l" fontAlgn="t"/>
                      <a:r>
                        <a:rPr lang="pt-BR" sz="1000" b="0" i="0" u="none" strike="noStrike">
                          <a:solidFill>
                            <a:srgbClr val="404040"/>
                          </a:solidFill>
                          <a:effectLst/>
                          <a:latin typeface="Calibri" panose="020F0502020204030204" pitchFamily="34" charset="0"/>
                        </a:rPr>
                        <a:t>Base: </a:t>
                      </a:r>
                      <a:r>
                        <a:rPr lang="pt-BR" sz="1000" b="1" i="0" u="none" strike="noStrike">
                          <a:solidFill>
                            <a:srgbClr val="404040"/>
                          </a:solidFill>
                          <a:effectLst/>
                          <a:latin typeface="Calibri" panose="020F0502020204030204" pitchFamily="34" charset="0"/>
                        </a:rPr>
                        <a:t>341 </a:t>
                      </a:r>
                      <a:r>
                        <a:rPr lang="pt-BR" sz="1000" b="0" i="0" u="none" strike="noStrike">
                          <a:solidFill>
                            <a:srgbClr val="404040"/>
                          </a:solidFill>
                          <a:effectLst/>
                          <a:latin typeface="Calibri" panose="020F0502020204030204" pitchFamily="34" charset="0"/>
                        </a:rPr>
                        <a:t>| Margem de Erro: </a:t>
                      </a:r>
                      <a:r>
                        <a:rPr lang="pt-BR" sz="1000" b="1" i="0" u="none" strike="noStrike">
                          <a:solidFill>
                            <a:srgbClr val="404040"/>
                          </a:solidFill>
                          <a:effectLst/>
                          <a:latin typeface="Calibri" panose="020F0502020204030204" pitchFamily="34" charset="0"/>
                        </a:rPr>
                        <a:t>5,28</a:t>
                      </a:r>
                      <a:endParaRPr lang="pt-BR" sz="1000" b="0" i="0" u="none" strike="noStrike">
                        <a:solidFill>
                          <a:srgbClr val="404040"/>
                        </a:solidFill>
                        <a:effectLst/>
                        <a:latin typeface="Calibri" panose="020F0502020204030204" pitchFamily="34" charset="0"/>
                      </a:endParaRP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37591367"/>
                  </a:ext>
                </a:extLst>
              </a:tr>
              <a:tr h="190500">
                <a:tc>
                  <a:txBody>
                    <a:bodyPr/>
                    <a:lstStyle/>
                    <a:p>
                      <a:pPr algn="l" fontAlgn="t"/>
                      <a:r>
                        <a:rPr lang="pt-BR" sz="1000" b="0" i="0" u="none" strike="noStrike">
                          <a:solidFill>
                            <a:srgbClr val="404040"/>
                          </a:solidFill>
                          <a:effectLst/>
                          <a:latin typeface="Calibri" panose="020F0502020204030204" pitchFamily="34" charset="0"/>
                        </a:rPr>
                        <a:t>Não necessitei = Nos últimos 12 meses não necessitei de atenção imediata: </a:t>
                      </a:r>
                      <a:r>
                        <a:rPr lang="pt-BR" sz="1000" b="1" i="0" u="none" strike="noStrike">
                          <a:solidFill>
                            <a:srgbClr val="404040"/>
                          </a:solidFill>
                          <a:effectLst/>
                          <a:latin typeface="Calibri" panose="020F0502020204030204" pitchFamily="34" charset="0"/>
                        </a:rPr>
                        <a:t>110 entrevistados</a:t>
                      </a:r>
                      <a:r>
                        <a:rPr lang="pt-BR" sz="1000" b="0" i="0" u="none" strike="noStrike">
                          <a:solidFill>
                            <a:srgbClr val="404040"/>
                          </a:solidFill>
                          <a:effectLst/>
                          <a:latin typeface="Calibri" panose="020F0502020204030204" pitchFamily="34" charset="0"/>
                        </a:rPr>
                        <a:t> (não considerados para cálculo dos resultados).</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6564653"/>
                  </a:ext>
                </a:extLst>
              </a:tr>
              <a:tr h="190500">
                <a:tc>
                  <a:txBody>
                    <a:bodyPr/>
                    <a:lstStyle/>
                    <a:p>
                      <a:pPr algn="l" fontAlgn="t"/>
                      <a:r>
                        <a:rPr lang="pt-BR" sz="1000" b="0" i="0" u="none" strike="noStrike">
                          <a:solidFill>
                            <a:srgbClr val="404040"/>
                          </a:solidFill>
                          <a:effectLst/>
                          <a:latin typeface="Calibri" panose="020F0502020204030204" pitchFamily="34" charset="0"/>
                        </a:rPr>
                        <a:t>Não sei = Não sei/Não me lembro: </a:t>
                      </a:r>
                      <a:r>
                        <a:rPr lang="pt-BR" sz="1000" b="1" i="0" u="none" strike="noStrike">
                          <a:solidFill>
                            <a:srgbClr val="404040"/>
                          </a:solidFill>
                          <a:effectLst/>
                          <a:latin typeface="Calibri" panose="020F0502020204030204" pitchFamily="34" charset="0"/>
                        </a:rPr>
                        <a:t>2 entrevistados</a:t>
                      </a:r>
                      <a:r>
                        <a:rPr lang="pt-BR" sz="1000" b="0" i="0" u="none" strike="noStrike">
                          <a:solidFill>
                            <a:srgbClr val="404040"/>
                          </a:solidFill>
                          <a:effectLst/>
                          <a:latin typeface="Calibri" panose="020F0502020204030204" pitchFamily="34" charset="0"/>
                        </a:rPr>
                        <a:t> (não considerados para cálculo dos resultados).</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9790492"/>
                  </a:ext>
                </a:extLst>
              </a:tr>
              <a:tr h="190500">
                <a:tc>
                  <a:txBody>
                    <a:bodyPr/>
                    <a:lstStyle/>
                    <a:p>
                      <a:pPr algn="l" fontAlgn="t"/>
                      <a:r>
                        <a:rPr lang="pt-BR" sz="900" b="0" i="0" u="none" strike="noStrike">
                          <a:solidFill>
                            <a:srgbClr val="404040"/>
                          </a:solidFill>
                          <a:effectLst/>
                          <a:latin typeface="Calibri" panose="020F0502020204030204" pitchFamily="34" charset="0"/>
                        </a:rPr>
                        <a:t>Nota¹: Resultados apresentados em percentual (%).</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90946733"/>
                  </a:ext>
                </a:extLst>
              </a:tr>
            </a:tbl>
          </a:graphicData>
        </a:graphic>
      </p:graphicFrame>
      <p:graphicFrame>
        <p:nvGraphicFramePr>
          <p:cNvPr id="8" name="Tabela 7">
            <a:extLst>
              <a:ext uri="{FF2B5EF4-FFF2-40B4-BE49-F238E27FC236}">
                <a16:creationId xmlns:a16="http://schemas.microsoft.com/office/drawing/2014/main" id="{613D99B1-0E2A-31CE-DCE8-E84771261E56}"/>
              </a:ext>
            </a:extLst>
          </p:cNvPr>
          <p:cNvGraphicFramePr>
            <a:graphicFrameLocks noGrp="1"/>
          </p:cNvGraphicFramePr>
          <p:nvPr>
            <p:extLst>
              <p:ext uri="{D42A27DB-BD31-4B8C-83A1-F6EECF244321}">
                <p14:modId xmlns:p14="http://schemas.microsoft.com/office/powerpoint/2010/main" val="3750026484"/>
              </p:ext>
            </p:extLst>
          </p:nvPr>
        </p:nvGraphicFramePr>
        <p:xfrm>
          <a:off x="51819" y="3356992"/>
          <a:ext cx="5420866" cy="803273"/>
        </p:xfrm>
        <a:graphic>
          <a:graphicData uri="http://schemas.openxmlformats.org/drawingml/2006/table">
            <a:tbl>
              <a:tblPr/>
              <a:tblGrid>
                <a:gridCol w="1070788">
                  <a:extLst>
                    <a:ext uri="{9D8B030D-6E8A-4147-A177-3AD203B41FA5}">
                      <a16:colId xmlns:a16="http://schemas.microsoft.com/office/drawing/2014/main" val="2165280647"/>
                    </a:ext>
                  </a:extLst>
                </a:gridCol>
                <a:gridCol w="1070788">
                  <a:extLst>
                    <a:ext uri="{9D8B030D-6E8A-4147-A177-3AD203B41FA5}">
                      <a16:colId xmlns:a16="http://schemas.microsoft.com/office/drawing/2014/main" val="3298146854"/>
                    </a:ext>
                  </a:extLst>
                </a:gridCol>
                <a:gridCol w="1070788">
                  <a:extLst>
                    <a:ext uri="{9D8B030D-6E8A-4147-A177-3AD203B41FA5}">
                      <a16:colId xmlns:a16="http://schemas.microsoft.com/office/drawing/2014/main" val="2970168599"/>
                    </a:ext>
                  </a:extLst>
                </a:gridCol>
                <a:gridCol w="1070788">
                  <a:extLst>
                    <a:ext uri="{9D8B030D-6E8A-4147-A177-3AD203B41FA5}">
                      <a16:colId xmlns:a16="http://schemas.microsoft.com/office/drawing/2014/main" val="3009002003"/>
                    </a:ext>
                  </a:extLst>
                </a:gridCol>
                <a:gridCol w="568857">
                  <a:extLst>
                    <a:ext uri="{9D8B030D-6E8A-4147-A177-3AD203B41FA5}">
                      <a16:colId xmlns:a16="http://schemas.microsoft.com/office/drawing/2014/main" val="2071753375"/>
                    </a:ext>
                  </a:extLst>
                </a:gridCol>
                <a:gridCol w="568857">
                  <a:extLst>
                    <a:ext uri="{9D8B030D-6E8A-4147-A177-3AD203B41FA5}">
                      <a16:colId xmlns:a16="http://schemas.microsoft.com/office/drawing/2014/main" val="3657888480"/>
                    </a:ext>
                  </a:extLst>
                </a:gridCol>
              </a:tblGrid>
              <a:tr h="34944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Nunca</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Às vezes</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Na maioria</a:t>
                      </a:r>
                    </a:p>
                    <a:p>
                      <a:pPr algn="ctr" fontAlgn="b"/>
                      <a:r>
                        <a:rPr lang="pt-BR" sz="1100" b="0" i="0" u="none" strike="noStrike">
                          <a:solidFill>
                            <a:srgbClr val="404040"/>
                          </a:solidFill>
                          <a:effectLst/>
                          <a:latin typeface="Calibri" panose="020F0502020204030204" pitchFamily="34" charset="0"/>
                        </a:rPr>
                        <a:t>das vezes</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Sempre</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 procurei</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a:t>
                      </a:r>
                    </a:p>
                    <a:p>
                      <a:pPr algn="ctr" fontAlgn="b"/>
                      <a:r>
                        <a:rPr lang="pt-BR" sz="1100" b="0" i="0" u="none" strike="noStrike">
                          <a:solidFill>
                            <a:srgbClr val="404040"/>
                          </a:solidFill>
                          <a:effectLst/>
                          <a:latin typeface="Calibri" panose="020F0502020204030204" pitchFamily="34" charset="0"/>
                        </a:rPr>
                        <a:t>Sei</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866756"/>
                  </a:ext>
                </a:extLst>
              </a:tr>
              <a:tr h="231773">
                <a:tc>
                  <a:txBody>
                    <a:bodyPr/>
                    <a:lstStyle/>
                    <a:p>
                      <a:pPr algn="ctr" fontAlgn="ctr"/>
                      <a:r>
                        <a:rPr lang="pt-BR" sz="1100" b="0" i="0" u="none" strike="noStrike">
                          <a:solidFill>
                            <a:srgbClr val="000000"/>
                          </a:solidFill>
                          <a:effectLst/>
                          <a:latin typeface="Calibri" panose="020F0502020204030204" pitchFamily="34" charset="0"/>
                        </a:rPr>
                        <a:t>4,9</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6,0</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18,5</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45,9</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24,3</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0,4</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29678748"/>
                  </a:ext>
                </a:extLst>
              </a:tr>
              <a:tr h="222059">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800" b="1" i="0" u="none" strike="noStrike">
                          <a:solidFill>
                            <a:schemeClr val="bg1">
                              <a:lumMod val="65000"/>
                            </a:schemeClr>
                          </a:solidFill>
                          <a:effectLst/>
                          <a:latin typeface="Calibri" panose="020F0502020204030204" pitchFamily="34" charset="0"/>
                        </a:rPr>
                        <a:t>FREQUÊNCIA</a:t>
                      </a:r>
                      <a:endParaRPr lang="pt-BR" sz="1000" b="1" i="0" u="none" strike="noStrike">
                        <a:solidFill>
                          <a:schemeClr val="bg1">
                            <a:lumMod val="65000"/>
                          </a:schemeClr>
                        </a:solidFill>
                        <a:effectLst/>
                        <a:latin typeface="Calibri" panose="020F050202020403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40782612"/>
                  </a:ext>
                </a:extLst>
              </a:tr>
            </a:tbl>
          </a:graphicData>
        </a:graphic>
      </p:graphicFrame>
      <p:graphicFrame>
        <p:nvGraphicFramePr>
          <p:cNvPr id="10" name="Tabela 9">
            <a:extLst>
              <a:ext uri="{FF2B5EF4-FFF2-40B4-BE49-F238E27FC236}">
                <a16:creationId xmlns:a16="http://schemas.microsoft.com/office/drawing/2014/main" id="{CB61E4CB-3FC0-ED88-A3E0-29022094332A}"/>
              </a:ext>
            </a:extLst>
          </p:cNvPr>
          <p:cNvGraphicFramePr>
            <a:graphicFrameLocks noGrp="1"/>
          </p:cNvGraphicFramePr>
          <p:nvPr>
            <p:extLst>
              <p:ext uri="{D42A27DB-BD31-4B8C-83A1-F6EECF244321}">
                <p14:modId xmlns:p14="http://schemas.microsoft.com/office/powerpoint/2010/main" val="4033475008"/>
              </p:ext>
            </p:extLst>
          </p:nvPr>
        </p:nvGraphicFramePr>
        <p:xfrm>
          <a:off x="5939799" y="1196752"/>
          <a:ext cx="4789468" cy="3509010"/>
        </p:xfrm>
        <a:graphic>
          <a:graphicData uri="http://schemas.openxmlformats.org/drawingml/2006/table">
            <a:tbl>
              <a:tblPr/>
              <a:tblGrid>
                <a:gridCol w="1189468">
                  <a:extLst>
                    <a:ext uri="{9D8B030D-6E8A-4147-A177-3AD203B41FA5}">
                      <a16:colId xmlns:a16="http://schemas.microsoft.com/office/drawing/2014/main" val="4043476719"/>
                    </a:ext>
                  </a:extLst>
                </a:gridCol>
                <a:gridCol w="900000">
                  <a:extLst>
                    <a:ext uri="{9D8B030D-6E8A-4147-A177-3AD203B41FA5}">
                      <a16:colId xmlns:a16="http://schemas.microsoft.com/office/drawing/2014/main" val="887322865"/>
                    </a:ext>
                  </a:extLst>
                </a:gridCol>
                <a:gridCol w="900000">
                  <a:extLst>
                    <a:ext uri="{9D8B030D-6E8A-4147-A177-3AD203B41FA5}">
                      <a16:colId xmlns:a16="http://schemas.microsoft.com/office/drawing/2014/main" val="3504795122"/>
                    </a:ext>
                  </a:extLst>
                </a:gridCol>
                <a:gridCol w="900000">
                  <a:extLst>
                    <a:ext uri="{9D8B030D-6E8A-4147-A177-3AD203B41FA5}">
                      <a16:colId xmlns:a16="http://schemas.microsoft.com/office/drawing/2014/main" val="4252080179"/>
                    </a:ext>
                  </a:extLst>
                </a:gridCol>
                <a:gridCol w="900000">
                  <a:extLst>
                    <a:ext uri="{9D8B030D-6E8A-4147-A177-3AD203B41FA5}">
                      <a16:colId xmlns:a16="http://schemas.microsoft.com/office/drawing/2014/main" val="2431796243"/>
                    </a:ext>
                  </a:extLst>
                </a:gridCol>
              </a:tblGrid>
              <a:tr h="30880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tx1">
                            <a:lumMod val="75000"/>
                            <a:lumOff val="25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Nunca</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Às vezes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Na maioria</a:t>
                      </a:r>
                      <a:br>
                        <a:rPr lang="pt-BR" sz="1200" b="1" i="0" u="none" strike="noStrike">
                          <a:solidFill>
                            <a:schemeClr val="bg1"/>
                          </a:solidFill>
                          <a:effectLst/>
                          <a:latin typeface="Calibri" panose="020F0502020204030204" pitchFamily="34" charset="0"/>
                        </a:rPr>
                      </a:br>
                      <a:r>
                        <a:rPr lang="pt-BR" sz="1200" b="1" i="0" u="none" strike="noStrike">
                          <a:solidFill>
                            <a:schemeClr val="bg1"/>
                          </a:solidFill>
                          <a:effectLst/>
                          <a:latin typeface="Calibri" panose="020F0502020204030204" pitchFamily="34" charset="0"/>
                        </a:rPr>
                        <a:t> das vezes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546A">
                        <a:lumMod val="60000"/>
                        <a:lumOff val="4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Sempre</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546A">
                        <a:lumMod val="60000"/>
                        <a:lumOff val="40000"/>
                      </a:srgbClr>
                    </a:solidFill>
                  </a:tcPr>
                </a:tc>
                <a:extLst>
                  <a:ext uri="{0D108BD9-81ED-4DB2-BD59-A6C34878D82A}">
                    <a16:rowId xmlns:a16="http://schemas.microsoft.com/office/drawing/2014/main" val="1761320232"/>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Feminino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4,1</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8,3</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23,3</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64,2</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180039910"/>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 </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87,5</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04086280"/>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Masculino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9,5</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7,4</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26,4</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56,8</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976443621"/>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83,2</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47218166"/>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B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900" b="1" i="0" u="none" strike="noStrike">
                        <a:solidFill>
                          <a:schemeClr val="bg1"/>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t-BR"/>
                    </a:p>
                  </a:txBody>
                  <a:tcPr/>
                </a:tc>
                <a:extLst>
                  <a:ext uri="{0D108BD9-81ED-4DB2-BD59-A6C34878D82A}">
                    <a16:rowId xmlns:a16="http://schemas.microsoft.com/office/drawing/2014/main" val="519626964"/>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De 18 a 25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0,0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9,1</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36,4</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54,5</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428085382"/>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 </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90,9</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54798142"/>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De 26 a 35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5,4</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5,4</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8,1</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81,1</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41129766"/>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 </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89,2</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12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59843597"/>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De 36 a 45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4,3</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8,5</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17,0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70,2</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63840701"/>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87,2</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5897449"/>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De 46 a 55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5,3</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5,3</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23,7</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65,8</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485503933"/>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89,5</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678456"/>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De 56 a 65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6,5</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9,7</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37,1</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46,8</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429353387"/>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83,9</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0339616"/>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Mais de 65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8,2</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8,2</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25,3</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58,2</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524565186"/>
                  </a:ext>
                </a:extLst>
              </a:tr>
              <a:tr h="158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1" i="0" u="none" strike="noStrike">
                          <a:solidFill>
                            <a:schemeClr val="bg1"/>
                          </a:solidFill>
                          <a:effectLst/>
                          <a:latin typeface="Calibri" panose="020F0502020204030204" pitchFamily="34" charset="0"/>
                        </a:rPr>
                        <a:t>83,5</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550521"/>
                  </a:ext>
                </a:extLst>
              </a:tr>
            </a:tbl>
          </a:graphicData>
        </a:graphic>
      </p:graphicFrame>
      <p:grpSp>
        <p:nvGrpSpPr>
          <p:cNvPr id="18" name="Agrupar 17">
            <a:extLst>
              <a:ext uri="{FF2B5EF4-FFF2-40B4-BE49-F238E27FC236}">
                <a16:creationId xmlns:a16="http://schemas.microsoft.com/office/drawing/2014/main" id="{05C81915-0DBD-311F-8221-DBA8274D7B54}"/>
              </a:ext>
            </a:extLst>
          </p:cNvPr>
          <p:cNvGrpSpPr/>
          <p:nvPr/>
        </p:nvGrpSpPr>
        <p:grpSpPr>
          <a:xfrm>
            <a:off x="0" y="5384482"/>
            <a:ext cx="10708348" cy="1212870"/>
            <a:chOff x="0" y="5216659"/>
            <a:chExt cx="10708348" cy="1212870"/>
          </a:xfrm>
        </p:grpSpPr>
        <p:sp>
          <p:nvSpPr>
            <p:cNvPr id="5" name="Retângulo 4">
              <a:extLst>
                <a:ext uri="{FF2B5EF4-FFF2-40B4-BE49-F238E27FC236}">
                  <a16:creationId xmlns:a16="http://schemas.microsoft.com/office/drawing/2014/main" id="{010CC7BB-ADA0-9DBC-7473-77FE973EFC0C}"/>
                </a:ext>
              </a:extLst>
            </p:cNvPr>
            <p:cNvSpPr/>
            <p:nvPr/>
          </p:nvSpPr>
          <p:spPr>
            <a:xfrm>
              <a:off x="51819" y="5216659"/>
              <a:ext cx="10656529" cy="1212870"/>
            </a:xfrm>
            <a:prstGeom prst="rect">
              <a:avLst/>
            </a:prstGeom>
            <a:solidFill>
              <a:srgbClr val="F9F9F9"/>
            </a:solidFill>
            <a:ln w="6350" cap="flat" cmpd="sng" algn="ctr">
              <a:noFill/>
              <a:prstDash val="solid"/>
              <a:miter lim="800000"/>
            </a:ln>
            <a:effectLst>
              <a:outerShdw blurRad="50800" dist="38100" dir="2700000" algn="tl" rotWithShape="0">
                <a:prstClr val="black">
                  <a:alpha val="40000"/>
                </a:prstClr>
              </a:outerShdw>
            </a:effectLst>
          </p:spPr>
          <p:txBody>
            <a:bodyPr lIns="180000" tIns="36000" rIns="180000" bIns="37806"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a:ln>
                  <a:noFill/>
                </a:ln>
                <a:solidFill>
                  <a:schemeClr val="bg2">
                    <a:lumMod val="50000"/>
                  </a:schemeClr>
                </a:solidFill>
                <a:effectLst/>
                <a:uLnTx/>
                <a:uFillTx/>
                <a:latin typeface="Calibri" panose="020F0502020204030204" pitchFamily="34" charset="0"/>
                <a:cs typeface="Calibri" panose="020F0502020204030204" pitchFamily="34" charset="0"/>
              </a:endParaRPr>
            </a:p>
          </p:txBody>
        </p:sp>
        <p:sp>
          <p:nvSpPr>
            <p:cNvPr id="11" name="CaixaDeTexto 10">
              <a:extLst>
                <a:ext uri="{FF2B5EF4-FFF2-40B4-BE49-F238E27FC236}">
                  <a16:creationId xmlns:a16="http://schemas.microsoft.com/office/drawing/2014/main" id="{28921369-3F7B-9C39-41DF-9F45933BC70C}"/>
                </a:ext>
              </a:extLst>
            </p:cNvPr>
            <p:cNvSpPr txBox="1"/>
            <p:nvPr/>
          </p:nvSpPr>
          <p:spPr>
            <a:xfrm>
              <a:off x="0" y="5229200"/>
              <a:ext cx="10656529" cy="1015663"/>
            </a:xfrm>
            <a:prstGeom prst="rect">
              <a:avLst/>
            </a:prstGeom>
            <a:noFill/>
          </p:spPr>
          <p:txBody>
            <a:bodyPr wrap="square" rtlCol="0">
              <a:spAutoFit/>
            </a:bodyPr>
            <a:lstStyle/>
            <a:p>
              <a:pPr algn="just"/>
              <a:r>
                <a:rPr lang="pt-BR" sz="1200">
                  <a:solidFill>
                    <a:schemeClr val="bg2">
                      <a:lumMod val="50000"/>
                    </a:schemeClr>
                  </a:solidFill>
                  <a:latin typeface="Calibri" panose="020F0502020204030204" pitchFamily="34" charset="0"/>
                  <a:cs typeface="Calibri" panose="020F0502020204030204" pitchFamily="34" charset="0"/>
                </a:rPr>
                <a:t>Dentre os beneficiários que necessitaram de atenção imediata e souberam responder, </a:t>
              </a:r>
              <a:r>
                <a:rPr lang="pt-BR" sz="1200" b="1">
                  <a:solidFill>
                    <a:schemeClr val="bg2">
                      <a:lumMod val="50000"/>
                    </a:schemeClr>
                  </a:solidFill>
                  <a:latin typeface="Calibri" panose="020F0502020204030204" pitchFamily="34" charset="0"/>
                  <a:cs typeface="Calibri" panose="020F0502020204030204" pitchFamily="34" charset="0"/>
                </a:rPr>
                <a:t>85,6%</a:t>
              </a:r>
              <a:r>
                <a:rPr lang="pt-BR" sz="1200">
                  <a:solidFill>
                    <a:schemeClr val="bg2">
                      <a:lumMod val="50000"/>
                    </a:schemeClr>
                  </a:solidFill>
                  <a:latin typeface="Calibri" panose="020F0502020204030204" pitchFamily="34" charset="0"/>
                  <a:cs typeface="Calibri" panose="020F0502020204030204" pitchFamily="34" charset="0"/>
                </a:rPr>
                <a:t> conseguiram atendimento </a:t>
              </a:r>
              <a:r>
                <a:rPr lang="pt-BR" sz="1200" b="1">
                  <a:solidFill>
                    <a:schemeClr val="bg2">
                      <a:lumMod val="50000"/>
                    </a:schemeClr>
                  </a:solidFill>
                  <a:latin typeface="Calibri" panose="020F0502020204030204" pitchFamily="34" charset="0"/>
                  <a:cs typeface="Calibri" panose="020F0502020204030204" pitchFamily="34" charset="0"/>
                </a:rPr>
                <a:t>Sempre</a:t>
              </a:r>
              <a:r>
                <a:rPr lang="pt-BR" sz="1200">
                  <a:solidFill>
                    <a:schemeClr val="bg2">
                      <a:lumMod val="50000"/>
                    </a:schemeClr>
                  </a:solidFill>
                  <a:latin typeface="Calibri" panose="020F0502020204030204" pitchFamily="34" charset="0"/>
                  <a:cs typeface="Calibri" panose="020F0502020204030204" pitchFamily="34" charset="0"/>
                </a:rPr>
                <a:t> ou </a:t>
              </a:r>
              <a:r>
                <a:rPr lang="pt-BR" sz="1200" b="1">
                  <a:solidFill>
                    <a:schemeClr val="bg2">
                      <a:lumMod val="50000"/>
                    </a:schemeClr>
                  </a:solidFill>
                  <a:latin typeface="Calibri" panose="020F0502020204030204" pitchFamily="34" charset="0"/>
                  <a:cs typeface="Calibri" panose="020F0502020204030204" pitchFamily="34" charset="0"/>
                </a:rPr>
                <a:t>Na maioria das vezes</a:t>
              </a:r>
              <a:r>
                <a:rPr lang="pt-BR" sz="1200">
                  <a:solidFill>
                    <a:schemeClr val="bg2">
                      <a:lumMod val="50000"/>
                    </a:schemeClr>
                  </a:solidFill>
                  <a:latin typeface="Calibri" panose="020F0502020204030204" pitchFamily="34" charset="0"/>
                  <a:cs typeface="Calibri" panose="020F0502020204030204" pitchFamily="34" charset="0"/>
                </a:rPr>
                <a:t>, classificando o atributo em patamar de </a:t>
              </a:r>
              <a:r>
                <a:rPr lang="pt-BR" sz="1200" b="1">
                  <a:solidFill>
                    <a:schemeClr val="bg2">
                      <a:lumMod val="50000"/>
                    </a:schemeClr>
                  </a:solidFill>
                  <a:latin typeface="Calibri" panose="020F0502020204030204" pitchFamily="34" charset="0"/>
                  <a:cs typeface="Calibri" panose="020F0502020204030204" pitchFamily="34" charset="0"/>
                </a:rPr>
                <a:t>Conformidade</a:t>
              </a:r>
              <a:r>
                <a:rPr lang="pt-BR" sz="1200">
                  <a:solidFill>
                    <a:schemeClr val="bg2">
                      <a:lumMod val="50000"/>
                    </a:schemeClr>
                  </a:solidFill>
                  <a:latin typeface="Calibri" panose="020F0502020204030204" pitchFamily="34" charset="0"/>
                  <a:cs typeface="Calibri" panose="020F0502020204030204" pitchFamily="34" charset="0"/>
                </a:rPr>
                <a:t>.</a:t>
              </a:r>
            </a:p>
            <a:p>
              <a:pPr algn="just"/>
              <a:r>
                <a:rPr lang="pt-BR" sz="1200">
                  <a:solidFill>
                    <a:schemeClr val="bg2">
                      <a:lumMod val="50000"/>
                    </a:schemeClr>
                  </a:solidFill>
                  <a:latin typeface="Calibri" panose="020F0502020204030204" pitchFamily="34" charset="0"/>
                  <a:cs typeface="Calibri" panose="020F0502020204030204" pitchFamily="34" charset="0"/>
                </a:rPr>
                <a:t>Analisando os perfis, </a:t>
              </a:r>
              <a:r>
                <a:rPr lang="pt-BR" sz="1200">
                  <a:solidFill>
                    <a:schemeClr val="bg2">
                      <a:lumMod val="50000"/>
                    </a:schemeClr>
                  </a:solidFill>
                  <a:latin typeface="Calibri" panose="020F0502020204030204"/>
                  <a:cs typeface="Times New Roman" panose="02020603050405020304" pitchFamily="18" charset="0"/>
                </a:rPr>
                <a:t>o público </a:t>
              </a:r>
              <a:r>
                <a:rPr lang="pt-BR" sz="1200" b="1">
                  <a:solidFill>
                    <a:schemeClr val="bg2">
                      <a:lumMod val="50000"/>
                    </a:schemeClr>
                  </a:solidFill>
                  <a:latin typeface="Calibri" panose="020F0502020204030204"/>
                  <a:cs typeface="Times New Roman" panose="02020603050405020304" pitchFamily="18" charset="0"/>
                </a:rPr>
                <a:t>Feminino</a:t>
              </a:r>
              <a:r>
                <a:rPr lang="pt-BR" sz="1200">
                  <a:solidFill>
                    <a:schemeClr val="bg2">
                      <a:lumMod val="50000"/>
                    </a:schemeClr>
                  </a:solidFill>
                  <a:latin typeface="Calibri" panose="020F0502020204030204"/>
                  <a:cs typeface="Times New Roman" panose="02020603050405020304" pitchFamily="18" charset="0"/>
                </a:rPr>
                <a:t> foi quem melhor avaliou com </a:t>
              </a:r>
              <a:r>
                <a:rPr lang="pt-BR" sz="1200" b="1">
                  <a:solidFill>
                    <a:schemeClr val="bg2">
                      <a:lumMod val="50000"/>
                    </a:schemeClr>
                  </a:solidFill>
                  <a:latin typeface="Calibri" panose="020F0502020204030204"/>
                  <a:cs typeface="Times New Roman" panose="02020603050405020304" pitchFamily="18" charset="0"/>
                </a:rPr>
                <a:t>87,5%</a:t>
              </a:r>
              <a:r>
                <a:rPr lang="pt-BR" sz="1200">
                  <a:solidFill>
                    <a:schemeClr val="bg2">
                      <a:lumMod val="50000"/>
                    </a:schemeClr>
                  </a:solidFill>
                  <a:latin typeface="Calibri" panose="020F0502020204030204"/>
                  <a:cs typeface="Times New Roman" panose="02020603050405020304" pitchFamily="18" charset="0"/>
                </a:rPr>
                <a:t> classificando o atributo em patamar de </a:t>
              </a:r>
              <a:r>
                <a:rPr lang="pt-BR" sz="1200" b="1">
                  <a:solidFill>
                    <a:schemeClr val="bg2">
                      <a:lumMod val="50000"/>
                    </a:schemeClr>
                  </a:solidFill>
                  <a:latin typeface="Calibri" panose="020F0502020204030204"/>
                  <a:cs typeface="Times New Roman" panose="02020603050405020304" pitchFamily="18" charset="0"/>
                </a:rPr>
                <a:t>Conformidade</a:t>
              </a:r>
              <a:r>
                <a:rPr lang="pt-BR" sz="1200">
                  <a:solidFill>
                    <a:schemeClr val="bg2">
                      <a:lumMod val="50000"/>
                    </a:schemeClr>
                  </a:solidFill>
                  <a:latin typeface="Calibri" panose="020F0502020204030204"/>
                  <a:cs typeface="Times New Roman" panose="02020603050405020304" pitchFamily="18" charset="0"/>
                </a:rPr>
                <a:t>. </a:t>
              </a:r>
              <a:r>
                <a:rPr lang="pt-BR" sz="1200">
                  <a:solidFill>
                    <a:schemeClr val="bg2">
                      <a:lumMod val="50000"/>
                    </a:schemeClr>
                  </a:solidFill>
                  <a:latin typeface="Calibri" panose="020F0502020204030204" pitchFamily="34" charset="0"/>
                  <a:cs typeface="Calibri" panose="020F0502020204030204" pitchFamily="34" charset="0"/>
                </a:rPr>
                <a:t>Por faixa etária quem melhor avaliou foram os beneficiários </a:t>
              </a:r>
              <a:r>
                <a:rPr lang="pt-BR" sz="1200" b="1">
                  <a:solidFill>
                    <a:schemeClr val="bg2">
                      <a:lumMod val="50000"/>
                    </a:schemeClr>
                  </a:solidFill>
                  <a:latin typeface="Calibri" panose="020F0502020204030204" pitchFamily="34" charset="0"/>
                  <a:cs typeface="Calibri" panose="020F0502020204030204" pitchFamily="34" charset="0"/>
                </a:rPr>
                <a:t>De 18 a 25 anos</a:t>
              </a:r>
              <a:r>
                <a:rPr lang="pt-BR" sz="1200">
                  <a:solidFill>
                    <a:schemeClr val="bg2">
                      <a:lumMod val="50000"/>
                    </a:schemeClr>
                  </a:solidFill>
                  <a:latin typeface="Calibri" panose="020F0502020204030204" pitchFamily="34" charset="0"/>
                  <a:cs typeface="Calibri" panose="020F0502020204030204" pitchFamily="34" charset="0"/>
                </a:rPr>
                <a:t>, com </a:t>
              </a:r>
              <a:r>
                <a:rPr lang="pt-BR" sz="1200" b="1">
                  <a:solidFill>
                    <a:schemeClr val="bg2">
                      <a:lumMod val="50000"/>
                    </a:schemeClr>
                  </a:solidFill>
                  <a:latin typeface="Calibri" panose="020F0502020204030204" pitchFamily="34" charset="0"/>
                  <a:cs typeface="Calibri" panose="020F0502020204030204" pitchFamily="34" charset="0"/>
                </a:rPr>
                <a:t>90,9%</a:t>
              </a:r>
              <a:r>
                <a:rPr lang="pt-BR" sz="1200">
                  <a:solidFill>
                    <a:schemeClr val="bg2">
                      <a:lumMod val="50000"/>
                    </a:schemeClr>
                  </a:solidFill>
                  <a:latin typeface="Calibri" panose="020F0502020204030204" pitchFamily="34" charset="0"/>
                  <a:cs typeface="Calibri" panose="020F0502020204030204" pitchFamily="34" charset="0"/>
                </a:rPr>
                <a:t> de menções positivas, classificando o atributo em patamar de </a:t>
              </a:r>
              <a:r>
                <a:rPr lang="pt-BR" sz="1200" b="1">
                  <a:solidFill>
                    <a:schemeClr val="bg2">
                      <a:lumMod val="50000"/>
                    </a:schemeClr>
                  </a:solidFill>
                  <a:latin typeface="Calibri" panose="020F0502020204030204" pitchFamily="34" charset="0"/>
                  <a:cs typeface="Calibri" panose="020F0502020204030204" pitchFamily="34" charset="0"/>
                </a:rPr>
                <a:t>Excelência</a:t>
              </a:r>
              <a:r>
                <a:rPr lang="pt-BR" sz="1200">
                  <a:solidFill>
                    <a:schemeClr val="bg2">
                      <a:lumMod val="50000"/>
                    </a:schemeClr>
                  </a:solidFill>
                  <a:latin typeface="Calibri" panose="020F0502020204030204" pitchFamily="34" charset="0"/>
                  <a:cs typeface="Calibri" panose="020F0502020204030204" pitchFamily="34" charset="0"/>
                </a:rPr>
                <a:t>. Já o público com</a:t>
              </a:r>
              <a:r>
                <a:rPr lang="pt-BR" sz="1200" b="1">
                  <a:solidFill>
                    <a:schemeClr val="bg2">
                      <a:lumMod val="50000"/>
                    </a:schemeClr>
                  </a:solidFill>
                  <a:latin typeface="Calibri" panose="020F0502020204030204" pitchFamily="34" charset="0"/>
                  <a:cs typeface="Calibri" panose="020F0502020204030204" pitchFamily="34" charset="0"/>
                </a:rPr>
                <a:t> Mais de 65 anos </a:t>
              </a:r>
              <a:r>
                <a:rPr lang="pt-BR" sz="1200">
                  <a:solidFill>
                    <a:schemeClr val="bg2">
                      <a:lumMod val="50000"/>
                    </a:schemeClr>
                  </a:solidFill>
                  <a:latin typeface="Calibri" panose="020F0502020204030204" pitchFamily="34" charset="0"/>
                  <a:cs typeface="Calibri" panose="020F0502020204030204" pitchFamily="34" charset="0"/>
                </a:rPr>
                <a:t>é o que menos conseguiu atenção imediata quando necessitou, com </a:t>
              </a:r>
              <a:r>
                <a:rPr lang="pt-BR" sz="1200" b="1">
                  <a:solidFill>
                    <a:schemeClr val="bg2">
                      <a:lumMod val="50000"/>
                    </a:schemeClr>
                  </a:solidFill>
                  <a:latin typeface="Calibri" panose="020F0502020204030204" pitchFamily="34" charset="0"/>
                  <a:cs typeface="Calibri" panose="020F0502020204030204" pitchFamily="34" charset="0"/>
                </a:rPr>
                <a:t>83,5%</a:t>
              </a:r>
              <a:r>
                <a:rPr lang="pt-BR" sz="1200">
                  <a:solidFill>
                    <a:schemeClr val="bg2">
                      <a:lumMod val="50000"/>
                    </a:schemeClr>
                  </a:solidFill>
                  <a:latin typeface="Calibri" panose="020F0502020204030204" pitchFamily="34" charset="0"/>
                  <a:cs typeface="Calibri" panose="020F0502020204030204" pitchFamily="34" charset="0"/>
                </a:rPr>
                <a:t>, atribuindo um patamar de</a:t>
              </a:r>
              <a:r>
                <a:rPr lang="pt-BR" sz="1200" b="1">
                  <a:solidFill>
                    <a:schemeClr val="bg2">
                      <a:lumMod val="50000"/>
                    </a:schemeClr>
                  </a:solidFill>
                  <a:latin typeface="Calibri" panose="020F0502020204030204" pitchFamily="34" charset="0"/>
                  <a:cs typeface="Calibri" panose="020F0502020204030204" pitchFamily="34" charset="0"/>
                </a:rPr>
                <a:t> Conformidade</a:t>
              </a:r>
              <a:r>
                <a:rPr lang="pt-BR" sz="1200">
                  <a:solidFill>
                    <a:schemeClr val="bg2">
                      <a:lumMod val="50000"/>
                    </a:schemeClr>
                  </a:solidFill>
                  <a:latin typeface="Calibri" panose="020F0502020204030204" pitchFamily="34" charset="0"/>
                  <a:cs typeface="Calibri" panose="020F0502020204030204" pitchFamily="34" charset="0"/>
                </a:rPr>
                <a:t>.</a:t>
              </a:r>
            </a:p>
          </p:txBody>
        </p:sp>
      </p:grpSp>
      <p:sp>
        <p:nvSpPr>
          <p:cNvPr id="13" name="Retângulo 12">
            <a:extLst>
              <a:ext uri="{FF2B5EF4-FFF2-40B4-BE49-F238E27FC236}">
                <a16:creationId xmlns:a16="http://schemas.microsoft.com/office/drawing/2014/main" id="{CA7BA5B3-F7FA-2C3F-67C7-E6ABE7BA1114}"/>
              </a:ext>
            </a:extLst>
          </p:cNvPr>
          <p:cNvSpPr/>
          <p:nvPr/>
        </p:nvSpPr>
        <p:spPr>
          <a:xfrm>
            <a:off x="8929067" y="2672936"/>
            <a:ext cx="1800000" cy="180000"/>
          </a:xfrm>
          <a:prstGeom prst="rect">
            <a:avLst/>
          </a:prstGeom>
          <a:noFill/>
          <a:ln w="19050" cap="rnd" cmpd="sng" algn="ctr">
            <a:solidFill>
              <a:srgbClr val="70AD47"/>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tângulo Arredondado 12">
            <a:extLst>
              <a:ext uri="{FF2B5EF4-FFF2-40B4-BE49-F238E27FC236}">
                <a16:creationId xmlns:a16="http://schemas.microsoft.com/office/drawing/2014/main" id="{C56E7510-C646-84BD-3937-2817A36E68DE}"/>
              </a:ext>
            </a:extLst>
          </p:cNvPr>
          <p:cNvSpPr/>
          <p:nvPr/>
        </p:nvSpPr>
        <p:spPr>
          <a:xfrm>
            <a:off x="324096" y="1460536"/>
            <a:ext cx="900115" cy="572599"/>
          </a:xfrm>
          <a:prstGeom prst="roundRect">
            <a:avLst/>
          </a:prstGeom>
          <a:solidFill>
            <a:sysClr val="window" lastClr="FFFFFF">
              <a:lumMod val="85000"/>
            </a:sysClr>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chemeClr val="bg2">
                    <a:lumMod val="50000"/>
                  </a:schemeClr>
                </a:solidFill>
                <a:effectLst/>
                <a:uLnTx/>
                <a:uFillTx/>
                <a:latin typeface="Calibri"/>
                <a:ea typeface="+mn-ea"/>
                <a:cs typeface="Calibri"/>
              </a:rPr>
              <a:t>Negativo </a:t>
            </a:r>
            <a:r>
              <a:rPr lang="pt-BR" sz="1200" b="1" kern="0">
                <a:solidFill>
                  <a:schemeClr val="bg2">
                    <a:lumMod val="50000"/>
                  </a:schemeClr>
                </a:solidFill>
                <a:latin typeface="Calibri"/>
                <a:cs typeface="Calibri"/>
              </a:rPr>
              <a:t>14,4</a:t>
            </a:r>
            <a:endParaRPr kumimoji="0" lang="pt-BR" sz="1600" b="1" i="0" u="none" strike="noStrike" kern="0" cap="none" spc="0" normalizeH="0" baseline="0" noProof="0">
              <a:ln>
                <a:noFill/>
              </a:ln>
              <a:solidFill>
                <a:schemeClr val="bg2">
                  <a:lumMod val="50000"/>
                </a:schemeClr>
              </a:solidFill>
              <a:effectLst/>
              <a:uLnTx/>
              <a:uFillTx/>
              <a:latin typeface="Calibri" panose="020F0502020204030204"/>
              <a:ea typeface="+mn-ea"/>
            </a:endParaRPr>
          </a:p>
        </p:txBody>
      </p:sp>
      <p:pic>
        <p:nvPicPr>
          <p:cNvPr id="9" name="Gráfico 8" descr="Fala com preenchimento sólido">
            <a:extLst>
              <a:ext uri="{FF2B5EF4-FFF2-40B4-BE49-F238E27FC236}">
                <a16:creationId xmlns:a16="http://schemas.microsoft.com/office/drawing/2014/main" id="{A06A105A-B94E-76A1-E3BD-972818202A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0886" y="4920898"/>
            <a:ext cx="638645" cy="638645"/>
          </a:xfrm>
          <a:prstGeom prst="rect">
            <a:avLst/>
          </a:prstGeom>
        </p:spPr>
      </p:pic>
      <p:sp>
        <p:nvSpPr>
          <p:cNvPr id="15" name="Retângulo Arredondado 12">
            <a:extLst>
              <a:ext uri="{FF2B5EF4-FFF2-40B4-BE49-F238E27FC236}">
                <a16:creationId xmlns:a16="http://schemas.microsoft.com/office/drawing/2014/main" id="{8DF7DFB8-8F41-FD6E-AF28-7D810C187E4D}"/>
              </a:ext>
            </a:extLst>
          </p:cNvPr>
          <p:cNvSpPr/>
          <p:nvPr/>
        </p:nvSpPr>
        <p:spPr>
          <a:xfrm>
            <a:off x="2458320" y="1464327"/>
            <a:ext cx="828001" cy="572599"/>
          </a:xfrm>
          <a:prstGeom prst="roundRect">
            <a:avLst/>
          </a:prstGeom>
          <a:solidFill>
            <a:srgbClr val="44546A">
              <a:lumMod val="60000"/>
              <a:lumOff val="40000"/>
            </a:srgbClr>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white"/>
                </a:solidFill>
                <a:effectLst/>
                <a:uLnTx/>
                <a:uFillTx/>
                <a:latin typeface="Calibri"/>
                <a:ea typeface="+mn-ea"/>
                <a:cs typeface="Calibri"/>
              </a:rPr>
              <a:t>Positivo</a:t>
            </a:r>
            <a:r>
              <a:rPr lang="pt-BR" sz="1200" b="1" kern="0">
                <a:solidFill>
                  <a:prstClr val="white"/>
                </a:solidFill>
                <a:latin typeface="Calibri"/>
                <a:cs typeface="Calibri"/>
              </a:rPr>
              <a:t> 85,6</a:t>
            </a:r>
            <a:endParaRPr kumimoji="0" lang="pt-BR" sz="14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Retângulo 2">
            <a:extLst>
              <a:ext uri="{FF2B5EF4-FFF2-40B4-BE49-F238E27FC236}">
                <a16:creationId xmlns:a16="http://schemas.microsoft.com/office/drawing/2014/main" id="{39C691C1-E26A-C003-91B5-DC5CE9D8C93C}"/>
              </a:ext>
            </a:extLst>
          </p:cNvPr>
          <p:cNvSpPr/>
          <p:nvPr/>
        </p:nvSpPr>
        <p:spPr>
          <a:xfrm>
            <a:off x="8929067" y="4509120"/>
            <a:ext cx="1800000" cy="180000"/>
          </a:xfrm>
          <a:prstGeom prst="rect">
            <a:avLst/>
          </a:prstGeom>
          <a:noFill/>
          <a:ln w="19050" cap="rnd" cmpd="sng" algn="ctr">
            <a:solidFill>
              <a:srgbClr val="FF7979"/>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tângulo: Cantos Arredondados 11">
            <a:extLst>
              <a:ext uri="{FF2B5EF4-FFF2-40B4-BE49-F238E27FC236}">
                <a16:creationId xmlns:a16="http://schemas.microsoft.com/office/drawing/2014/main" id="{299CC099-D431-0AA1-708B-CE1E08C6D143}"/>
              </a:ext>
            </a:extLst>
          </p:cNvPr>
          <p:cNvSpPr/>
          <p:nvPr/>
        </p:nvSpPr>
        <p:spPr>
          <a:xfrm>
            <a:off x="2582727" y="2063258"/>
            <a:ext cx="550669" cy="283571"/>
          </a:xfrm>
          <a:prstGeom prst="roundRect">
            <a:avLst/>
          </a:prstGeom>
          <a:solidFill>
            <a:sysClr val="window" lastClr="FFFFFF">
              <a:lumMod val="95000"/>
            </a:sysClr>
          </a:solidFill>
          <a:ln w="2857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mn-cs"/>
              </a:rPr>
              <a:t>90,4</a:t>
            </a:r>
          </a:p>
        </p:txBody>
      </p:sp>
      <p:sp>
        <p:nvSpPr>
          <p:cNvPr id="16" name="CaixaDeTexto 15">
            <a:extLst>
              <a:ext uri="{FF2B5EF4-FFF2-40B4-BE49-F238E27FC236}">
                <a16:creationId xmlns:a16="http://schemas.microsoft.com/office/drawing/2014/main" id="{951B54C3-7D4F-8D7F-0106-48F5AA530AED}"/>
              </a:ext>
            </a:extLst>
          </p:cNvPr>
          <p:cNvSpPr txBox="1"/>
          <p:nvPr/>
        </p:nvSpPr>
        <p:spPr>
          <a:xfrm>
            <a:off x="2101505" y="2082445"/>
            <a:ext cx="481222" cy="246221"/>
          </a:xfrm>
          <a:prstGeom prst="rect">
            <a:avLst/>
          </a:prstGeom>
          <a:noFill/>
        </p:spPr>
        <p:txBody>
          <a:bodyPr wrap="none" rtlCol="0">
            <a:spAutoFit/>
          </a:bodyPr>
          <a:lstStyle/>
          <a:p>
            <a:pPr fontAlgn="auto">
              <a:spcBef>
                <a:spcPts val="0"/>
              </a:spcBef>
              <a:spcAft>
                <a:spcPts val="0"/>
              </a:spcAft>
            </a:pPr>
            <a:r>
              <a:rPr lang="pt-BR" sz="1000">
                <a:solidFill>
                  <a:schemeClr val="bg2">
                    <a:lumMod val="50000"/>
                  </a:schemeClr>
                </a:solidFill>
                <a:latin typeface="Calibri" panose="020F0502020204030204"/>
                <a:cs typeface="+mn-cs"/>
              </a:rPr>
              <a:t>2023:</a:t>
            </a:r>
          </a:p>
        </p:txBody>
      </p:sp>
      <p:sp>
        <p:nvSpPr>
          <p:cNvPr id="17" name="Retângulo 16">
            <a:extLst>
              <a:ext uri="{FF2B5EF4-FFF2-40B4-BE49-F238E27FC236}">
                <a16:creationId xmlns:a16="http://schemas.microsoft.com/office/drawing/2014/main" id="{2449FA53-EE46-9548-98A6-46B815E321D4}"/>
              </a:ext>
            </a:extLst>
          </p:cNvPr>
          <p:cNvSpPr/>
          <p:nvPr/>
        </p:nvSpPr>
        <p:spPr>
          <a:xfrm>
            <a:off x="8929067" y="1772816"/>
            <a:ext cx="1800000" cy="180000"/>
          </a:xfrm>
          <a:prstGeom prst="rect">
            <a:avLst/>
          </a:prstGeom>
          <a:noFill/>
          <a:ln w="19050" cap="rnd" cmpd="sng" algn="ctr">
            <a:solidFill>
              <a:srgbClr val="70AD47"/>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72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561669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Comunicados Preventivos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CaixaDeTexto 5">
            <a:extLst>
              <a:ext uri="{FF2B5EF4-FFF2-40B4-BE49-F238E27FC236}">
                <a16:creationId xmlns:a16="http://schemas.microsoft.com/office/drawing/2014/main" id="{9B224C38-9713-0EB8-AF16-53653D86F04D}"/>
              </a:ext>
            </a:extLst>
          </p:cNvPr>
          <p:cNvSpPr txBox="1"/>
          <p:nvPr/>
        </p:nvSpPr>
        <p:spPr>
          <a:xfrm>
            <a:off x="0" y="908720"/>
            <a:ext cx="10656529" cy="748073"/>
          </a:xfrm>
          <a:prstGeom prst="rect">
            <a:avLst/>
          </a:prstGeom>
          <a:noFill/>
          <a:effectLst/>
        </p:spPr>
        <p:txBody>
          <a:bodyPr wrap="square" lIns="100760" tIns="50379" rIns="100760" bIns="50379" rtlCol="0">
            <a:spAutoFit/>
          </a:bodyPr>
          <a:lstStyle/>
          <a:p>
            <a:pPr algn="just"/>
            <a:r>
              <a:rPr lang="pt-BR" sz="1400" b="1">
                <a:solidFill>
                  <a:schemeClr val="bg2">
                    <a:lumMod val="25000"/>
                  </a:schemeClr>
                </a:solidFill>
                <a:latin typeface="Calibri" panose="020F0502020204030204" pitchFamily="34" charset="0"/>
                <a:cs typeface="Calibri" panose="020F0502020204030204" pitchFamily="34" charset="0"/>
              </a:rPr>
              <a:t>3 - Nos últimos 12 meses, você recebeu algum tipo de comunicação de seu plano de saúde (por exemplo: carta, e-mail, telefonema, etc.) convidando e/ou esclarecendo sobre a necessidade de realização de consultas ou exames preventivos, tais como: mamografia, preventivo de câncer, consulta preventiva com urologista, consulta preventiva com dentista, etc.?</a:t>
            </a:r>
          </a:p>
        </p:txBody>
      </p:sp>
      <p:graphicFrame>
        <p:nvGraphicFramePr>
          <p:cNvPr id="7" name="Tabela 6">
            <a:extLst>
              <a:ext uri="{FF2B5EF4-FFF2-40B4-BE49-F238E27FC236}">
                <a16:creationId xmlns:a16="http://schemas.microsoft.com/office/drawing/2014/main" id="{EDB36CAE-F15F-C5C8-AE07-7E1648CD5621}"/>
              </a:ext>
            </a:extLst>
          </p:cNvPr>
          <p:cNvGraphicFramePr>
            <a:graphicFrameLocks noGrp="1"/>
          </p:cNvGraphicFramePr>
          <p:nvPr>
            <p:extLst>
              <p:ext uri="{D42A27DB-BD31-4B8C-83A1-F6EECF244321}">
                <p14:modId xmlns:p14="http://schemas.microsoft.com/office/powerpoint/2010/main" val="1860588772"/>
              </p:ext>
            </p:extLst>
          </p:nvPr>
        </p:nvGraphicFramePr>
        <p:xfrm>
          <a:off x="51819" y="4513684"/>
          <a:ext cx="5976682" cy="571500"/>
        </p:xfrm>
        <a:graphic>
          <a:graphicData uri="http://schemas.openxmlformats.org/drawingml/2006/table">
            <a:tbl>
              <a:tblPr/>
              <a:tblGrid>
                <a:gridCol w="5976682">
                  <a:extLst>
                    <a:ext uri="{9D8B030D-6E8A-4147-A177-3AD203B41FA5}">
                      <a16:colId xmlns:a16="http://schemas.microsoft.com/office/drawing/2014/main" val="162966755"/>
                    </a:ext>
                  </a:extLst>
                </a:gridCol>
              </a:tblGrid>
              <a:tr h="190500">
                <a:tc>
                  <a:txBody>
                    <a:bodyPr/>
                    <a:lstStyle/>
                    <a:p>
                      <a:pPr algn="l" fontAlgn="t"/>
                      <a:r>
                        <a:rPr lang="pt-BR" sz="1000" b="0" i="0" u="none" strike="noStrike">
                          <a:solidFill>
                            <a:srgbClr val="404040"/>
                          </a:solidFill>
                          <a:effectLst/>
                          <a:latin typeface="Calibri" panose="020F0502020204030204" pitchFamily="34" charset="0"/>
                        </a:rPr>
                        <a:t>Base: </a:t>
                      </a:r>
                      <a:r>
                        <a:rPr lang="pt-BR" sz="1000" b="1" i="0" u="none" strike="noStrike">
                          <a:solidFill>
                            <a:srgbClr val="404040"/>
                          </a:solidFill>
                          <a:effectLst/>
                          <a:latin typeface="Calibri" panose="020F0502020204030204" pitchFamily="34" charset="0"/>
                        </a:rPr>
                        <a:t>365</a:t>
                      </a:r>
                      <a:r>
                        <a:rPr lang="pt-BR" sz="1000" b="0" i="0" u="none" strike="noStrike">
                          <a:solidFill>
                            <a:srgbClr val="404040"/>
                          </a:solidFill>
                          <a:effectLst/>
                          <a:latin typeface="Calibri" panose="020F0502020204030204" pitchFamily="34" charset="0"/>
                        </a:rPr>
                        <a:t> | Margem de Erro: 5,1</a:t>
                      </a:r>
                      <a:r>
                        <a:rPr lang="pt-BR" sz="1000" b="1" i="0" u="none" strike="noStrike">
                          <a:solidFill>
                            <a:srgbClr val="404040"/>
                          </a:solidFill>
                          <a:effectLst/>
                          <a:latin typeface="Calibri" panose="020F0502020204030204" pitchFamily="34" charset="0"/>
                        </a:rPr>
                        <a:t>0.</a:t>
                      </a:r>
                      <a:endParaRPr lang="pt-BR" sz="1000" b="0" i="0" u="none" strike="noStrike">
                        <a:solidFill>
                          <a:srgbClr val="404040"/>
                        </a:solidFill>
                        <a:effectLst/>
                        <a:latin typeface="Calibri" panose="020F0502020204030204" pitchFamily="34" charset="0"/>
                      </a:endParaRP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37591367"/>
                  </a:ext>
                </a:extLst>
              </a:tr>
              <a:tr h="190500">
                <a:tc>
                  <a:txBody>
                    <a:bodyPr/>
                    <a:lstStyle/>
                    <a:p>
                      <a:pPr algn="l" fontAlgn="t"/>
                      <a:r>
                        <a:rPr lang="pt-BR" sz="1000" b="0" i="0" u="none" strike="noStrike">
                          <a:solidFill>
                            <a:srgbClr val="404040"/>
                          </a:solidFill>
                          <a:effectLst/>
                          <a:latin typeface="Calibri" panose="020F0502020204030204" pitchFamily="34" charset="0"/>
                        </a:rPr>
                        <a:t>Não sei = Não sei/Não me lembro: </a:t>
                      </a:r>
                      <a:r>
                        <a:rPr lang="pt-BR" sz="1000" b="1" i="0" u="none" strike="noStrike">
                          <a:solidFill>
                            <a:srgbClr val="404040"/>
                          </a:solidFill>
                          <a:effectLst/>
                          <a:latin typeface="Calibri" panose="020F0502020204030204" pitchFamily="34" charset="0"/>
                        </a:rPr>
                        <a:t>88 entrevistados.</a:t>
                      </a:r>
                      <a:r>
                        <a:rPr lang="pt-BR" sz="1000" b="0" i="0" u="none" strike="noStrike">
                          <a:solidFill>
                            <a:srgbClr val="404040"/>
                          </a:solidFill>
                          <a:effectLst/>
                          <a:latin typeface="Calibri" panose="020F0502020204030204" pitchFamily="34" charset="0"/>
                        </a:rPr>
                        <a:t> (não considerados para cálculo dos indicadores).</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6564653"/>
                  </a:ext>
                </a:extLst>
              </a:tr>
              <a:tr h="190500">
                <a:tc>
                  <a:txBody>
                    <a:bodyPr/>
                    <a:lstStyle/>
                    <a:p>
                      <a:pPr algn="l" fontAlgn="t"/>
                      <a:r>
                        <a:rPr lang="pt-BR" sz="900" b="0" i="0" u="none" strike="noStrike">
                          <a:solidFill>
                            <a:srgbClr val="404040"/>
                          </a:solidFill>
                          <a:effectLst/>
                          <a:latin typeface="Calibri" panose="020F0502020204030204" pitchFamily="34" charset="0"/>
                        </a:rPr>
                        <a:t>Nota¹: Resultados apresentados em percentual (%).</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9790492"/>
                  </a:ext>
                </a:extLst>
              </a:tr>
            </a:tbl>
          </a:graphicData>
        </a:graphic>
      </p:graphicFrame>
      <p:grpSp>
        <p:nvGrpSpPr>
          <p:cNvPr id="18" name="Agrupar 17">
            <a:extLst>
              <a:ext uri="{FF2B5EF4-FFF2-40B4-BE49-F238E27FC236}">
                <a16:creationId xmlns:a16="http://schemas.microsoft.com/office/drawing/2014/main" id="{05C81915-0DBD-311F-8221-DBA8274D7B54}"/>
              </a:ext>
            </a:extLst>
          </p:cNvPr>
          <p:cNvGrpSpPr/>
          <p:nvPr/>
        </p:nvGrpSpPr>
        <p:grpSpPr>
          <a:xfrm>
            <a:off x="0" y="5312474"/>
            <a:ext cx="10708348" cy="1212870"/>
            <a:chOff x="0" y="5216659"/>
            <a:chExt cx="10708348" cy="1212870"/>
          </a:xfrm>
        </p:grpSpPr>
        <p:sp>
          <p:nvSpPr>
            <p:cNvPr id="5" name="Retângulo 4">
              <a:extLst>
                <a:ext uri="{FF2B5EF4-FFF2-40B4-BE49-F238E27FC236}">
                  <a16:creationId xmlns:a16="http://schemas.microsoft.com/office/drawing/2014/main" id="{010CC7BB-ADA0-9DBC-7473-77FE973EFC0C}"/>
                </a:ext>
              </a:extLst>
            </p:cNvPr>
            <p:cNvSpPr/>
            <p:nvPr/>
          </p:nvSpPr>
          <p:spPr>
            <a:xfrm>
              <a:off x="51819" y="5216659"/>
              <a:ext cx="10656529" cy="1212870"/>
            </a:xfrm>
            <a:prstGeom prst="rect">
              <a:avLst/>
            </a:prstGeom>
            <a:solidFill>
              <a:srgbClr val="F9F9F9"/>
            </a:solidFill>
            <a:ln w="6350" cap="flat" cmpd="sng" algn="ctr">
              <a:noFill/>
              <a:prstDash val="solid"/>
              <a:miter lim="800000"/>
            </a:ln>
            <a:effectLst>
              <a:outerShdw blurRad="50800" dist="38100" dir="2700000" algn="tl" rotWithShape="0">
                <a:prstClr val="black">
                  <a:alpha val="40000"/>
                </a:prstClr>
              </a:outerShdw>
            </a:effectLst>
          </p:spPr>
          <p:txBody>
            <a:bodyPr lIns="180000" tIns="36000" rIns="180000" bIns="37806"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a:ln>
                  <a:noFill/>
                </a:ln>
                <a:solidFill>
                  <a:schemeClr val="bg2">
                    <a:lumMod val="50000"/>
                  </a:schemeClr>
                </a:solidFill>
                <a:effectLst/>
                <a:uLnTx/>
                <a:uFillTx/>
                <a:latin typeface="Calibri" panose="020F0502020204030204" pitchFamily="34" charset="0"/>
                <a:cs typeface="Calibri" panose="020F0502020204030204" pitchFamily="34" charset="0"/>
              </a:endParaRPr>
            </a:p>
          </p:txBody>
        </p:sp>
        <p:sp>
          <p:nvSpPr>
            <p:cNvPr id="11" name="CaixaDeTexto 10">
              <a:extLst>
                <a:ext uri="{FF2B5EF4-FFF2-40B4-BE49-F238E27FC236}">
                  <a16:creationId xmlns:a16="http://schemas.microsoft.com/office/drawing/2014/main" id="{28921369-3F7B-9C39-41DF-9F45933BC70C}"/>
                </a:ext>
              </a:extLst>
            </p:cNvPr>
            <p:cNvSpPr txBox="1"/>
            <p:nvPr/>
          </p:nvSpPr>
          <p:spPr>
            <a:xfrm>
              <a:off x="0" y="5291569"/>
              <a:ext cx="10656529" cy="1077218"/>
            </a:xfrm>
            <a:prstGeom prst="rect">
              <a:avLst/>
            </a:prstGeom>
            <a:noFill/>
          </p:spPr>
          <p:txBody>
            <a:bodyPr wrap="square" rtlCol="0">
              <a:spAutoFit/>
            </a:bodyPr>
            <a:lstStyle/>
            <a:p>
              <a:pPr algn="just"/>
              <a:r>
                <a:rPr lang="pt-BR" sz="1200">
                  <a:solidFill>
                    <a:schemeClr val="tx1">
                      <a:lumMod val="75000"/>
                      <a:lumOff val="25000"/>
                    </a:schemeClr>
                  </a:solidFill>
                  <a:latin typeface="Calibri" panose="020F0502020204030204" pitchFamily="34" charset="0"/>
                  <a:cs typeface="Calibri" panose="020F0502020204030204" pitchFamily="34" charset="0"/>
                </a:rPr>
                <a:t>Com relação à comunicação, dentre os beneficiários que souberam responder, </a:t>
              </a:r>
              <a:r>
                <a:rPr lang="pt-BR" sz="1200" b="1">
                  <a:solidFill>
                    <a:schemeClr val="tx1">
                      <a:lumMod val="75000"/>
                      <a:lumOff val="25000"/>
                    </a:schemeClr>
                  </a:solidFill>
                  <a:latin typeface="Calibri" panose="020F0502020204030204" pitchFamily="34" charset="0"/>
                  <a:cs typeface="Calibri" panose="020F0502020204030204" pitchFamily="34" charset="0"/>
                </a:rPr>
                <a:t>34,0%</a:t>
              </a:r>
              <a:r>
                <a:rPr lang="pt-BR" sz="1200">
                  <a:solidFill>
                    <a:schemeClr val="tx1">
                      <a:lumMod val="75000"/>
                      <a:lumOff val="25000"/>
                    </a:schemeClr>
                  </a:solidFill>
                  <a:latin typeface="Calibri" panose="020F0502020204030204" pitchFamily="34" charset="0"/>
                  <a:cs typeface="Calibri" panose="020F0502020204030204" pitchFamily="34" charset="0"/>
                </a:rPr>
                <a:t> disseram que receberam comunicação do plano de saúde, enquanto </a:t>
              </a:r>
              <a:r>
                <a:rPr lang="pt-BR" sz="1200" b="1">
                  <a:solidFill>
                    <a:schemeClr val="tx1">
                      <a:lumMod val="75000"/>
                      <a:lumOff val="25000"/>
                    </a:schemeClr>
                  </a:solidFill>
                  <a:latin typeface="Calibri" panose="020F0502020204030204" pitchFamily="34" charset="0"/>
                  <a:cs typeface="Calibri" panose="020F0502020204030204" pitchFamily="34" charset="0"/>
                </a:rPr>
                <a:t>66,0%</a:t>
              </a:r>
              <a:r>
                <a:rPr lang="pt-BR" sz="1200">
                  <a:solidFill>
                    <a:schemeClr val="tx1">
                      <a:lumMod val="75000"/>
                      <a:lumOff val="25000"/>
                    </a:schemeClr>
                  </a:solidFill>
                  <a:latin typeface="Calibri" panose="020F0502020204030204" pitchFamily="34" charset="0"/>
                  <a:cs typeface="Calibri" panose="020F0502020204030204" pitchFamily="34" charset="0"/>
                </a:rPr>
                <a:t> relatam não ter recebido comunicação, um índice elevado que cabe um </a:t>
              </a:r>
              <a:r>
                <a:rPr lang="pt-BR" sz="1200" b="1">
                  <a:solidFill>
                    <a:schemeClr val="tx1">
                      <a:lumMod val="75000"/>
                      <a:lumOff val="25000"/>
                    </a:schemeClr>
                  </a:solidFill>
                  <a:latin typeface="Calibri" panose="020F0502020204030204" pitchFamily="34" charset="0"/>
                  <a:cs typeface="Calibri" panose="020F0502020204030204" pitchFamily="34" charset="0"/>
                </a:rPr>
                <a:t>ponto de atenção</a:t>
              </a:r>
              <a:r>
                <a:rPr lang="pt-BR" sz="1200">
                  <a:solidFill>
                    <a:schemeClr val="tx1">
                      <a:lumMod val="75000"/>
                      <a:lumOff val="25000"/>
                    </a:schemeClr>
                  </a:solidFill>
                  <a:latin typeface="Calibri" panose="020F0502020204030204" pitchFamily="34" charset="0"/>
                  <a:cs typeface="Calibri" panose="020F0502020204030204" pitchFamily="34" charset="0"/>
                </a:rPr>
                <a:t>.</a:t>
              </a:r>
            </a:p>
            <a:p>
              <a:pPr algn="just"/>
              <a:endParaRPr lang="pt-BR" sz="400">
                <a:solidFill>
                  <a:schemeClr val="tx1">
                    <a:lumMod val="75000"/>
                    <a:lumOff val="25000"/>
                  </a:schemeClr>
                </a:solidFill>
                <a:latin typeface="Calibri" panose="020F0502020204030204" pitchFamily="34" charset="0"/>
                <a:cs typeface="Calibri" panose="020F0502020204030204" pitchFamily="34" charset="0"/>
              </a:endParaRPr>
            </a:p>
            <a:p>
              <a:pPr algn="just"/>
              <a:r>
                <a:rPr lang="pt-BR" sz="1200">
                  <a:solidFill>
                    <a:schemeClr val="tx1">
                      <a:lumMod val="75000"/>
                      <a:lumOff val="25000"/>
                    </a:schemeClr>
                  </a:solidFill>
                  <a:latin typeface="Calibri" panose="020F0502020204030204" pitchFamily="34" charset="0"/>
                  <a:cs typeface="Calibri" panose="020F0502020204030204" pitchFamily="34" charset="0"/>
                </a:rPr>
                <a:t>Analisando os perfis, </a:t>
              </a:r>
              <a:r>
                <a:rPr lang="pt-BR" sz="1200">
                  <a:solidFill>
                    <a:schemeClr val="bg2">
                      <a:lumMod val="50000"/>
                    </a:schemeClr>
                  </a:solidFill>
                  <a:latin typeface="Calibri" panose="020F0502020204030204"/>
                  <a:cs typeface="Times New Roman" panose="02020603050405020304" pitchFamily="18" charset="0"/>
                </a:rPr>
                <a:t>o público </a:t>
              </a:r>
              <a:r>
                <a:rPr lang="pt-BR" sz="1200" b="1">
                  <a:solidFill>
                    <a:schemeClr val="bg2">
                      <a:lumMod val="50000"/>
                    </a:schemeClr>
                  </a:solidFill>
                  <a:latin typeface="Calibri" panose="020F0502020204030204"/>
                  <a:cs typeface="Times New Roman" panose="02020603050405020304" pitchFamily="18" charset="0"/>
                </a:rPr>
                <a:t>Masculino</a:t>
              </a:r>
              <a:r>
                <a:rPr lang="pt-BR" sz="1200">
                  <a:solidFill>
                    <a:schemeClr val="bg2">
                      <a:lumMod val="50000"/>
                    </a:schemeClr>
                  </a:solidFill>
                  <a:latin typeface="Calibri" panose="020F0502020204030204"/>
                  <a:cs typeface="Times New Roman" panose="02020603050405020304" pitchFamily="18" charset="0"/>
                </a:rPr>
                <a:t> foi quem melhor avaliou com </a:t>
              </a:r>
              <a:r>
                <a:rPr lang="pt-BR" sz="1200" b="1">
                  <a:solidFill>
                    <a:schemeClr val="bg2">
                      <a:lumMod val="50000"/>
                    </a:schemeClr>
                  </a:solidFill>
                  <a:latin typeface="Calibri" panose="020F0502020204030204"/>
                  <a:cs typeface="Times New Roman" panose="02020603050405020304" pitchFamily="18" charset="0"/>
                </a:rPr>
                <a:t>40,0%</a:t>
              </a:r>
              <a:r>
                <a:rPr lang="pt-BR" sz="1200">
                  <a:solidFill>
                    <a:schemeClr val="bg2">
                      <a:lumMod val="50000"/>
                    </a:schemeClr>
                  </a:solidFill>
                  <a:latin typeface="Calibri" panose="020F0502020204030204"/>
                  <a:cs typeface="Times New Roman" panose="02020603050405020304" pitchFamily="18" charset="0"/>
                </a:rPr>
                <a:t> classificando o atributo em patamar de </a:t>
              </a:r>
              <a:r>
                <a:rPr lang="pt-BR" sz="1200" b="1">
                  <a:solidFill>
                    <a:schemeClr val="bg2">
                      <a:lumMod val="50000"/>
                    </a:schemeClr>
                  </a:solidFill>
                  <a:latin typeface="Calibri" panose="020F0502020204030204"/>
                  <a:cs typeface="Times New Roman" panose="02020603050405020304" pitchFamily="18" charset="0"/>
                </a:rPr>
                <a:t>Não Conformidade</a:t>
              </a:r>
              <a:r>
                <a:rPr lang="pt-BR" sz="1200">
                  <a:solidFill>
                    <a:schemeClr val="tx1">
                      <a:lumMod val="75000"/>
                      <a:lumOff val="25000"/>
                    </a:schemeClr>
                  </a:solidFill>
                  <a:latin typeface="Calibri" panose="020F0502020204030204" pitchFamily="34" charset="0"/>
                  <a:cs typeface="Calibri" panose="020F0502020204030204" pitchFamily="34" charset="0"/>
                </a:rPr>
                <a:t>. Por faixa etária</a:t>
              </a:r>
              <a:r>
                <a:rPr lang="pt-BR" sz="1200" b="1">
                  <a:solidFill>
                    <a:schemeClr val="tx1">
                      <a:lumMod val="75000"/>
                      <a:lumOff val="25000"/>
                    </a:schemeClr>
                  </a:solidFill>
                  <a:latin typeface="Calibri" panose="020F0502020204030204" pitchFamily="34" charset="0"/>
                  <a:cs typeface="Calibri" panose="020F0502020204030204" pitchFamily="34" charset="0"/>
                </a:rPr>
                <a:t> </a:t>
              </a:r>
              <a:r>
                <a:rPr lang="pt-BR" sz="1200">
                  <a:solidFill>
                    <a:schemeClr val="tx1">
                      <a:lumMod val="75000"/>
                      <a:lumOff val="25000"/>
                    </a:schemeClr>
                  </a:solidFill>
                  <a:latin typeface="Calibri" panose="020F0502020204030204" pitchFamily="34" charset="0"/>
                  <a:cs typeface="Calibri" panose="020F0502020204030204" pitchFamily="34" charset="0"/>
                </a:rPr>
                <a:t>os respondentes que mais receberam comunicação são os beneficiários </a:t>
              </a:r>
              <a:r>
                <a:rPr lang="pt-BR" sz="1200" b="1">
                  <a:solidFill>
                    <a:schemeClr val="tx1">
                      <a:lumMod val="75000"/>
                      <a:lumOff val="25000"/>
                    </a:schemeClr>
                  </a:solidFill>
                  <a:latin typeface="Calibri" panose="020F0502020204030204" pitchFamily="34" charset="0"/>
                  <a:cs typeface="Calibri" panose="020F0502020204030204" pitchFamily="34" charset="0"/>
                </a:rPr>
                <a:t>De 18 a 25 anos</a:t>
              </a:r>
              <a:r>
                <a:rPr lang="pt-BR" sz="1200">
                  <a:solidFill>
                    <a:schemeClr val="tx1">
                      <a:lumMod val="75000"/>
                      <a:lumOff val="25000"/>
                    </a:schemeClr>
                  </a:solidFill>
                  <a:latin typeface="Calibri" panose="020F0502020204030204" pitchFamily="34" charset="0"/>
                  <a:cs typeface="Calibri" panose="020F0502020204030204" pitchFamily="34" charset="0"/>
                </a:rPr>
                <a:t>, com </a:t>
              </a:r>
              <a:r>
                <a:rPr lang="pt-BR" sz="1200" b="1">
                  <a:solidFill>
                    <a:schemeClr val="tx1">
                      <a:lumMod val="75000"/>
                      <a:lumOff val="25000"/>
                    </a:schemeClr>
                  </a:solidFill>
                  <a:latin typeface="Calibri" panose="020F0502020204030204" pitchFamily="34" charset="0"/>
                  <a:cs typeface="Calibri" panose="020F0502020204030204" pitchFamily="34" charset="0"/>
                </a:rPr>
                <a:t>50,0% </a:t>
              </a:r>
              <a:r>
                <a:rPr lang="pt-BR" sz="1200">
                  <a:solidFill>
                    <a:schemeClr val="tx1">
                      <a:lumMod val="75000"/>
                      <a:lumOff val="25000"/>
                    </a:schemeClr>
                  </a:solidFill>
                  <a:latin typeface="Calibri" panose="020F0502020204030204" pitchFamily="34" charset="0"/>
                  <a:cs typeface="Calibri" panose="020F0502020204030204" pitchFamily="34" charset="0"/>
                </a:rPr>
                <a:t>para a menção positiva. O público com menor frequência de contato são beneficiários </a:t>
              </a:r>
              <a:r>
                <a:rPr lang="pt-BR" sz="1200" b="1">
                  <a:solidFill>
                    <a:schemeClr val="tx1">
                      <a:lumMod val="75000"/>
                      <a:lumOff val="25000"/>
                    </a:schemeClr>
                  </a:solidFill>
                  <a:latin typeface="Calibri" panose="020F0502020204030204" pitchFamily="34" charset="0"/>
                  <a:cs typeface="Calibri" panose="020F0502020204030204" pitchFamily="34" charset="0"/>
                </a:rPr>
                <a:t>De 26 a 35 anos</a:t>
              </a:r>
              <a:r>
                <a:rPr lang="pt-BR" sz="1200">
                  <a:solidFill>
                    <a:schemeClr val="tx1">
                      <a:lumMod val="75000"/>
                      <a:lumOff val="25000"/>
                    </a:schemeClr>
                  </a:solidFill>
                  <a:latin typeface="Calibri" panose="020F0502020204030204" pitchFamily="34" charset="0"/>
                  <a:cs typeface="Calibri" panose="020F0502020204030204" pitchFamily="34" charset="0"/>
                </a:rPr>
                <a:t>, dos respondentes </a:t>
              </a:r>
              <a:r>
                <a:rPr lang="pt-BR" sz="1200" b="1">
                  <a:solidFill>
                    <a:schemeClr val="tx1">
                      <a:lumMod val="75000"/>
                      <a:lumOff val="25000"/>
                    </a:schemeClr>
                  </a:solidFill>
                  <a:latin typeface="Calibri" panose="020F0502020204030204" pitchFamily="34" charset="0"/>
                  <a:cs typeface="Calibri" panose="020F0502020204030204" pitchFamily="34" charset="0"/>
                </a:rPr>
                <a:t>75,0% </a:t>
              </a:r>
              <a:r>
                <a:rPr lang="pt-BR" sz="1200">
                  <a:solidFill>
                    <a:schemeClr val="tx1">
                      <a:lumMod val="75000"/>
                      <a:lumOff val="25000"/>
                    </a:schemeClr>
                  </a:solidFill>
                  <a:latin typeface="Calibri" panose="020F0502020204030204" pitchFamily="34" charset="0"/>
                  <a:cs typeface="Calibri" panose="020F0502020204030204" pitchFamily="34" charset="0"/>
                </a:rPr>
                <a:t>não receberam algum tipo de comunicação do plano nos últimos 12 meses.</a:t>
              </a:r>
              <a:endParaRPr lang="pt-BR" sz="1200" b="1">
                <a:solidFill>
                  <a:schemeClr val="tx1">
                    <a:lumMod val="75000"/>
                    <a:lumOff val="25000"/>
                  </a:schemeClr>
                </a:solidFill>
                <a:latin typeface="Calibri" panose="020F0502020204030204" pitchFamily="34" charset="0"/>
                <a:cs typeface="Calibri" panose="020F0502020204030204" pitchFamily="34" charset="0"/>
              </a:endParaRPr>
            </a:p>
          </p:txBody>
        </p:sp>
      </p:grpSp>
      <p:pic>
        <p:nvPicPr>
          <p:cNvPr id="9" name="Gráfico 8" descr="Fala com preenchimento sólido">
            <a:extLst>
              <a:ext uri="{FF2B5EF4-FFF2-40B4-BE49-F238E27FC236}">
                <a16:creationId xmlns:a16="http://schemas.microsoft.com/office/drawing/2014/main" id="{A06A105A-B94E-76A1-E3BD-972818202A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0886" y="4848890"/>
            <a:ext cx="638645" cy="638645"/>
          </a:xfrm>
          <a:prstGeom prst="rect">
            <a:avLst/>
          </a:prstGeom>
        </p:spPr>
      </p:pic>
      <p:graphicFrame>
        <p:nvGraphicFramePr>
          <p:cNvPr id="2" name="Tabela 1">
            <a:extLst>
              <a:ext uri="{FF2B5EF4-FFF2-40B4-BE49-F238E27FC236}">
                <a16:creationId xmlns:a16="http://schemas.microsoft.com/office/drawing/2014/main" id="{83E17F83-0454-9508-E28B-872C9E062C2E}"/>
              </a:ext>
            </a:extLst>
          </p:cNvPr>
          <p:cNvGraphicFramePr>
            <a:graphicFrameLocks noGrp="1"/>
          </p:cNvGraphicFramePr>
          <p:nvPr>
            <p:extLst>
              <p:ext uri="{D42A27DB-BD31-4B8C-83A1-F6EECF244321}">
                <p14:modId xmlns:p14="http://schemas.microsoft.com/office/powerpoint/2010/main" val="117931853"/>
              </p:ext>
            </p:extLst>
          </p:nvPr>
        </p:nvGraphicFramePr>
        <p:xfrm>
          <a:off x="61765" y="3717032"/>
          <a:ext cx="2160000" cy="624118"/>
        </p:xfrm>
        <a:graphic>
          <a:graphicData uri="http://schemas.openxmlformats.org/drawingml/2006/table">
            <a:tbl>
              <a:tblPr/>
              <a:tblGrid>
                <a:gridCol w="720000">
                  <a:extLst>
                    <a:ext uri="{9D8B030D-6E8A-4147-A177-3AD203B41FA5}">
                      <a16:colId xmlns:a16="http://schemas.microsoft.com/office/drawing/2014/main" val="2165280647"/>
                    </a:ext>
                  </a:extLst>
                </a:gridCol>
                <a:gridCol w="720000">
                  <a:extLst>
                    <a:ext uri="{9D8B030D-6E8A-4147-A177-3AD203B41FA5}">
                      <a16:colId xmlns:a16="http://schemas.microsoft.com/office/drawing/2014/main" val="3298146854"/>
                    </a:ext>
                  </a:extLst>
                </a:gridCol>
                <a:gridCol w="720000">
                  <a:extLst>
                    <a:ext uri="{9D8B030D-6E8A-4147-A177-3AD203B41FA5}">
                      <a16:colId xmlns:a16="http://schemas.microsoft.com/office/drawing/2014/main" val="2970168599"/>
                    </a:ext>
                  </a:extLst>
                </a:gridCol>
              </a:tblGrid>
              <a:tr h="18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Sim</a:t>
                      </a:r>
                    </a:p>
                  </a:txBody>
                  <a:tcPr marL="9525" marR="9525" marT="952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a:t>
                      </a:r>
                    </a:p>
                  </a:txBody>
                  <a:tcPr marL="9525" marR="9525" marT="952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 sei</a:t>
                      </a:r>
                    </a:p>
                  </a:txBody>
                  <a:tcPr marL="9525" marR="9525" marT="952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866756"/>
                  </a:ext>
                </a:extLst>
              </a:tr>
              <a:tr h="222059">
                <a:tc>
                  <a:txBody>
                    <a:bodyPr/>
                    <a:lstStyle/>
                    <a:p>
                      <a:pPr algn="ctr" rtl="0" fontAlgn="ctr"/>
                      <a:r>
                        <a:rPr lang="pt-BR" sz="1000" b="0" i="0" u="none" strike="noStrike">
                          <a:solidFill>
                            <a:srgbClr val="404040"/>
                          </a:solidFill>
                          <a:effectLst/>
                          <a:latin typeface="Calibri" panose="020F0502020204030204" pitchFamily="34" charset="0"/>
                        </a:rPr>
                        <a:t>27,4</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rtl="0" fontAlgn="ctr"/>
                      <a:r>
                        <a:rPr lang="pt-BR" sz="1000" b="0" i="0" u="none" strike="noStrike">
                          <a:solidFill>
                            <a:srgbClr val="404040"/>
                          </a:solidFill>
                          <a:effectLst/>
                          <a:latin typeface="Calibri" panose="020F0502020204030204" pitchFamily="34" charset="0"/>
                        </a:rPr>
                        <a:t>53,2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rtl="0" fontAlgn="ctr"/>
                      <a:r>
                        <a:rPr lang="pt-BR" sz="1000" b="0" i="0" u="none" strike="noStrike">
                          <a:solidFill>
                            <a:srgbClr val="404040"/>
                          </a:solidFill>
                          <a:effectLst/>
                          <a:latin typeface="Calibri" panose="020F0502020204030204" pitchFamily="34" charset="0"/>
                        </a:rPr>
                        <a:t>19,4</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29678748"/>
                  </a:ext>
                </a:extLst>
              </a:tr>
              <a:tr h="222059">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800" b="1" i="0" u="none" strike="noStrike">
                          <a:solidFill>
                            <a:schemeClr val="bg1">
                              <a:lumMod val="65000"/>
                            </a:schemeClr>
                          </a:solidFill>
                          <a:effectLst/>
                          <a:latin typeface="Calibri" panose="020F0502020204030204" pitchFamily="34" charset="0"/>
                        </a:rPr>
                        <a:t>FREQUÊNCIA</a:t>
                      </a:r>
                      <a:endParaRPr lang="pt-BR" sz="1000" b="1" i="0" u="none" strike="noStrike">
                        <a:solidFill>
                          <a:schemeClr val="bg1">
                            <a:lumMod val="65000"/>
                          </a:schemeClr>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050" b="0" i="0" u="none" strike="noStrike" dirty="0">
                        <a:solidFill>
                          <a:schemeClr val="tx1">
                            <a:lumMod val="75000"/>
                            <a:lumOff val="25000"/>
                          </a:schemeClr>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050" b="0" i="0" u="none" strike="noStrike" dirty="0">
                        <a:solidFill>
                          <a:schemeClr val="tx1">
                            <a:lumMod val="75000"/>
                            <a:lumOff val="25000"/>
                          </a:schemeClr>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976014"/>
                  </a:ext>
                </a:extLst>
              </a:tr>
            </a:tbl>
          </a:graphicData>
        </a:graphic>
      </p:graphicFrame>
      <p:graphicFrame>
        <p:nvGraphicFramePr>
          <p:cNvPr id="3" name="Tabela 2">
            <a:extLst>
              <a:ext uri="{FF2B5EF4-FFF2-40B4-BE49-F238E27FC236}">
                <a16:creationId xmlns:a16="http://schemas.microsoft.com/office/drawing/2014/main" id="{0554C37C-A163-A238-8A68-2354263FBDCE}"/>
              </a:ext>
            </a:extLst>
          </p:cNvPr>
          <p:cNvGraphicFramePr>
            <a:graphicFrameLocks noGrp="1"/>
          </p:cNvGraphicFramePr>
          <p:nvPr>
            <p:extLst>
              <p:ext uri="{D42A27DB-BD31-4B8C-83A1-F6EECF244321}">
                <p14:modId xmlns:p14="http://schemas.microsoft.com/office/powerpoint/2010/main" val="1118519098"/>
              </p:ext>
            </p:extLst>
          </p:nvPr>
        </p:nvGraphicFramePr>
        <p:xfrm>
          <a:off x="5551807" y="1680728"/>
          <a:ext cx="5104722" cy="2900400"/>
        </p:xfrm>
        <a:graphic>
          <a:graphicData uri="http://schemas.openxmlformats.org/drawingml/2006/table">
            <a:tbl>
              <a:tblPr/>
              <a:tblGrid>
                <a:gridCol w="1701574">
                  <a:extLst>
                    <a:ext uri="{9D8B030D-6E8A-4147-A177-3AD203B41FA5}">
                      <a16:colId xmlns:a16="http://schemas.microsoft.com/office/drawing/2014/main" val="4043476719"/>
                    </a:ext>
                  </a:extLst>
                </a:gridCol>
                <a:gridCol w="1701574">
                  <a:extLst>
                    <a:ext uri="{9D8B030D-6E8A-4147-A177-3AD203B41FA5}">
                      <a16:colId xmlns:a16="http://schemas.microsoft.com/office/drawing/2014/main" val="887322865"/>
                    </a:ext>
                  </a:extLst>
                </a:gridCol>
                <a:gridCol w="1701574">
                  <a:extLst>
                    <a:ext uri="{9D8B030D-6E8A-4147-A177-3AD203B41FA5}">
                      <a16:colId xmlns:a16="http://schemas.microsoft.com/office/drawing/2014/main" val="4252080179"/>
                    </a:ext>
                  </a:extLst>
                </a:gridCol>
              </a:tblGrid>
              <a:tr h="432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tx1">
                              <a:lumMod val="75000"/>
                              <a:lumOff val="25000"/>
                            </a:schemeClr>
                          </a:solidFill>
                          <a:effectLst/>
                          <a:latin typeface="Calibri" panose="020F0502020204030204" pitchFamily="34" charset="0"/>
                        </a:rPr>
                        <a:t>GÊNERO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tx1">
                              <a:lumMod val="75000"/>
                              <a:lumOff val="25000"/>
                            </a:schemeClr>
                          </a:solidFill>
                          <a:effectLst/>
                          <a:latin typeface="Calibri" panose="020F0502020204030204" pitchFamily="34" charset="0"/>
                        </a:rPr>
                        <a:t>Não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Sim</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546A">
                        <a:lumMod val="60000"/>
                        <a:lumOff val="40000"/>
                      </a:srgbClr>
                    </a:solidFill>
                  </a:tcPr>
                </a:tc>
                <a:extLst>
                  <a:ext uri="{0D108BD9-81ED-4DB2-BD59-A6C34878D82A}">
                    <a16:rowId xmlns:a16="http://schemas.microsoft.com/office/drawing/2014/main" val="1761320232"/>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tx1">
                              <a:lumMod val="75000"/>
                              <a:lumOff val="25000"/>
                            </a:schemeClr>
                          </a:solidFill>
                          <a:effectLst/>
                          <a:latin typeface="Calibri" panose="020F0502020204030204" pitchFamily="34" charset="0"/>
                        </a:rPr>
                        <a:t>Feminino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70,5</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29,5</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180039910"/>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tx1">
                              <a:lumMod val="75000"/>
                              <a:lumOff val="25000"/>
                            </a:schemeClr>
                          </a:solidFill>
                          <a:effectLst/>
                          <a:latin typeface="Calibri" panose="020F0502020204030204" pitchFamily="34" charset="0"/>
                        </a:rPr>
                        <a:t>Masculino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60,0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40,0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976443621"/>
                  </a:ext>
                </a:extLst>
              </a:tr>
              <a:tr h="360000">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tx1">
                            <a:lumMod val="75000"/>
                            <a:lumOff val="25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t-BR" sz="1200" b="1" i="0" u="none" strike="noStrike" dirty="0">
                        <a:solidFill>
                          <a:schemeClr val="tx1">
                            <a:lumMod val="75000"/>
                            <a:lumOff val="25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t-BR" sz="1200" b="1" i="0" u="none" strike="noStrike" dirty="0">
                        <a:solidFill>
                          <a:schemeClr val="tx1">
                            <a:lumMod val="75000"/>
                            <a:lumOff val="25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770574"/>
                  </a:ext>
                </a:extLst>
              </a:tr>
              <a:tr h="432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tx1">
                              <a:lumMod val="75000"/>
                              <a:lumOff val="25000"/>
                            </a:schemeClr>
                          </a:solidFill>
                          <a:effectLst/>
                          <a:latin typeface="Calibri" panose="020F0502020204030204" pitchFamily="34" charset="0"/>
                        </a:rPr>
                        <a:t>Faixa etária</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tx1">
                              <a:lumMod val="75000"/>
                              <a:lumOff val="25000"/>
                            </a:schemeClr>
                          </a:solidFill>
                          <a:effectLst/>
                          <a:latin typeface="Calibri" panose="020F0502020204030204" pitchFamily="34" charset="0"/>
                        </a:rPr>
                        <a:t>Não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Sim</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546A">
                        <a:lumMod val="60000"/>
                        <a:lumOff val="40000"/>
                      </a:srgbClr>
                    </a:solidFill>
                  </a:tcPr>
                </a:tc>
                <a:extLst>
                  <a:ext uri="{0D108BD9-81ED-4DB2-BD59-A6C34878D82A}">
                    <a16:rowId xmlns:a16="http://schemas.microsoft.com/office/drawing/2014/main" val="2814735720"/>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404040"/>
                          </a:solidFill>
                          <a:effectLst/>
                          <a:latin typeface="Calibri" panose="020F0502020204030204" pitchFamily="34" charset="0"/>
                        </a:rPr>
                        <a:t>De 18 a 25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50,0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50,0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428085382"/>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404040"/>
                          </a:solidFill>
                          <a:effectLst/>
                          <a:latin typeface="Calibri" panose="020F0502020204030204" pitchFamily="34" charset="0"/>
                        </a:rPr>
                        <a:t>De 26 a 35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75,0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25,0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41129766"/>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404040"/>
                          </a:solidFill>
                          <a:effectLst/>
                          <a:latin typeface="Calibri" panose="020F0502020204030204" pitchFamily="34" charset="0"/>
                        </a:rPr>
                        <a:t>De 36 a 45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64,3</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35,7</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63840701"/>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404040"/>
                          </a:solidFill>
                          <a:effectLst/>
                          <a:latin typeface="Calibri" panose="020F0502020204030204" pitchFamily="34" charset="0"/>
                        </a:rPr>
                        <a:t>De 46 a 55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64,9</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35,1</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485503933"/>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404040"/>
                          </a:solidFill>
                          <a:effectLst/>
                          <a:latin typeface="Calibri" panose="020F0502020204030204" pitchFamily="34" charset="0"/>
                        </a:rPr>
                        <a:t>De 56 a 65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59,4</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40,6</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429353387"/>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404040"/>
                          </a:solidFill>
                          <a:effectLst/>
                          <a:latin typeface="Calibri" panose="020F0502020204030204" pitchFamily="34" charset="0"/>
                        </a:rPr>
                        <a:t>Mais de 65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68,2</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31,8</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524565186"/>
                  </a:ext>
                </a:extLst>
              </a:tr>
            </a:tbl>
          </a:graphicData>
        </a:graphic>
      </p:graphicFrame>
      <p:sp>
        <p:nvSpPr>
          <p:cNvPr id="4" name="Retângulo 3">
            <a:extLst>
              <a:ext uri="{FF2B5EF4-FFF2-40B4-BE49-F238E27FC236}">
                <a16:creationId xmlns:a16="http://schemas.microsoft.com/office/drawing/2014/main" id="{7163858A-B023-8245-CAAD-6BCBCDD50B41}"/>
              </a:ext>
            </a:extLst>
          </p:cNvPr>
          <p:cNvSpPr/>
          <p:nvPr/>
        </p:nvSpPr>
        <p:spPr>
          <a:xfrm>
            <a:off x="7241686" y="3513275"/>
            <a:ext cx="1724963" cy="203757"/>
          </a:xfrm>
          <a:prstGeom prst="rect">
            <a:avLst/>
          </a:prstGeom>
          <a:noFill/>
          <a:ln w="19050" cap="rnd" cmpd="sng" algn="ctr">
            <a:solidFill>
              <a:srgbClr val="FF7C80"/>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tângulo 11">
            <a:extLst>
              <a:ext uri="{FF2B5EF4-FFF2-40B4-BE49-F238E27FC236}">
                <a16:creationId xmlns:a16="http://schemas.microsoft.com/office/drawing/2014/main" id="{A3998972-B211-C023-853F-A4EA608C50C9}"/>
              </a:ext>
            </a:extLst>
          </p:cNvPr>
          <p:cNvSpPr/>
          <p:nvPr/>
        </p:nvSpPr>
        <p:spPr>
          <a:xfrm>
            <a:off x="8938666" y="3325629"/>
            <a:ext cx="1724963" cy="203757"/>
          </a:xfrm>
          <a:prstGeom prst="rect">
            <a:avLst/>
          </a:prstGeom>
          <a:noFill/>
          <a:ln w="19050" cap="rnd" cmpd="sng" algn="ctr">
            <a:solidFill>
              <a:srgbClr val="70AD47"/>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tângulo: Cantos Arredondados 9">
            <a:extLst>
              <a:ext uri="{FF2B5EF4-FFF2-40B4-BE49-F238E27FC236}">
                <a16:creationId xmlns:a16="http://schemas.microsoft.com/office/drawing/2014/main" id="{77C5B9ED-417A-997B-69BE-46430613B1F4}"/>
              </a:ext>
            </a:extLst>
          </p:cNvPr>
          <p:cNvSpPr/>
          <p:nvPr/>
        </p:nvSpPr>
        <p:spPr>
          <a:xfrm>
            <a:off x="3657672" y="1706847"/>
            <a:ext cx="1887035" cy="1386843"/>
          </a:xfrm>
          <a:prstGeom prst="roundRect">
            <a:avLst/>
          </a:prstGeom>
          <a:noFill/>
          <a:ln w="2857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CaixaDeTexto 12">
            <a:extLst>
              <a:ext uri="{FF2B5EF4-FFF2-40B4-BE49-F238E27FC236}">
                <a16:creationId xmlns:a16="http://schemas.microsoft.com/office/drawing/2014/main" id="{D9FB53B1-B542-04F6-E3CB-D369E4FA2ED4}"/>
              </a:ext>
            </a:extLst>
          </p:cNvPr>
          <p:cNvSpPr txBox="1"/>
          <p:nvPr/>
        </p:nvSpPr>
        <p:spPr>
          <a:xfrm>
            <a:off x="3631753" y="1750459"/>
            <a:ext cx="498855" cy="276999"/>
          </a:xfrm>
          <a:prstGeom prst="rect">
            <a:avLst/>
          </a:prstGeom>
          <a:noFill/>
        </p:spPr>
        <p:txBody>
          <a:bodyPr wrap="none" rtlCol="0">
            <a:spAutoFit/>
          </a:bodyPr>
          <a:lstStyle/>
          <a:p>
            <a:pPr fontAlgn="auto">
              <a:spcBef>
                <a:spcPts val="0"/>
              </a:spcBef>
              <a:spcAft>
                <a:spcPts val="0"/>
              </a:spcAft>
            </a:pPr>
            <a:r>
              <a:rPr lang="pt-BR" sz="1200" b="1">
                <a:solidFill>
                  <a:prstClr val="black">
                    <a:lumMod val="75000"/>
                    <a:lumOff val="25000"/>
                  </a:prstClr>
                </a:solidFill>
                <a:latin typeface="Calibri" panose="020F0502020204030204"/>
                <a:cs typeface="+mn-cs"/>
              </a:rPr>
              <a:t>2023</a:t>
            </a:r>
          </a:p>
        </p:txBody>
      </p:sp>
      <p:graphicFrame>
        <p:nvGraphicFramePr>
          <p:cNvPr id="8" name="Gráfico 7">
            <a:extLst>
              <a:ext uri="{FF2B5EF4-FFF2-40B4-BE49-F238E27FC236}">
                <a16:creationId xmlns:a16="http://schemas.microsoft.com/office/drawing/2014/main" id="{F907AD9E-048B-494D-8E92-760ECD0FA8D5}"/>
              </a:ext>
            </a:extLst>
          </p:cNvPr>
          <p:cNvGraphicFramePr>
            <a:graphicFrameLocks/>
          </p:cNvGraphicFramePr>
          <p:nvPr>
            <p:extLst>
              <p:ext uri="{D42A27DB-BD31-4B8C-83A1-F6EECF244321}">
                <p14:modId xmlns:p14="http://schemas.microsoft.com/office/powerpoint/2010/main" val="3065145604"/>
              </p:ext>
            </p:extLst>
          </p:nvPr>
        </p:nvGraphicFramePr>
        <p:xfrm>
          <a:off x="3600715" y="1572724"/>
          <a:ext cx="2160000" cy="1712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a16="http://schemas.microsoft.com/office/drawing/2014/main" id="{F907AD9E-048B-494D-8E92-760ECD0FA8D5}"/>
              </a:ext>
            </a:extLst>
          </p:cNvPr>
          <p:cNvGraphicFramePr>
            <a:graphicFrameLocks/>
          </p:cNvGraphicFramePr>
          <p:nvPr>
            <p:extLst>
              <p:ext uri="{D42A27DB-BD31-4B8C-83A1-F6EECF244321}">
                <p14:modId xmlns:p14="http://schemas.microsoft.com/office/powerpoint/2010/main" val="405143746"/>
              </p:ext>
            </p:extLst>
          </p:nvPr>
        </p:nvGraphicFramePr>
        <p:xfrm>
          <a:off x="309519" y="1572724"/>
          <a:ext cx="3749040" cy="22252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3758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561669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Hospitais, Clínicas, </a:t>
            </a:r>
            <a:r>
              <a:rPr lang="pt-BR" sz="3300" err="1">
                <a:latin typeface="Arial Rounded MT Bold" panose="020F0704030504030204" pitchFamily="34" charset="0"/>
              </a:rPr>
              <a:t>etc</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CaixaDeTexto 5">
            <a:extLst>
              <a:ext uri="{FF2B5EF4-FFF2-40B4-BE49-F238E27FC236}">
                <a16:creationId xmlns:a16="http://schemas.microsoft.com/office/drawing/2014/main" id="{9B224C38-9713-0EB8-AF16-53653D86F04D}"/>
              </a:ext>
            </a:extLst>
          </p:cNvPr>
          <p:cNvSpPr txBox="1"/>
          <p:nvPr/>
        </p:nvSpPr>
        <p:spPr>
          <a:xfrm>
            <a:off x="0" y="908720"/>
            <a:ext cx="10656529" cy="532629"/>
          </a:xfrm>
          <a:prstGeom prst="rect">
            <a:avLst/>
          </a:prstGeom>
          <a:noFill/>
          <a:effectLst/>
        </p:spPr>
        <p:txBody>
          <a:bodyPr wrap="square" lIns="100760" tIns="50379" rIns="100760" bIns="50379" rtlCol="0">
            <a:spAutoFit/>
          </a:bodyPr>
          <a:lstStyle/>
          <a:p>
            <a:pPr algn="just"/>
            <a:r>
              <a:rPr lang="pt-BR" sz="1400" b="1">
                <a:solidFill>
                  <a:schemeClr val="bg2">
                    <a:lumMod val="50000"/>
                  </a:schemeClr>
                </a:solidFill>
                <a:latin typeface="Calibri" panose="020F0502020204030204" pitchFamily="34" charset="0"/>
                <a:cs typeface="Calibri" panose="020F0502020204030204" pitchFamily="34" charset="0"/>
              </a:rPr>
              <a:t>4 - Nos últimos 12 meses, como você avalia toda a atenção em saúde recebida (por exemplo: atendimento em hospitais, laboratórios, clínicas, dentistas, fisioterapeutas, nutricionistas, psicólogos e outros)?</a:t>
            </a:r>
          </a:p>
        </p:txBody>
      </p:sp>
      <p:graphicFrame>
        <p:nvGraphicFramePr>
          <p:cNvPr id="8" name="Tabela 7">
            <a:extLst>
              <a:ext uri="{FF2B5EF4-FFF2-40B4-BE49-F238E27FC236}">
                <a16:creationId xmlns:a16="http://schemas.microsoft.com/office/drawing/2014/main" id="{F87616B3-D2B9-FE52-60A4-9E395C0D2955}"/>
              </a:ext>
            </a:extLst>
          </p:cNvPr>
          <p:cNvGraphicFramePr>
            <a:graphicFrameLocks noGrp="1"/>
          </p:cNvGraphicFramePr>
          <p:nvPr>
            <p:extLst>
              <p:ext uri="{D42A27DB-BD31-4B8C-83A1-F6EECF244321}">
                <p14:modId xmlns:p14="http://schemas.microsoft.com/office/powerpoint/2010/main" val="1320893586"/>
              </p:ext>
            </p:extLst>
          </p:nvPr>
        </p:nvGraphicFramePr>
        <p:xfrm>
          <a:off x="7848947" y="1449549"/>
          <a:ext cx="2848466" cy="1831214"/>
        </p:xfrm>
        <a:graphic>
          <a:graphicData uri="http://schemas.openxmlformats.org/drawingml/2006/table">
            <a:tbl>
              <a:tblPr/>
              <a:tblGrid>
                <a:gridCol w="1424233">
                  <a:extLst>
                    <a:ext uri="{9D8B030D-6E8A-4147-A177-3AD203B41FA5}">
                      <a16:colId xmlns:a16="http://schemas.microsoft.com/office/drawing/2014/main" val="3399568873"/>
                    </a:ext>
                  </a:extLst>
                </a:gridCol>
                <a:gridCol w="1424233">
                  <a:extLst>
                    <a:ext uri="{9D8B030D-6E8A-4147-A177-3AD203B41FA5}">
                      <a16:colId xmlns:a16="http://schemas.microsoft.com/office/drawing/2014/main" val="1949039527"/>
                    </a:ext>
                  </a:extLst>
                </a:gridCol>
              </a:tblGrid>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Faixa Etária</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T2B</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559505740"/>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404040"/>
                          </a:solidFill>
                          <a:effectLst/>
                          <a:latin typeface="Calibri" panose="020F0502020204030204" pitchFamily="34" charset="0"/>
                        </a:rPr>
                        <a:t>De 18 a 25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86,7</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598173083"/>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404040"/>
                          </a:solidFill>
                          <a:effectLst/>
                          <a:latin typeface="Calibri" panose="020F0502020204030204" pitchFamily="34" charset="0"/>
                        </a:rPr>
                        <a:t>De 26 a 35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81,5</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3606086560"/>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404040"/>
                          </a:solidFill>
                          <a:effectLst/>
                          <a:latin typeface="Calibri" panose="020F0502020204030204" pitchFamily="34" charset="0"/>
                        </a:rPr>
                        <a:t>De 36 a 45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87,3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3512628842"/>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404040"/>
                          </a:solidFill>
                          <a:effectLst/>
                          <a:latin typeface="Calibri" panose="020F0502020204030204" pitchFamily="34" charset="0"/>
                        </a:rPr>
                        <a:t>De 46 a 55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76,6</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431269831"/>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404040"/>
                          </a:solidFill>
                          <a:effectLst/>
                          <a:latin typeface="Calibri" panose="020F0502020204030204" pitchFamily="34" charset="0"/>
                        </a:rPr>
                        <a:t>De 56 a 65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73,4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104673009"/>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404040"/>
                          </a:solidFill>
                          <a:effectLst/>
                          <a:latin typeface="Calibri" panose="020F0502020204030204" pitchFamily="34" charset="0"/>
                        </a:rPr>
                        <a:t>Mais de 65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82,2</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3755464123"/>
                  </a:ext>
                </a:extLst>
              </a:tr>
            </a:tbl>
          </a:graphicData>
        </a:graphic>
      </p:graphicFrame>
      <p:sp>
        <p:nvSpPr>
          <p:cNvPr id="10" name="Seta para a Direita 134">
            <a:extLst>
              <a:ext uri="{FF2B5EF4-FFF2-40B4-BE49-F238E27FC236}">
                <a16:creationId xmlns:a16="http://schemas.microsoft.com/office/drawing/2014/main" id="{A433F682-661A-198E-8D9F-50839D9F3C93}"/>
              </a:ext>
            </a:extLst>
          </p:cNvPr>
          <p:cNvSpPr/>
          <p:nvPr/>
        </p:nvSpPr>
        <p:spPr>
          <a:xfrm>
            <a:off x="504131" y="1564452"/>
            <a:ext cx="1737764" cy="937664"/>
          </a:xfrm>
          <a:prstGeom prst="rightArrow">
            <a:avLst/>
          </a:prstGeom>
          <a:solidFill>
            <a:sysClr val="window" lastClr="FFFFFF">
              <a:lumMod val="95000"/>
            </a:sys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300" normalizeH="0" baseline="0" noProof="0">
                <a:ln>
                  <a:noFill/>
                </a:ln>
                <a:solidFill>
                  <a:schemeClr val="bg2">
                    <a:lumMod val="50000"/>
                  </a:schemeClr>
                </a:solidFill>
                <a:effectLst/>
                <a:uLnTx/>
                <a:uFillTx/>
                <a:latin typeface="Calibri" panose="020F0502020204030204"/>
                <a:ea typeface="+mn-ea"/>
                <a:cs typeface="+mn-cs"/>
              </a:rPr>
              <a:t>Percepção</a:t>
            </a:r>
          </a:p>
        </p:txBody>
      </p:sp>
      <p:grpSp>
        <p:nvGrpSpPr>
          <p:cNvPr id="13" name="Agrupar 12">
            <a:extLst>
              <a:ext uri="{FF2B5EF4-FFF2-40B4-BE49-F238E27FC236}">
                <a16:creationId xmlns:a16="http://schemas.microsoft.com/office/drawing/2014/main" id="{0C35CFF1-FE7C-0DB9-1D6F-01900D614FAB}"/>
              </a:ext>
            </a:extLst>
          </p:cNvPr>
          <p:cNvGrpSpPr/>
          <p:nvPr/>
        </p:nvGrpSpPr>
        <p:grpSpPr>
          <a:xfrm>
            <a:off x="75" y="6093296"/>
            <a:ext cx="4024269" cy="637044"/>
            <a:chOff x="157406" y="5740245"/>
            <a:chExt cx="4024269" cy="637044"/>
          </a:xfrm>
        </p:grpSpPr>
        <p:sp>
          <p:nvSpPr>
            <p:cNvPr id="14" name="Retângulo: Cantos Arredondados 13">
              <a:extLst>
                <a:ext uri="{FF2B5EF4-FFF2-40B4-BE49-F238E27FC236}">
                  <a16:creationId xmlns:a16="http://schemas.microsoft.com/office/drawing/2014/main" id="{32354DFF-212A-B653-EAC5-3A088EC57FCA}"/>
                </a:ext>
              </a:extLst>
            </p:cNvPr>
            <p:cNvSpPr/>
            <p:nvPr/>
          </p:nvSpPr>
          <p:spPr>
            <a:xfrm>
              <a:off x="180975" y="5740245"/>
              <a:ext cx="3798597" cy="637044"/>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tângulo Arredondado 81">
              <a:extLst>
                <a:ext uri="{FF2B5EF4-FFF2-40B4-BE49-F238E27FC236}">
                  <a16:creationId xmlns:a16="http://schemas.microsoft.com/office/drawing/2014/main" id="{2BE42D65-FA7A-18C0-07B7-1F769BB40B39}"/>
                </a:ext>
              </a:extLst>
            </p:cNvPr>
            <p:cNvSpPr/>
            <p:nvPr/>
          </p:nvSpPr>
          <p:spPr>
            <a:xfrm>
              <a:off x="246685" y="5992517"/>
              <a:ext cx="720000" cy="177903"/>
            </a:xfrm>
            <a:prstGeom prst="roundRect">
              <a:avLst/>
            </a:prstGeom>
            <a:solidFill>
              <a:srgbClr val="70AD47"/>
            </a:solidFill>
            <a:ln w="12700" cap="flat" cmpd="sng" algn="ctr">
              <a:solidFill>
                <a:srgbClr val="70AD47"/>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white"/>
                  </a:solidFill>
                  <a:effectLst/>
                  <a:uLnTx/>
                  <a:uFillTx/>
                  <a:latin typeface="Calibri" panose="020F0502020204030204"/>
                  <a:ea typeface="+mn-ea"/>
                  <a:cs typeface="+mn-cs"/>
                </a:rPr>
                <a:t>90 a 100</a:t>
              </a:r>
            </a:p>
          </p:txBody>
        </p:sp>
        <p:sp>
          <p:nvSpPr>
            <p:cNvPr id="16" name="Retângulo Arredondado 82">
              <a:extLst>
                <a:ext uri="{FF2B5EF4-FFF2-40B4-BE49-F238E27FC236}">
                  <a16:creationId xmlns:a16="http://schemas.microsoft.com/office/drawing/2014/main" id="{E1D05132-9301-BFC4-6B67-407CE05997BB}"/>
                </a:ext>
              </a:extLst>
            </p:cNvPr>
            <p:cNvSpPr/>
            <p:nvPr/>
          </p:nvSpPr>
          <p:spPr>
            <a:xfrm>
              <a:off x="1079602" y="5985083"/>
              <a:ext cx="720000" cy="189413"/>
            </a:xfrm>
            <a:prstGeom prst="roundRect">
              <a:avLst/>
            </a:prstGeom>
            <a:solidFill>
              <a:srgbClr val="FFC000">
                <a:lumMod val="40000"/>
                <a:lumOff val="60000"/>
              </a:srgbClr>
            </a:solidFill>
            <a:ln w="12700" cap="flat" cmpd="sng" algn="ctr">
              <a:solidFill>
                <a:srgbClr val="FFC000">
                  <a:lumMod val="40000"/>
                  <a:lumOff val="6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black">
                      <a:lumMod val="75000"/>
                      <a:lumOff val="25000"/>
                    </a:prstClr>
                  </a:solidFill>
                  <a:effectLst/>
                  <a:uLnTx/>
                  <a:uFillTx/>
                  <a:latin typeface="Calibri" panose="020F0502020204030204"/>
                  <a:ea typeface="+mn-ea"/>
                  <a:cs typeface="+mn-cs"/>
                </a:rPr>
                <a:t>80 a 89</a:t>
              </a:r>
            </a:p>
          </p:txBody>
        </p:sp>
        <p:sp>
          <p:nvSpPr>
            <p:cNvPr id="17" name="Retângulo Arredondado 84">
              <a:extLst>
                <a:ext uri="{FF2B5EF4-FFF2-40B4-BE49-F238E27FC236}">
                  <a16:creationId xmlns:a16="http://schemas.microsoft.com/office/drawing/2014/main" id="{9BA2B2CC-5339-F41F-F42A-14DB2733ACBC}"/>
                </a:ext>
              </a:extLst>
            </p:cNvPr>
            <p:cNvSpPr/>
            <p:nvPr/>
          </p:nvSpPr>
          <p:spPr>
            <a:xfrm>
              <a:off x="2297710" y="5992517"/>
              <a:ext cx="720000" cy="177903"/>
            </a:xfrm>
            <a:prstGeom prst="roundRect">
              <a:avLst/>
            </a:prstGeom>
            <a:solidFill>
              <a:srgbClr val="FF7C80"/>
            </a:solidFill>
            <a:ln w="12700" cap="flat" cmpd="sng" algn="ctr">
              <a:solidFill>
                <a:srgbClr val="FF7C8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white"/>
                  </a:solidFill>
                  <a:effectLst/>
                  <a:uLnTx/>
                  <a:uFillTx/>
                  <a:latin typeface="Calibri" panose="020F0502020204030204"/>
                  <a:ea typeface="+mn-ea"/>
                  <a:cs typeface="+mn-cs"/>
                </a:rPr>
                <a:t>0 a 79</a:t>
              </a:r>
            </a:p>
          </p:txBody>
        </p:sp>
        <p:sp>
          <p:nvSpPr>
            <p:cNvPr id="21" name="CaixaDeTexto 20">
              <a:extLst>
                <a:ext uri="{FF2B5EF4-FFF2-40B4-BE49-F238E27FC236}">
                  <a16:creationId xmlns:a16="http://schemas.microsoft.com/office/drawing/2014/main" id="{2C32EF3B-3C26-0020-8715-751825370531}"/>
                </a:ext>
              </a:extLst>
            </p:cNvPr>
            <p:cNvSpPr txBox="1"/>
            <p:nvPr/>
          </p:nvSpPr>
          <p:spPr>
            <a:xfrm>
              <a:off x="187886" y="5740245"/>
              <a:ext cx="845103"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1" i="0" u="sng" strike="noStrike" kern="0" cap="none" spc="0" normalizeH="0" baseline="0" noProof="0">
                  <a:ln>
                    <a:noFill/>
                  </a:ln>
                  <a:solidFill>
                    <a:prstClr val="black">
                      <a:lumMod val="75000"/>
                      <a:lumOff val="25000"/>
                    </a:prstClr>
                  </a:solidFill>
                  <a:effectLst/>
                  <a:uLnTx/>
                  <a:uFillTx/>
                  <a:latin typeface="Calibri" panose="020F0502020204030204"/>
                  <a:cs typeface="+mn-cs"/>
                </a:rPr>
                <a:t>% Satisfação</a:t>
              </a:r>
            </a:p>
          </p:txBody>
        </p:sp>
        <p:sp>
          <p:nvSpPr>
            <p:cNvPr id="22" name="CaixaDeTexto 21">
              <a:extLst>
                <a:ext uri="{FF2B5EF4-FFF2-40B4-BE49-F238E27FC236}">
                  <a16:creationId xmlns:a16="http://schemas.microsoft.com/office/drawing/2014/main" id="{CF8F0479-D068-41ED-317F-AC563874FFD4}"/>
                </a:ext>
              </a:extLst>
            </p:cNvPr>
            <p:cNvSpPr txBox="1"/>
            <p:nvPr/>
          </p:nvSpPr>
          <p:spPr>
            <a:xfrm>
              <a:off x="157406" y="6161845"/>
              <a:ext cx="942887"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Excelente / Forças</a:t>
              </a:r>
            </a:p>
          </p:txBody>
        </p:sp>
        <p:sp>
          <p:nvSpPr>
            <p:cNvPr id="23" name="CaixaDeTexto 22">
              <a:extLst>
                <a:ext uri="{FF2B5EF4-FFF2-40B4-BE49-F238E27FC236}">
                  <a16:creationId xmlns:a16="http://schemas.microsoft.com/office/drawing/2014/main" id="{AA5B1C2E-327C-FCFA-82C0-993B6C036CCB}"/>
                </a:ext>
              </a:extLst>
            </p:cNvPr>
            <p:cNvSpPr txBox="1"/>
            <p:nvPr/>
          </p:nvSpPr>
          <p:spPr>
            <a:xfrm>
              <a:off x="990227" y="6161845"/>
              <a:ext cx="1316386"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Conforme / Oportunidades</a:t>
              </a:r>
            </a:p>
          </p:txBody>
        </p:sp>
        <p:sp>
          <p:nvSpPr>
            <p:cNvPr id="24" name="CaixaDeTexto 23">
              <a:extLst>
                <a:ext uri="{FF2B5EF4-FFF2-40B4-BE49-F238E27FC236}">
                  <a16:creationId xmlns:a16="http://schemas.microsoft.com/office/drawing/2014/main" id="{623320ED-1AE1-B877-9EF8-3A5AA930CDAA}"/>
                </a:ext>
              </a:extLst>
            </p:cNvPr>
            <p:cNvSpPr txBox="1"/>
            <p:nvPr/>
          </p:nvSpPr>
          <p:spPr>
            <a:xfrm>
              <a:off x="2228633" y="6161845"/>
              <a:ext cx="195304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Não conforme Fraquezas ou Ameaças</a:t>
              </a:r>
            </a:p>
          </p:txBody>
        </p:sp>
      </p:grpSp>
      <p:graphicFrame>
        <p:nvGraphicFramePr>
          <p:cNvPr id="25" name="Tabela 24">
            <a:extLst>
              <a:ext uri="{FF2B5EF4-FFF2-40B4-BE49-F238E27FC236}">
                <a16:creationId xmlns:a16="http://schemas.microsoft.com/office/drawing/2014/main" id="{277E68C3-7E3D-4516-FA0A-FC5A85860BCC}"/>
              </a:ext>
            </a:extLst>
          </p:cNvPr>
          <p:cNvGraphicFramePr>
            <a:graphicFrameLocks noGrp="1"/>
          </p:cNvGraphicFramePr>
          <p:nvPr>
            <p:extLst>
              <p:ext uri="{D42A27DB-BD31-4B8C-83A1-F6EECF244321}">
                <p14:modId xmlns:p14="http://schemas.microsoft.com/office/powerpoint/2010/main" val="631943053"/>
              </p:ext>
            </p:extLst>
          </p:nvPr>
        </p:nvGraphicFramePr>
        <p:xfrm>
          <a:off x="67186" y="5101555"/>
          <a:ext cx="5189474" cy="847725"/>
        </p:xfrm>
        <a:graphic>
          <a:graphicData uri="http://schemas.openxmlformats.org/drawingml/2006/table">
            <a:tbl>
              <a:tblPr/>
              <a:tblGrid>
                <a:gridCol w="5189474">
                  <a:extLst>
                    <a:ext uri="{9D8B030D-6E8A-4147-A177-3AD203B41FA5}">
                      <a16:colId xmlns:a16="http://schemas.microsoft.com/office/drawing/2014/main" val="162966755"/>
                    </a:ext>
                  </a:extLst>
                </a:gridCol>
              </a:tblGrid>
              <a:tr h="190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pt-BR" sz="1000" b="0" i="0" u="none" strike="noStrike">
                          <a:solidFill>
                            <a:srgbClr val="404040"/>
                          </a:solidFill>
                          <a:effectLst/>
                          <a:latin typeface="Calibri" panose="020F0502020204030204" pitchFamily="34" charset="0"/>
                        </a:rPr>
                        <a:t>Base: </a:t>
                      </a:r>
                      <a:r>
                        <a:rPr lang="pt-BR" sz="1000" b="1" i="0" u="none" strike="noStrike">
                          <a:solidFill>
                            <a:srgbClr val="404040"/>
                          </a:solidFill>
                          <a:effectLst/>
                          <a:latin typeface="Calibri" panose="020F0502020204030204" pitchFamily="34" charset="0"/>
                        </a:rPr>
                        <a:t>441</a:t>
                      </a:r>
                      <a:r>
                        <a:rPr lang="pt-BR" sz="1000" b="0" i="0" u="none" strike="noStrike">
                          <a:solidFill>
                            <a:srgbClr val="404040"/>
                          </a:solidFill>
                          <a:effectLst/>
                          <a:latin typeface="Calibri" panose="020F0502020204030204" pitchFamily="34" charset="0"/>
                        </a:rPr>
                        <a:t> | Margem de Erro: 4,64</a:t>
                      </a:r>
                      <a:endParaRPr lang="pt-BR" sz="1000" b="1" i="0" u="none" strike="noStrike">
                        <a:solidFill>
                          <a:srgbClr val="404040"/>
                        </a:solidFill>
                        <a:effectLst/>
                        <a:latin typeface="Calibri" panose="020F0502020204030204" pitchFamily="34" charset="0"/>
                      </a:endParaRP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37591367"/>
                  </a:ext>
                </a:extLst>
              </a:tr>
              <a:tr h="190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pt-BR" sz="1000" b="0" i="0" u="none" strike="noStrike">
                          <a:solidFill>
                            <a:srgbClr val="404040"/>
                          </a:solidFill>
                          <a:effectLst/>
                          <a:latin typeface="Calibri" panose="020F0502020204030204" pitchFamily="34" charset="0"/>
                        </a:rPr>
                        <a:t>Não recebi = Nos últimos 12 meses não recebi atenção em saúde: </a:t>
                      </a:r>
                      <a:r>
                        <a:rPr lang="pt-BR" sz="1000" b="1" i="0" u="none" strike="noStrike">
                          <a:solidFill>
                            <a:srgbClr val="404040"/>
                          </a:solidFill>
                          <a:effectLst/>
                          <a:latin typeface="Calibri" panose="020F0502020204030204" pitchFamily="34" charset="0"/>
                        </a:rPr>
                        <a:t>7 entrevistados </a:t>
                      </a:r>
                      <a:r>
                        <a:rPr lang="pt-BR" sz="1000" b="0" i="0" u="none" strike="noStrike">
                          <a:solidFill>
                            <a:srgbClr val="404040"/>
                          </a:solidFill>
                          <a:effectLst/>
                          <a:latin typeface="Calibri" panose="020F0502020204030204" pitchFamily="34" charset="0"/>
                        </a:rPr>
                        <a:t>(não considerado para cálculo dos resultados).</a:t>
                      </a:r>
                    </a:p>
                    <a:p>
                      <a:pPr algn="l" fontAlgn="t"/>
                      <a:r>
                        <a:rPr lang="pt-BR" sz="1000" b="0" i="0" u="none" strike="noStrike">
                          <a:solidFill>
                            <a:srgbClr val="404040"/>
                          </a:solidFill>
                          <a:effectLst/>
                          <a:latin typeface="Calibri" panose="020F0502020204030204" pitchFamily="34" charset="0"/>
                        </a:rPr>
                        <a:t>Não sei = Não sei/Não me lembro: </a:t>
                      </a:r>
                      <a:r>
                        <a:rPr lang="pt-BR" sz="1000" b="1" i="0" u="none" strike="noStrike">
                          <a:solidFill>
                            <a:srgbClr val="404040"/>
                          </a:solidFill>
                          <a:effectLst/>
                          <a:latin typeface="Calibri" panose="020F0502020204030204" pitchFamily="34" charset="0"/>
                        </a:rPr>
                        <a:t>5 entrevistados </a:t>
                      </a:r>
                      <a:r>
                        <a:rPr lang="pt-BR" sz="1000" b="0" i="0" u="none" strike="noStrike">
                          <a:solidFill>
                            <a:srgbClr val="404040"/>
                          </a:solidFill>
                          <a:effectLst/>
                          <a:latin typeface="Calibri" panose="020F0502020204030204" pitchFamily="34" charset="0"/>
                        </a:rPr>
                        <a:t>(não considerados para cálculo dos indicadores).</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9790492"/>
                  </a:ext>
                </a:extLst>
              </a:tr>
              <a:tr h="190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pt-BR" sz="900" b="0" i="0" u="none" strike="noStrike">
                          <a:solidFill>
                            <a:srgbClr val="404040"/>
                          </a:solidFill>
                          <a:effectLst/>
                          <a:latin typeface="Calibri" panose="020F0502020204030204" pitchFamily="34" charset="0"/>
                        </a:rPr>
                        <a:t>Nota¹: Resultados apresentados em percentual (%).</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90946733"/>
                  </a:ext>
                </a:extLst>
              </a:tr>
            </a:tbl>
          </a:graphicData>
        </a:graphic>
      </p:graphicFrame>
      <p:graphicFrame>
        <p:nvGraphicFramePr>
          <p:cNvPr id="26" name="Tabela 25">
            <a:extLst>
              <a:ext uri="{FF2B5EF4-FFF2-40B4-BE49-F238E27FC236}">
                <a16:creationId xmlns:a16="http://schemas.microsoft.com/office/drawing/2014/main" id="{3297DCCA-C5DC-7C88-DA44-4C9BBD5AC89B}"/>
              </a:ext>
            </a:extLst>
          </p:cNvPr>
          <p:cNvGraphicFramePr>
            <a:graphicFrameLocks noGrp="1"/>
          </p:cNvGraphicFramePr>
          <p:nvPr>
            <p:extLst>
              <p:ext uri="{D42A27DB-BD31-4B8C-83A1-F6EECF244321}">
                <p14:modId xmlns:p14="http://schemas.microsoft.com/office/powerpoint/2010/main" val="2014293553"/>
              </p:ext>
            </p:extLst>
          </p:nvPr>
        </p:nvGraphicFramePr>
        <p:xfrm>
          <a:off x="78515" y="4287011"/>
          <a:ext cx="5189478" cy="678863"/>
        </p:xfrm>
        <a:graphic>
          <a:graphicData uri="http://schemas.openxmlformats.org/drawingml/2006/table">
            <a:tbl>
              <a:tblPr/>
              <a:tblGrid>
                <a:gridCol w="741354">
                  <a:extLst>
                    <a:ext uri="{9D8B030D-6E8A-4147-A177-3AD203B41FA5}">
                      <a16:colId xmlns:a16="http://schemas.microsoft.com/office/drawing/2014/main" val="2165280647"/>
                    </a:ext>
                  </a:extLst>
                </a:gridCol>
                <a:gridCol w="741354">
                  <a:extLst>
                    <a:ext uri="{9D8B030D-6E8A-4147-A177-3AD203B41FA5}">
                      <a16:colId xmlns:a16="http://schemas.microsoft.com/office/drawing/2014/main" val="3298146854"/>
                    </a:ext>
                  </a:extLst>
                </a:gridCol>
                <a:gridCol w="741354">
                  <a:extLst>
                    <a:ext uri="{9D8B030D-6E8A-4147-A177-3AD203B41FA5}">
                      <a16:colId xmlns:a16="http://schemas.microsoft.com/office/drawing/2014/main" val="2970168599"/>
                    </a:ext>
                  </a:extLst>
                </a:gridCol>
                <a:gridCol w="741354">
                  <a:extLst>
                    <a:ext uri="{9D8B030D-6E8A-4147-A177-3AD203B41FA5}">
                      <a16:colId xmlns:a16="http://schemas.microsoft.com/office/drawing/2014/main" val="3009002003"/>
                    </a:ext>
                  </a:extLst>
                </a:gridCol>
                <a:gridCol w="741354">
                  <a:extLst>
                    <a:ext uri="{9D8B030D-6E8A-4147-A177-3AD203B41FA5}">
                      <a16:colId xmlns:a16="http://schemas.microsoft.com/office/drawing/2014/main" val="2071753375"/>
                    </a:ext>
                  </a:extLst>
                </a:gridCol>
                <a:gridCol w="741354">
                  <a:extLst>
                    <a:ext uri="{9D8B030D-6E8A-4147-A177-3AD203B41FA5}">
                      <a16:colId xmlns:a16="http://schemas.microsoft.com/office/drawing/2014/main" val="3527956893"/>
                    </a:ext>
                  </a:extLst>
                </a:gridCol>
                <a:gridCol w="741354">
                  <a:extLst>
                    <a:ext uri="{9D8B030D-6E8A-4147-A177-3AD203B41FA5}">
                      <a16:colId xmlns:a16="http://schemas.microsoft.com/office/drawing/2014/main" val="3657888480"/>
                    </a:ext>
                  </a:extLst>
                </a:gridCol>
              </a:tblGrid>
              <a:tr h="29893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Muito ruim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Ruim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Regular</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Bom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Muito bom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 recebi</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 sei</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866756"/>
                  </a:ext>
                </a:extLst>
              </a:tr>
              <a:tr h="189964">
                <a:tc>
                  <a:txBody>
                    <a:bodyPr/>
                    <a:lstStyle/>
                    <a:p>
                      <a:pPr algn="ctr" fontAlgn="ctr"/>
                      <a:r>
                        <a:rPr lang="pt-BR" sz="1100" b="0" i="0" u="none" strike="noStrike">
                          <a:solidFill>
                            <a:srgbClr val="000000"/>
                          </a:solidFill>
                          <a:effectLst/>
                          <a:latin typeface="Calibri" panose="020F0502020204030204" pitchFamily="34" charset="0"/>
                        </a:rPr>
                        <a:t>0,7</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2,0</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16,1</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47,2</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31,3</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1,5</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rgbClr val="000000"/>
                          </a:solidFill>
                          <a:effectLst/>
                          <a:latin typeface="Calibri" panose="020F0502020204030204" pitchFamily="34" charset="0"/>
                        </a:rPr>
                        <a:t>1,1</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29678748"/>
                  </a:ext>
                </a:extLst>
              </a:tr>
              <a:tr h="189964">
                <a:tc gridSpan="7">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800" b="1" i="0" u="none" strike="noStrike">
                          <a:solidFill>
                            <a:schemeClr val="bg1">
                              <a:lumMod val="65000"/>
                            </a:schemeClr>
                          </a:solidFill>
                          <a:effectLst/>
                          <a:latin typeface="Calibri" panose="020F0502020204030204" pitchFamily="34" charset="0"/>
                        </a:rPr>
                        <a:t>FREQUÊNCIA</a:t>
                      </a:r>
                      <a:endParaRPr lang="pt-BR" sz="1000" b="1" i="0" u="none" strike="noStrike">
                        <a:solidFill>
                          <a:schemeClr val="bg1">
                            <a:lumMod val="65000"/>
                          </a:schemeClr>
                        </a:solidFill>
                        <a:effectLst/>
                        <a:latin typeface="Calibri" panose="020F050202020403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pt-BR"/>
                    </a:p>
                  </a:txBody>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40782612"/>
                  </a:ext>
                </a:extLst>
              </a:tr>
            </a:tbl>
          </a:graphicData>
        </a:graphic>
      </p:graphicFrame>
      <p:sp>
        <p:nvSpPr>
          <p:cNvPr id="28" name="Retângulo 27">
            <a:extLst>
              <a:ext uri="{FF2B5EF4-FFF2-40B4-BE49-F238E27FC236}">
                <a16:creationId xmlns:a16="http://schemas.microsoft.com/office/drawing/2014/main" id="{6F4B5B65-6C21-00FA-54C5-3F76A3470FE2}"/>
              </a:ext>
            </a:extLst>
          </p:cNvPr>
          <p:cNvSpPr/>
          <p:nvPr/>
        </p:nvSpPr>
        <p:spPr>
          <a:xfrm>
            <a:off x="9272067" y="2220987"/>
            <a:ext cx="1423100" cy="271909"/>
          </a:xfrm>
          <a:prstGeom prst="rect">
            <a:avLst/>
          </a:prstGeom>
          <a:noFill/>
          <a:ln w="19050" cap="rnd" cmpd="sng" algn="ctr">
            <a:solidFill>
              <a:srgbClr val="70AD47"/>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tângulo 28">
            <a:extLst>
              <a:ext uri="{FF2B5EF4-FFF2-40B4-BE49-F238E27FC236}">
                <a16:creationId xmlns:a16="http://schemas.microsoft.com/office/drawing/2014/main" id="{74C9C127-14FA-97C6-DBC3-D19B6A51F14E}"/>
              </a:ext>
            </a:extLst>
          </p:cNvPr>
          <p:cNvSpPr/>
          <p:nvPr/>
        </p:nvSpPr>
        <p:spPr>
          <a:xfrm>
            <a:off x="9272067" y="2744952"/>
            <a:ext cx="1423100" cy="252000"/>
          </a:xfrm>
          <a:prstGeom prst="rect">
            <a:avLst/>
          </a:prstGeom>
          <a:noFill/>
          <a:ln w="19050" cap="rnd" cmpd="sng" algn="ctr">
            <a:solidFill>
              <a:srgbClr val="FF7C80"/>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tângulo 29">
            <a:extLst>
              <a:ext uri="{FF2B5EF4-FFF2-40B4-BE49-F238E27FC236}">
                <a16:creationId xmlns:a16="http://schemas.microsoft.com/office/drawing/2014/main" id="{E07586F0-8498-108A-5205-09319E777897}"/>
              </a:ext>
            </a:extLst>
          </p:cNvPr>
          <p:cNvSpPr/>
          <p:nvPr/>
        </p:nvSpPr>
        <p:spPr>
          <a:xfrm>
            <a:off x="5400675" y="3501008"/>
            <a:ext cx="5321757" cy="2880320"/>
          </a:xfrm>
          <a:prstGeom prst="rect">
            <a:avLst/>
          </a:prstGeom>
          <a:solidFill>
            <a:srgbClr val="F9F9F9"/>
          </a:solidFill>
          <a:ln w="6350" cap="flat" cmpd="sng" algn="ctr">
            <a:noFill/>
            <a:prstDash val="solid"/>
            <a:miter lim="800000"/>
          </a:ln>
          <a:effectLst>
            <a:outerShdw blurRad="50800" dist="38100" dir="2700000" algn="tl" rotWithShape="0">
              <a:prstClr val="black">
                <a:alpha val="40000"/>
              </a:prstClr>
            </a:outerShdw>
          </a:effectLst>
        </p:spPr>
        <p:txBody>
          <a:bodyPr lIns="180000" tIns="36000" rIns="180000" bIns="37806"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Dentre os beneficiários que receberam atenção à saúde e souberam responder, </a:t>
            </a:r>
            <a:r>
              <a:rPr lang="pt-BR" sz="1200" b="1" kern="0" noProof="0">
                <a:solidFill>
                  <a:schemeClr val="bg2">
                    <a:lumMod val="50000"/>
                  </a:schemeClr>
                </a:solidFill>
                <a:latin typeface="Calibri" panose="020F0502020204030204"/>
                <a:cs typeface="Times New Roman" panose="02020603050405020304" pitchFamily="18" charset="0"/>
              </a:rPr>
              <a:t>80,7</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dos entrevistados avaliaram positivamente este atributo (</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Bom</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e </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Muito bom</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classificando-o em </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Conformidade</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Ponto positivo</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para a opção </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Muito ruim</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que obteve apenas </a:t>
            </a:r>
            <a:r>
              <a:rPr lang="pt-BR" sz="1200" b="1" kern="0" noProof="0">
                <a:solidFill>
                  <a:schemeClr val="bg2">
                    <a:lumMod val="50000"/>
                  </a:schemeClr>
                </a:solidFill>
                <a:latin typeface="Calibri" panose="020F0502020204030204"/>
                <a:cs typeface="Times New Roman" panose="02020603050405020304" pitchFamily="18" charset="0"/>
              </a:rPr>
              <a:t>0,7</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O maior índice de não satisfeitos está no gradiente </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Regular</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com </a:t>
            </a:r>
            <a:r>
              <a:rPr lang="pt-BR" sz="1200" b="1" kern="0" noProof="0">
                <a:solidFill>
                  <a:schemeClr val="bg2">
                    <a:lumMod val="50000"/>
                  </a:schemeClr>
                </a:solidFill>
                <a:latin typeface="Calibri" panose="020F0502020204030204"/>
                <a:cs typeface="Times New Roman" panose="02020603050405020304" pitchFamily="18" charset="0"/>
              </a:rPr>
              <a:t>16,6</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pt-BR" sz="4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mn-cs"/>
              </a:rPr>
              <a:t>Ponto de atenção </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mn-cs"/>
              </a:rPr>
              <a:t>ao viés de baixa de </a:t>
            </a:r>
            <a:r>
              <a:rPr lang="pt-BR" sz="1200" b="1" kern="0" noProof="0">
                <a:solidFill>
                  <a:schemeClr val="bg2">
                    <a:lumMod val="50000"/>
                  </a:schemeClr>
                </a:solidFill>
                <a:latin typeface="Calibri" panose="020F0502020204030204"/>
                <a:cs typeface="+mn-cs"/>
              </a:rPr>
              <a:t>16,3</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mn-cs"/>
              </a:rPr>
              <a:t>pp</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mn-cs"/>
              </a:rPr>
              <a:t> entre as menções positivas, o que indica probabilidade de migração de satisfação para não satisfação.</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pt-BR" sz="4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Analisando os perfis, </a:t>
            </a:r>
            <a:r>
              <a:rPr lang="pt-BR" sz="1200">
                <a:solidFill>
                  <a:schemeClr val="bg2">
                    <a:lumMod val="50000"/>
                  </a:schemeClr>
                </a:solidFill>
                <a:latin typeface="Calibri" panose="020F0502020204030204"/>
                <a:cs typeface="Times New Roman" panose="02020603050405020304" pitchFamily="18" charset="0"/>
              </a:rPr>
              <a:t>o público </a:t>
            </a:r>
            <a:r>
              <a:rPr lang="pt-BR" sz="1200" b="1">
                <a:solidFill>
                  <a:schemeClr val="bg2">
                    <a:lumMod val="50000"/>
                  </a:schemeClr>
                </a:solidFill>
                <a:latin typeface="Calibri" panose="020F0502020204030204"/>
                <a:cs typeface="Times New Roman" panose="02020603050405020304" pitchFamily="18" charset="0"/>
              </a:rPr>
              <a:t>Feminino</a:t>
            </a:r>
            <a:r>
              <a:rPr lang="pt-BR" sz="1200">
                <a:solidFill>
                  <a:schemeClr val="bg2">
                    <a:lumMod val="50000"/>
                  </a:schemeClr>
                </a:solidFill>
                <a:latin typeface="Calibri" panose="020F0502020204030204"/>
                <a:cs typeface="Times New Roman" panose="02020603050405020304" pitchFamily="18" charset="0"/>
              </a:rPr>
              <a:t> foi quem melhor avaliou com </a:t>
            </a:r>
            <a:r>
              <a:rPr lang="pt-BR" sz="1200" b="1">
                <a:solidFill>
                  <a:schemeClr val="bg2">
                    <a:lumMod val="50000"/>
                  </a:schemeClr>
                </a:solidFill>
                <a:latin typeface="Calibri" panose="020F0502020204030204"/>
                <a:cs typeface="Times New Roman" panose="02020603050405020304" pitchFamily="18" charset="0"/>
              </a:rPr>
              <a:t>82,9%</a:t>
            </a:r>
            <a:r>
              <a:rPr lang="pt-BR" sz="1200">
                <a:solidFill>
                  <a:schemeClr val="bg2">
                    <a:lumMod val="50000"/>
                  </a:schemeClr>
                </a:solidFill>
                <a:latin typeface="Calibri" panose="020F0502020204030204"/>
                <a:cs typeface="Times New Roman" panose="02020603050405020304" pitchFamily="18" charset="0"/>
              </a:rPr>
              <a:t> classificando o atributo em patamar de </a:t>
            </a:r>
            <a:r>
              <a:rPr lang="pt-BR" sz="1200" b="1">
                <a:solidFill>
                  <a:schemeClr val="bg2">
                    <a:lumMod val="50000"/>
                  </a:schemeClr>
                </a:solidFill>
                <a:latin typeface="Calibri" panose="020F0502020204030204"/>
                <a:cs typeface="Times New Roman" panose="02020603050405020304" pitchFamily="18" charset="0"/>
              </a:rPr>
              <a:t>Conformidade</a:t>
            </a:r>
            <a:r>
              <a:rPr lang="pt-BR" sz="1200">
                <a:solidFill>
                  <a:schemeClr val="tx1">
                    <a:lumMod val="75000"/>
                    <a:lumOff val="25000"/>
                  </a:schemeClr>
                </a:solidFill>
                <a:latin typeface="Calibri" panose="020F0502020204030204" pitchFamily="34" charset="0"/>
                <a:cs typeface="Calibri" panose="020F0502020204030204" pitchFamily="34" charset="0"/>
              </a:rPr>
              <a:t>.</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Por faixa etária, os beneficiários</a:t>
            </a:r>
            <a:r>
              <a:rPr kumimoji="0" lang="pt-BR" sz="1200" b="0" i="0" u="none" strike="noStrike" kern="0" cap="none" spc="0" normalizeH="0" noProof="0">
                <a:ln>
                  <a:noFill/>
                </a:ln>
                <a:solidFill>
                  <a:schemeClr val="bg2">
                    <a:lumMod val="50000"/>
                  </a:schemeClr>
                </a:solidFill>
                <a:effectLst/>
                <a:uLnTx/>
                <a:uFillTx/>
                <a:latin typeface="Calibri" panose="020F0502020204030204"/>
                <a:ea typeface="+mn-ea"/>
                <a:cs typeface="Times New Roman" panose="02020603050405020304" pitchFamily="18" charset="0"/>
              </a:rPr>
              <a:t> </a:t>
            </a:r>
            <a:r>
              <a:rPr lang="pt-BR" sz="1200" b="1" kern="0">
                <a:solidFill>
                  <a:schemeClr val="bg2">
                    <a:lumMod val="50000"/>
                  </a:schemeClr>
                </a:solidFill>
                <a:latin typeface="Calibri" panose="020F0502020204030204"/>
                <a:cs typeface="Times New Roman" panose="02020603050405020304" pitchFamily="18" charset="0"/>
              </a:rPr>
              <a:t>D</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e 36</a:t>
            </a:r>
            <a:r>
              <a:rPr kumimoji="0" lang="pt-BR" sz="1200" b="1" i="0" u="none" strike="noStrike" kern="0" cap="none" spc="0" normalizeH="0" noProof="0">
                <a:ln>
                  <a:noFill/>
                </a:ln>
                <a:solidFill>
                  <a:schemeClr val="bg2">
                    <a:lumMod val="50000"/>
                  </a:schemeClr>
                </a:solidFill>
                <a:effectLst/>
                <a:uLnTx/>
                <a:uFillTx/>
                <a:latin typeface="Calibri" panose="020F0502020204030204"/>
                <a:ea typeface="+mn-ea"/>
                <a:cs typeface="Times New Roman" panose="02020603050405020304" pitchFamily="18" charset="0"/>
              </a:rPr>
              <a:t> a 45</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anos </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são os que estão mais satisfeitos, com </a:t>
            </a:r>
            <a:r>
              <a:rPr lang="pt-BR" sz="1200" b="1" kern="0" noProof="0">
                <a:solidFill>
                  <a:schemeClr val="bg2">
                    <a:lumMod val="50000"/>
                  </a:schemeClr>
                </a:solidFill>
                <a:latin typeface="Calibri" panose="020F0502020204030204"/>
                <a:cs typeface="Times New Roman" panose="02020603050405020304" pitchFamily="18" charset="0"/>
              </a:rPr>
              <a:t>87,3</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na avaliação atingindo o patamar de </a:t>
            </a:r>
            <a:r>
              <a:rPr lang="pt-BR" sz="1200" b="1" kern="0">
                <a:solidFill>
                  <a:schemeClr val="bg2">
                    <a:lumMod val="50000"/>
                  </a:schemeClr>
                </a:solidFill>
                <a:latin typeface="Calibri" panose="020F0502020204030204"/>
                <a:cs typeface="Times New Roman" panose="02020603050405020304" pitchFamily="18" charset="0"/>
              </a:rPr>
              <a:t>Conformidade</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Já os menos satisfeitos pertencem ao público </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De </a:t>
            </a:r>
            <a:r>
              <a:rPr lang="pt-BR" sz="1200" b="1" kern="0" noProof="0">
                <a:solidFill>
                  <a:schemeClr val="bg2">
                    <a:lumMod val="50000"/>
                  </a:schemeClr>
                </a:solidFill>
                <a:latin typeface="Calibri" panose="020F0502020204030204"/>
                <a:cs typeface="Times New Roman" panose="02020603050405020304" pitchFamily="18" charset="0"/>
              </a:rPr>
              <a:t>5</a:t>
            </a:r>
            <a:r>
              <a:rPr lang="pt-BR" sz="1200" b="1" kern="0">
                <a:solidFill>
                  <a:schemeClr val="bg2">
                    <a:lumMod val="50000"/>
                  </a:schemeClr>
                </a:solidFill>
                <a:latin typeface="Calibri" panose="020F0502020204030204"/>
                <a:cs typeface="Times New Roman" panose="02020603050405020304" pitchFamily="18" charset="0"/>
              </a:rPr>
              <a:t>6</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a 65 anos</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com </a:t>
            </a:r>
            <a:r>
              <a:rPr lang="pt-BR" sz="1200" b="1" kern="0" noProof="0">
                <a:solidFill>
                  <a:schemeClr val="bg2">
                    <a:lumMod val="50000"/>
                  </a:schemeClr>
                </a:solidFill>
                <a:latin typeface="Calibri" panose="020F0502020204030204"/>
                <a:cs typeface="Times New Roman" panose="02020603050405020304" pitchFamily="18" charset="0"/>
              </a:rPr>
              <a:t>73,4</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atribuindo o patamar de</a:t>
            </a: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Não Conformidade</a:t>
            </a: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mn-ea"/>
                <a:cs typeface="Times New Roman" panose="02020603050405020304" pitchFamily="18" charset="0"/>
              </a:rPr>
              <a:t>. </a:t>
            </a:r>
          </a:p>
        </p:txBody>
      </p:sp>
      <p:pic>
        <p:nvPicPr>
          <p:cNvPr id="31" name="Gráfico 30" descr="Fala com preenchimento sólido">
            <a:extLst>
              <a:ext uri="{FF2B5EF4-FFF2-40B4-BE49-F238E27FC236}">
                <a16:creationId xmlns:a16="http://schemas.microsoft.com/office/drawing/2014/main" id="{C589D39E-B20E-B5F0-C867-8698AB7DDE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1602" y="3093548"/>
            <a:ext cx="638645" cy="638645"/>
          </a:xfrm>
          <a:prstGeom prst="rect">
            <a:avLst/>
          </a:prstGeom>
        </p:spPr>
      </p:pic>
      <p:sp>
        <p:nvSpPr>
          <p:cNvPr id="36" name="Retângulo 35">
            <a:extLst>
              <a:ext uri="{FF2B5EF4-FFF2-40B4-BE49-F238E27FC236}">
                <a16:creationId xmlns:a16="http://schemas.microsoft.com/office/drawing/2014/main" id="{D2E9A002-07DD-2A17-0994-6508108E7669}"/>
              </a:ext>
            </a:extLst>
          </p:cNvPr>
          <p:cNvSpPr/>
          <p:nvPr/>
        </p:nvSpPr>
        <p:spPr>
          <a:xfrm>
            <a:off x="2304331" y="2026272"/>
            <a:ext cx="1486196" cy="2551928"/>
          </a:xfrm>
          <a:prstGeom prst="rect">
            <a:avLst/>
          </a:prstGeom>
          <a:noFill/>
          <a:ln w="12700" cap="flat" cmpd="sng" algn="ctr">
            <a:solidFill>
              <a:srgbClr val="FFE699"/>
            </a:solidFill>
            <a:prstDash val="lgDash"/>
            <a:miter lim="800000"/>
            <a:headEnd type="none" w="med" len="med"/>
            <a:tailEnd type="none" w="med" len="me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a:ln>
                <a:solidFill>
                  <a:srgbClr val="70AD47"/>
                </a:solidFill>
              </a:ln>
              <a:solidFill>
                <a:prstClr val="white"/>
              </a:solidFill>
              <a:effectLst/>
              <a:uLnTx/>
              <a:uFillTx/>
              <a:latin typeface="Calibri" panose="020F0502020204030204"/>
              <a:ea typeface="+mn-ea"/>
              <a:cs typeface="+mn-cs"/>
            </a:endParaRPr>
          </a:p>
        </p:txBody>
      </p:sp>
      <p:sp>
        <p:nvSpPr>
          <p:cNvPr id="37" name="Círculo Q4">
            <a:extLst>
              <a:ext uri="{FF2B5EF4-FFF2-40B4-BE49-F238E27FC236}">
                <a16:creationId xmlns:a16="http://schemas.microsoft.com/office/drawing/2014/main" id="{26F4DCDE-80D7-DC67-37A3-D3E18DA343B2}"/>
              </a:ext>
            </a:extLst>
          </p:cNvPr>
          <p:cNvSpPr/>
          <p:nvPr/>
        </p:nvSpPr>
        <p:spPr>
          <a:xfrm>
            <a:off x="2708449" y="1694400"/>
            <a:ext cx="667503" cy="663744"/>
          </a:xfrm>
          <a:prstGeom prst="ellipse">
            <a:avLst/>
          </a:prstGeom>
          <a:solidFill>
            <a:srgbClr val="FFE699"/>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a:solidFill>
                  <a:schemeClr val="tx1">
                    <a:lumMod val="75000"/>
                    <a:lumOff val="25000"/>
                  </a:schemeClr>
                </a:solidFill>
                <a:latin typeface="Calibri"/>
                <a:cs typeface="Calibri"/>
              </a:rPr>
              <a:t>80,7</a:t>
            </a:r>
            <a:endParaRPr kumimoji="0" lang="pt-BR" sz="18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2" name="Retângulo: Cantos Arredondados 1">
            <a:extLst>
              <a:ext uri="{FF2B5EF4-FFF2-40B4-BE49-F238E27FC236}">
                <a16:creationId xmlns:a16="http://schemas.microsoft.com/office/drawing/2014/main" id="{47ECFE77-EAA4-A1AC-9E87-A4678277513C}"/>
              </a:ext>
            </a:extLst>
          </p:cNvPr>
          <p:cNvSpPr/>
          <p:nvPr/>
        </p:nvSpPr>
        <p:spPr>
          <a:xfrm>
            <a:off x="3866207" y="2281333"/>
            <a:ext cx="550669" cy="283571"/>
          </a:xfrm>
          <a:prstGeom prst="roundRect">
            <a:avLst/>
          </a:prstGeom>
          <a:solidFill>
            <a:srgbClr val="FFE699"/>
          </a:solidFill>
          <a:ln w="2857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rPr>
              <a:t>85,0</a:t>
            </a:r>
            <a:endParaRPr kumimoji="0" lang="pt-BR" sz="14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11" name="CaixaDeTexto 10">
            <a:extLst>
              <a:ext uri="{FF2B5EF4-FFF2-40B4-BE49-F238E27FC236}">
                <a16:creationId xmlns:a16="http://schemas.microsoft.com/office/drawing/2014/main" id="{CB233F62-A802-8666-AF55-2868A55273CC}"/>
              </a:ext>
            </a:extLst>
          </p:cNvPr>
          <p:cNvSpPr txBox="1"/>
          <p:nvPr/>
        </p:nvSpPr>
        <p:spPr>
          <a:xfrm>
            <a:off x="3923209" y="2031749"/>
            <a:ext cx="481222" cy="246221"/>
          </a:xfrm>
          <a:prstGeom prst="rect">
            <a:avLst/>
          </a:prstGeom>
          <a:noFill/>
        </p:spPr>
        <p:txBody>
          <a:bodyPr wrap="none" rtlCol="0">
            <a:spAutoFit/>
          </a:bodyPr>
          <a:lstStyle/>
          <a:p>
            <a:pPr fontAlgn="auto">
              <a:spcBef>
                <a:spcPts val="0"/>
              </a:spcBef>
              <a:spcAft>
                <a:spcPts val="0"/>
              </a:spcAft>
            </a:pPr>
            <a:r>
              <a:rPr lang="pt-BR" sz="1000">
                <a:solidFill>
                  <a:schemeClr val="bg2">
                    <a:lumMod val="50000"/>
                  </a:schemeClr>
                </a:solidFill>
                <a:latin typeface="Calibri" panose="020F0502020204030204"/>
                <a:cs typeface="+mn-cs"/>
              </a:rPr>
              <a:t>2023:</a:t>
            </a:r>
          </a:p>
        </p:txBody>
      </p:sp>
      <p:graphicFrame>
        <p:nvGraphicFramePr>
          <p:cNvPr id="3" name="Gráfico 2">
            <a:extLst>
              <a:ext uri="{FF2B5EF4-FFF2-40B4-BE49-F238E27FC236}">
                <a16:creationId xmlns:a16="http://schemas.microsoft.com/office/drawing/2014/main" id="{22A1DE04-5B55-4231-89D1-977C62DE6C13}"/>
              </a:ext>
            </a:extLst>
          </p:cNvPr>
          <p:cNvGraphicFramePr>
            <a:graphicFrameLocks/>
          </p:cNvGraphicFramePr>
          <p:nvPr>
            <p:extLst>
              <p:ext uri="{D42A27DB-BD31-4B8C-83A1-F6EECF244321}">
                <p14:modId xmlns:p14="http://schemas.microsoft.com/office/powerpoint/2010/main" val="3572737140"/>
              </p:ext>
            </p:extLst>
          </p:nvPr>
        </p:nvGraphicFramePr>
        <p:xfrm>
          <a:off x="-54167" y="2193673"/>
          <a:ext cx="4075507" cy="261467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Agrupar 3">
            <a:extLst>
              <a:ext uri="{FF2B5EF4-FFF2-40B4-BE49-F238E27FC236}">
                <a16:creationId xmlns:a16="http://schemas.microsoft.com/office/drawing/2014/main" id="{2EC7F7C9-833A-4242-BC21-E89FDD8BD1B4}"/>
              </a:ext>
            </a:extLst>
          </p:cNvPr>
          <p:cNvGrpSpPr/>
          <p:nvPr/>
        </p:nvGrpSpPr>
        <p:grpSpPr>
          <a:xfrm>
            <a:off x="5520780" y="1297985"/>
            <a:ext cx="2137163" cy="2114885"/>
            <a:chOff x="0" y="0"/>
            <a:chExt cx="2237239" cy="2543175"/>
          </a:xfrm>
        </p:grpSpPr>
        <p:pic>
          <p:nvPicPr>
            <p:cNvPr id="5" name="Imagem 4" descr="Free vector graphic: Silhouette, Man, Women'S - Free Image ...">
              <a:extLst>
                <a:ext uri="{FF2B5EF4-FFF2-40B4-BE49-F238E27FC236}">
                  <a16:creationId xmlns:a16="http://schemas.microsoft.com/office/drawing/2014/main" id="{17995335-6239-4195-BA99-B1549D85D570}"/>
                </a:ext>
              </a:extLst>
            </p:cNvPr>
            <p:cNvPicPr>
              <a:picLocks noChangeAspect="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r="50076"/>
            <a:stretch/>
          </p:blipFill>
          <p:spPr>
            <a:xfrm>
              <a:off x="381001" y="161925"/>
              <a:ext cx="628649" cy="2257426"/>
            </a:xfrm>
            <a:prstGeom prst="rect">
              <a:avLst/>
            </a:prstGeom>
          </p:spPr>
        </p:pic>
        <p:pic>
          <p:nvPicPr>
            <p:cNvPr id="7" name="Imagem 6" descr="Free vector graphic: Silhouette, Man, Women'S - Free Image ...">
              <a:extLst>
                <a:ext uri="{FF2B5EF4-FFF2-40B4-BE49-F238E27FC236}">
                  <a16:creationId xmlns:a16="http://schemas.microsoft.com/office/drawing/2014/main" id="{B676FA64-688E-493D-AC01-B808A6C0DD3C}"/>
                </a:ext>
              </a:extLst>
            </p:cNvPr>
            <p:cNvPicPr>
              <a:picLocks noChangeAspect="1"/>
            </p:cNvPicPr>
            <p:nvPr/>
          </p:nvPicPr>
          <p:blipFill rotWithShape="1">
            <a:blip r:embed="rId6" cstate="print">
              <a:duotone>
                <a:prstClr val="black"/>
                <a:srgbClr val="FF66CC">
                  <a:tint val="45000"/>
                  <a:satMod val="400000"/>
                </a:srgbClr>
              </a:duotone>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50680"/>
            <a:stretch/>
          </p:blipFill>
          <p:spPr>
            <a:xfrm>
              <a:off x="1209675" y="190500"/>
              <a:ext cx="621046" cy="2257425"/>
            </a:xfrm>
            <a:prstGeom prst="rect">
              <a:avLst/>
            </a:prstGeom>
          </p:spPr>
        </p:pic>
        <p:graphicFrame>
          <p:nvGraphicFramePr>
            <p:cNvPr id="9" name="Gráfico 8">
              <a:extLst>
                <a:ext uri="{FF2B5EF4-FFF2-40B4-BE49-F238E27FC236}">
                  <a16:creationId xmlns:a16="http://schemas.microsoft.com/office/drawing/2014/main" id="{9830CE51-37DA-4BE8-8766-A62BB5DD97E1}"/>
                </a:ext>
              </a:extLst>
            </p:cNvPr>
            <p:cNvGraphicFramePr>
              <a:graphicFrameLocks/>
            </p:cNvGraphicFramePr>
            <p:nvPr/>
          </p:nvGraphicFramePr>
          <p:xfrm>
            <a:off x="0" y="0"/>
            <a:ext cx="2237239" cy="2543175"/>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295558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Introdução</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B2B7845D-AEDC-6CF5-5CB6-C7B8915C93D4}"/>
              </a:ext>
            </a:extLst>
          </p:cNvPr>
          <p:cNvSpPr txBox="1"/>
          <p:nvPr/>
        </p:nvSpPr>
        <p:spPr>
          <a:xfrm>
            <a:off x="40986" y="935429"/>
            <a:ext cx="10688281" cy="1785104"/>
          </a:xfrm>
          <a:prstGeom prst="rect">
            <a:avLst/>
          </a:prstGeom>
          <a:noFill/>
        </p:spPr>
        <p:txBody>
          <a:bodyPr wrap="square">
            <a:spAutoFit/>
          </a:bodyPr>
          <a:lstStyle/>
          <a:p>
            <a:pPr algn="just">
              <a:buClr>
                <a:schemeClr val="tx1">
                  <a:lumMod val="50000"/>
                  <a:lumOff val="50000"/>
                </a:schemeClr>
              </a:buClr>
            </a:pPr>
            <a:r>
              <a:rPr lang="pt-BR" sz="14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rPr>
              <a:t>Objetivo Geral: </a:t>
            </a:r>
          </a:p>
          <a:p>
            <a:pPr algn="just">
              <a:buClr>
                <a:schemeClr val="tx1">
                  <a:lumMod val="50000"/>
                  <a:lumOff val="50000"/>
                </a:schemeClr>
              </a:buClr>
            </a:pPr>
            <a:endParaRPr lang="pt-BR" sz="5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endParaRPr>
          </a:p>
          <a:p>
            <a:pPr>
              <a:buClr>
                <a:schemeClr val="tx1">
                  <a:lumMod val="50000"/>
                  <a:lumOff val="50000"/>
                </a:schemeClr>
              </a:buClr>
            </a:pPr>
            <a:r>
              <a:rPr lang="pt-BR" sz="1200">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rPr>
              <a:t>Mensurar a satisfação do beneficiário com o serviço prestado pela operadora.</a:t>
            </a:r>
          </a:p>
          <a:p>
            <a:pPr algn="just">
              <a:buClr>
                <a:schemeClr val="tx1">
                  <a:lumMod val="50000"/>
                  <a:lumOff val="50000"/>
                </a:schemeClr>
              </a:buClr>
            </a:pPr>
            <a:endParaRPr lang="pt-BR" sz="12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just">
              <a:buClr>
                <a:schemeClr val="tx1">
                  <a:lumMod val="50000"/>
                  <a:lumOff val="50000"/>
                </a:schemeClr>
              </a:buClr>
            </a:pPr>
            <a:r>
              <a:rPr lang="pt-BR" sz="14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rPr>
              <a:t>Objetivo Específico:</a:t>
            </a:r>
          </a:p>
          <a:p>
            <a:pPr algn="just">
              <a:buClr>
                <a:schemeClr val="tx1">
                  <a:lumMod val="50000"/>
                  <a:lumOff val="50000"/>
                </a:schemeClr>
              </a:buClr>
            </a:pPr>
            <a:endParaRPr lang="pt-BR" sz="5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just">
              <a:buClr>
                <a:schemeClr val="tx1">
                  <a:lumMod val="50000"/>
                  <a:lumOff val="50000"/>
                </a:schemeClr>
              </a:buClr>
            </a:pPr>
            <a:r>
              <a:rPr lang="pt-BR" sz="1200">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rPr>
              <a:t>A adoção da Pesquisa de Satisfação de Beneficiários de Planos de Saúde como um dos componentes para o Programa de Qualificação Operadoras - PQO e tem como objetivo aumentar a participação do beneficiário na avaliação da qualidade dos serviços oferecidos pelas operadoras de planos de assistência à saúde.</a:t>
            </a:r>
          </a:p>
          <a:p>
            <a:pPr algn="just">
              <a:buClr>
                <a:schemeClr val="tx1">
                  <a:lumMod val="50000"/>
                  <a:lumOff val="50000"/>
                </a:schemeClr>
              </a:buClr>
            </a:pPr>
            <a:r>
              <a:rPr lang="pt-BR" sz="1200">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rPr>
              <a:t>Os resultados da pesquisa aportam insumos para aprimorar as ações de melhoria contínua da qualidade da assistência à saúde por parte das operadoras, além de trazer subsídios para as ações regulatórias por parte da Agência Nacional de Saúde Suplementar - ANS.</a:t>
            </a:r>
          </a:p>
        </p:txBody>
      </p:sp>
      <p:sp>
        <p:nvSpPr>
          <p:cNvPr id="4" name="AutoShape 2" descr="olha que horrivel">
            <a:extLst>
              <a:ext uri="{FF2B5EF4-FFF2-40B4-BE49-F238E27FC236}">
                <a16:creationId xmlns:a16="http://schemas.microsoft.com/office/drawing/2014/main" id="{83DBBADC-DA82-13D2-DBC4-5C5A21852E0E}"/>
              </a:ext>
            </a:extLst>
          </p:cNvPr>
          <p:cNvSpPr>
            <a:spLocks noChangeAspect="1" noChangeArrowheads="1"/>
          </p:cNvSpPr>
          <p:nvPr/>
        </p:nvSpPr>
        <p:spPr bwMode="auto">
          <a:xfrm>
            <a:off x="5668400" y="2662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CaixaDeTexto 4">
            <a:extLst>
              <a:ext uri="{FF2B5EF4-FFF2-40B4-BE49-F238E27FC236}">
                <a16:creationId xmlns:a16="http://schemas.microsoft.com/office/drawing/2014/main" id="{51F1D492-8097-85E3-5607-7620D41F0102}"/>
              </a:ext>
            </a:extLst>
          </p:cNvPr>
          <p:cNvSpPr txBox="1"/>
          <p:nvPr/>
        </p:nvSpPr>
        <p:spPr>
          <a:xfrm>
            <a:off x="180122" y="3073292"/>
            <a:ext cx="5011870" cy="2371931"/>
          </a:xfrm>
          <a:prstGeom prst="rect">
            <a:avLst/>
          </a:prstGeom>
          <a:solidFill>
            <a:schemeClr val="bg1">
              <a:lumMod val="95000"/>
            </a:schemeClr>
          </a:solidFill>
        </p:spPr>
        <p:txBody>
          <a:bodyPr wrap="square">
            <a:spAutoFit/>
          </a:bodyPr>
          <a:lstStyle/>
          <a:p>
            <a:pPr algn="just">
              <a:buClr>
                <a:schemeClr val="tx1">
                  <a:lumMod val="50000"/>
                  <a:lumOff val="50000"/>
                </a:schemeClr>
              </a:buClr>
            </a:pPr>
            <a:endParaRPr lang="pt-BR" sz="12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just">
              <a:buClr>
                <a:schemeClr val="tx1">
                  <a:lumMod val="50000"/>
                  <a:lumOff val="50000"/>
                </a:schemeClr>
              </a:buClr>
            </a:pPr>
            <a:endParaRPr lang="pt-BR" sz="12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just">
              <a:buClr>
                <a:schemeClr val="tx1">
                  <a:lumMod val="50000"/>
                  <a:lumOff val="50000"/>
                </a:schemeClr>
              </a:buClr>
            </a:pPr>
            <a:endParaRPr lang="pt-BR" sz="12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just">
              <a:buClr>
                <a:schemeClr val="tx1">
                  <a:lumMod val="50000"/>
                  <a:lumOff val="50000"/>
                </a:schemeClr>
              </a:buClr>
            </a:pPr>
            <a:endParaRPr lang="pt-BR" sz="12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just">
              <a:buClr>
                <a:schemeClr val="tx1">
                  <a:lumMod val="50000"/>
                  <a:lumOff val="50000"/>
                </a:schemeClr>
              </a:buClr>
            </a:pPr>
            <a:r>
              <a:rPr lang="pt-BR" sz="1200" b="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Razão Social da Operadora: </a:t>
            </a:r>
            <a:r>
              <a:rPr lang="pt-BR" sz="12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PASA – Plano de Assistência à Saúde do Aposentado da Vale, </a:t>
            </a:r>
            <a:r>
              <a:rPr lang="pt-BR" sz="1200" b="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registro ANS número </a:t>
            </a:r>
            <a:r>
              <a:rPr lang="pt-BR" sz="12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331988</a:t>
            </a:r>
          </a:p>
          <a:p>
            <a:pPr algn="just">
              <a:buClr>
                <a:schemeClr val="tx1">
                  <a:lumMod val="50000"/>
                  <a:lumOff val="50000"/>
                </a:schemeClr>
              </a:buClr>
            </a:pPr>
            <a:endParaRPr lang="pt-BR" sz="12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endParaRPr>
          </a:p>
          <a:p>
            <a:pPr lvl="0" algn="just">
              <a:lnSpc>
                <a:spcPct val="107000"/>
              </a:lnSpc>
              <a:spcAft>
                <a:spcPts val="800"/>
              </a:spcAft>
              <a:buClr>
                <a:schemeClr val="tx1">
                  <a:lumMod val="50000"/>
                  <a:lumOff val="50000"/>
                </a:schemeClr>
              </a:buClr>
              <a:tabLst>
                <a:tab pos="457200" algn="l"/>
              </a:tabLst>
            </a:pPr>
            <a:r>
              <a:rPr lang="pt-BR" sz="12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rPr>
              <a:t>Execução:  </a:t>
            </a:r>
            <a:r>
              <a:rPr lang="pt-BR" sz="1200">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rPr>
              <a:t>Instituto IBRC de Qualidade e Pesquisa Ltda </a:t>
            </a:r>
          </a:p>
          <a:p>
            <a:pPr lvl="0" algn="just">
              <a:lnSpc>
                <a:spcPct val="107000"/>
              </a:lnSpc>
              <a:spcAft>
                <a:spcPts val="800"/>
              </a:spcAft>
              <a:buClr>
                <a:schemeClr val="tx1">
                  <a:lumMod val="50000"/>
                  <a:lumOff val="50000"/>
                </a:schemeClr>
              </a:buClr>
              <a:tabLst>
                <a:tab pos="457200" algn="l"/>
              </a:tabLst>
            </a:pPr>
            <a:r>
              <a:rPr lang="pt-BR" sz="12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rPr>
              <a:t>Responsável Técnico: </a:t>
            </a:r>
            <a:r>
              <a:rPr lang="pt-BR" sz="1200">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rPr>
              <a:t>Adriana Aparecida Marçal - CONRE3 – 10524</a:t>
            </a:r>
          </a:p>
          <a:p>
            <a:pPr algn="just">
              <a:lnSpc>
                <a:spcPct val="107000"/>
              </a:lnSpc>
              <a:spcAft>
                <a:spcPts val="800"/>
              </a:spcAft>
              <a:buClr>
                <a:schemeClr val="tx1">
                  <a:lumMod val="50000"/>
                  <a:lumOff val="50000"/>
                </a:schemeClr>
              </a:buClr>
              <a:tabLst>
                <a:tab pos="457200" algn="l"/>
              </a:tabLst>
            </a:pPr>
            <a:r>
              <a:rPr lang="pt-BR" sz="1200" b="1">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rPr>
              <a:t>Auditor Independente: </a:t>
            </a:r>
            <a:r>
              <a:rPr lang="pt-BR" sz="1200">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rPr>
              <a:t>Fernando Bortoletto - FJB Gestão Estratégica e Auditoria</a:t>
            </a:r>
            <a:endParaRPr lang="pt-BR" sz="1200">
              <a:solidFill>
                <a:schemeClr val="bg2">
                  <a:lumMod val="50000"/>
                </a:schemeClr>
              </a:solidFill>
              <a:highlight>
                <a:srgbClr val="FFFF00"/>
              </a:highlight>
              <a:latin typeface="Calibri" panose="020F0502020204030204" pitchFamily="34" charset="0"/>
              <a:ea typeface="Cambria" panose="02040503050406030204" pitchFamily="18" charset="0"/>
              <a:cs typeface="Calibri" panose="020F0502020204030204" pitchFamily="34" charset="0"/>
            </a:endParaRPr>
          </a:p>
        </p:txBody>
      </p:sp>
      <p:sp>
        <p:nvSpPr>
          <p:cNvPr id="6" name="CaixaDeTexto 5">
            <a:extLst>
              <a:ext uri="{FF2B5EF4-FFF2-40B4-BE49-F238E27FC236}">
                <a16:creationId xmlns:a16="http://schemas.microsoft.com/office/drawing/2014/main" id="{C8AE2F9F-8F42-523B-2D1A-46D1296C1EA1}"/>
              </a:ext>
            </a:extLst>
          </p:cNvPr>
          <p:cNvSpPr txBox="1"/>
          <p:nvPr/>
        </p:nvSpPr>
        <p:spPr>
          <a:xfrm>
            <a:off x="5370619" y="3073294"/>
            <a:ext cx="5358648" cy="2372400"/>
          </a:xfrm>
          <a:prstGeom prst="rect">
            <a:avLst/>
          </a:prstGeom>
          <a:solidFill>
            <a:schemeClr val="bg1">
              <a:lumMod val="95000"/>
            </a:schemeClr>
          </a:solidFill>
        </p:spPr>
        <p:txBody>
          <a:bodyPr wrap="square">
            <a:spAutoFit/>
          </a:bodyPr>
          <a:lstStyle/>
          <a:p>
            <a:pPr algn="just">
              <a:buClr>
                <a:schemeClr val="tx1">
                  <a:lumMod val="50000"/>
                  <a:lumOff val="50000"/>
                </a:schemeClr>
              </a:buClr>
            </a:pPr>
            <a:endParaRPr lang="pt-BR" sz="1200" b="1">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endParaRPr>
          </a:p>
          <a:p>
            <a:pPr algn="just">
              <a:buClr>
                <a:schemeClr val="tx1">
                  <a:lumMod val="50000"/>
                  <a:lumOff val="50000"/>
                </a:schemeClr>
              </a:buClr>
            </a:pPr>
            <a:endParaRPr lang="pt-BR" sz="1200" b="1">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endParaRPr>
          </a:p>
          <a:p>
            <a:pPr algn="just">
              <a:buClr>
                <a:schemeClr val="tx1">
                  <a:lumMod val="50000"/>
                  <a:lumOff val="50000"/>
                </a:schemeClr>
              </a:buClr>
            </a:pPr>
            <a:endParaRPr lang="pt-BR" sz="1200" b="1">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endParaRPr>
          </a:p>
          <a:p>
            <a:pPr algn="just">
              <a:buClr>
                <a:schemeClr val="tx1">
                  <a:lumMod val="50000"/>
                  <a:lumOff val="50000"/>
                </a:schemeClr>
              </a:buClr>
            </a:pPr>
            <a:endParaRPr lang="pt-BR" sz="1200" b="1">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endParaRPr>
          </a:p>
          <a:p>
            <a:pPr algn="just">
              <a:buClr>
                <a:schemeClr val="tx1">
                  <a:lumMod val="50000"/>
                  <a:lumOff val="50000"/>
                </a:schemeClr>
              </a:buClr>
            </a:pPr>
            <a:r>
              <a:rPr lang="pt-BR" sz="1200" b="1">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rPr>
              <a:t>Público Alvo: </a:t>
            </a:r>
            <a:r>
              <a:rPr lang="pt-BR" sz="1200">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rPr>
              <a:t>Beneficiários da operadora </a:t>
            </a:r>
            <a:r>
              <a:rPr lang="pt-BR" sz="1200" b="1">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rPr>
              <a:t>PASA </a:t>
            </a:r>
            <a:r>
              <a:rPr lang="pt-BR" sz="1200">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rPr>
              <a:t>com 18 anos ou mais de idade.</a:t>
            </a:r>
          </a:p>
          <a:p>
            <a:pPr algn="just">
              <a:buClr>
                <a:schemeClr val="tx1">
                  <a:lumMod val="50000"/>
                  <a:lumOff val="50000"/>
                </a:schemeClr>
              </a:buClr>
            </a:pPr>
            <a:endParaRPr lang="pt-BR" sz="12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just">
              <a:buClr>
                <a:schemeClr val="tx1">
                  <a:lumMod val="50000"/>
                  <a:lumOff val="50000"/>
                </a:schemeClr>
              </a:buClr>
            </a:pPr>
            <a:r>
              <a:rPr lang="pt-BR" sz="1200" b="1">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rPr>
              <a:t>Tipo de Amostragem: </a:t>
            </a:r>
            <a:r>
              <a:rPr lang="pt-BR" sz="1200">
                <a:solidFill>
                  <a:schemeClr val="bg2">
                    <a:lumMod val="50000"/>
                  </a:schemeClr>
                </a:solidFill>
                <a:latin typeface="Calibri" panose="020F0502020204030204" pitchFamily="34" charset="0"/>
                <a:ea typeface="Cambria" panose="02040503050406030204" pitchFamily="18" charset="0"/>
                <a:cs typeface="Calibri" panose="020F0502020204030204" pitchFamily="34" charset="0"/>
              </a:rPr>
              <a:t>O tipo de amostragem adotado é probabilístico estratificado com partilha proporcional. O motivo da escolha da estratificação é pela suposição de que há uma elevada heterogeneidade (variância) do grau de satisfação com operadora na população de beneficiários estudada e que passa a ser diferente nas subpopulações (estratos) definidas pelo sexo, faixa etária e região demográfica.</a:t>
            </a:r>
            <a:endParaRPr lang="pt-BR" sz="12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endParaRPr>
          </a:p>
        </p:txBody>
      </p:sp>
      <p:pic>
        <p:nvPicPr>
          <p:cNvPr id="7" name="Picture 8" descr="Empresa Cliente Ícone - Download Grátis, PNG e Vetores">
            <a:extLst>
              <a:ext uri="{FF2B5EF4-FFF2-40B4-BE49-F238E27FC236}">
                <a16:creationId xmlns:a16="http://schemas.microsoft.com/office/drawing/2014/main" id="{F7E4A9F4-32BD-0DAA-46CB-B2D983049E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83" y="2810729"/>
            <a:ext cx="989138" cy="989138"/>
          </a:xfrm>
          <a:prstGeom prst="rect">
            <a:avLst/>
          </a:prstGeom>
          <a:noFill/>
          <a:extLst>
            <a:ext uri="{909E8E84-426E-40DD-AFC4-6F175D3DCCD1}">
              <a14:hiddenFill xmlns:a14="http://schemas.microsoft.com/office/drawing/2010/main">
                <a:solidFill>
                  <a:srgbClr val="FFFFFF"/>
                </a:solidFill>
              </a14:hiddenFill>
            </a:ext>
          </a:extLst>
        </p:spPr>
      </p:pic>
      <p:pic>
        <p:nvPicPr>
          <p:cNvPr id="8" name="Gráfico 7" descr="Na mosca com preenchimento sólido">
            <a:extLst>
              <a:ext uri="{FF2B5EF4-FFF2-40B4-BE49-F238E27FC236}">
                <a16:creationId xmlns:a16="http://schemas.microsoft.com/office/drawing/2014/main" id="{B691E8C4-0A41-0037-BE7A-ADECBEDC99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1935" y="2810729"/>
            <a:ext cx="989138" cy="989138"/>
          </a:xfrm>
          <a:prstGeom prst="rect">
            <a:avLst/>
          </a:prstGeom>
        </p:spPr>
      </p:pic>
    </p:spTree>
    <p:extLst>
      <p:ext uri="{BB962C8B-B14F-4D97-AF65-F5344CB8AC3E}">
        <p14:creationId xmlns:p14="http://schemas.microsoft.com/office/powerpoint/2010/main" val="1174112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561669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Lista de Prestadores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CaixaDeTexto 5">
            <a:extLst>
              <a:ext uri="{FF2B5EF4-FFF2-40B4-BE49-F238E27FC236}">
                <a16:creationId xmlns:a16="http://schemas.microsoft.com/office/drawing/2014/main" id="{9B224C38-9713-0EB8-AF16-53653D86F04D}"/>
              </a:ext>
            </a:extLst>
          </p:cNvPr>
          <p:cNvSpPr txBox="1"/>
          <p:nvPr/>
        </p:nvSpPr>
        <p:spPr>
          <a:xfrm>
            <a:off x="0" y="908720"/>
            <a:ext cx="10656529" cy="748073"/>
          </a:xfrm>
          <a:prstGeom prst="rect">
            <a:avLst/>
          </a:prstGeom>
          <a:noFill/>
          <a:effectLst/>
        </p:spPr>
        <p:txBody>
          <a:bodyPr wrap="square" lIns="100760" tIns="50379" rIns="100760" bIns="50379" rtlCol="0">
            <a:spAutoFit/>
          </a:bodyPr>
          <a:lstStyle/>
          <a:p>
            <a:pPr algn="just"/>
            <a:r>
              <a:rPr lang="pt-BR" sz="1400" b="1">
                <a:solidFill>
                  <a:schemeClr val="bg2">
                    <a:lumMod val="50000"/>
                  </a:schemeClr>
                </a:solidFill>
                <a:latin typeface="Calibri" panose="020F0502020204030204" pitchFamily="34" charset="0"/>
                <a:cs typeface="Calibri" panose="020F0502020204030204" pitchFamily="34" charset="0"/>
              </a:rPr>
              <a:t>5 - Como você avalia a facilidade de acesso à lista de prestadores de serviços credenciados pelo seu plano de saúde (por exemplo: médico, dentistas, psicólogos, fisioterapeutas, hospitais, laboratórios e outros) por meio físico ou digital (por exemplo: livro, aplicativo de celular, site na internet)?</a:t>
            </a:r>
          </a:p>
        </p:txBody>
      </p:sp>
      <p:graphicFrame>
        <p:nvGraphicFramePr>
          <p:cNvPr id="8" name="Tabela 7">
            <a:extLst>
              <a:ext uri="{FF2B5EF4-FFF2-40B4-BE49-F238E27FC236}">
                <a16:creationId xmlns:a16="http://schemas.microsoft.com/office/drawing/2014/main" id="{F87616B3-D2B9-FE52-60A4-9E395C0D2955}"/>
              </a:ext>
            </a:extLst>
          </p:cNvPr>
          <p:cNvGraphicFramePr>
            <a:graphicFrameLocks noGrp="1"/>
          </p:cNvGraphicFramePr>
          <p:nvPr>
            <p:extLst>
              <p:ext uri="{D42A27DB-BD31-4B8C-83A1-F6EECF244321}">
                <p14:modId xmlns:p14="http://schemas.microsoft.com/office/powerpoint/2010/main" val="1300567591"/>
              </p:ext>
            </p:extLst>
          </p:nvPr>
        </p:nvGraphicFramePr>
        <p:xfrm>
          <a:off x="7848947" y="1449549"/>
          <a:ext cx="2848466" cy="1831214"/>
        </p:xfrm>
        <a:graphic>
          <a:graphicData uri="http://schemas.openxmlformats.org/drawingml/2006/table">
            <a:tbl>
              <a:tblPr/>
              <a:tblGrid>
                <a:gridCol w="1424233">
                  <a:extLst>
                    <a:ext uri="{9D8B030D-6E8A-4147-A177-3AD203B41FA5}">
                      <a16:colId xmlns:a16="http://schemas.microsoft.com/office/drawing/2014/main" val="3399568873"/>
                    </a:ext>
                  </a:extLst>
                </a:gridCol>
                <a:gridCol w="1424233">
                  <a:extLst>
                    <a:ext uri="{9D8B030D-6E8A-4147-A177-3AD203B41FA5}">
                      <a16:colId xmlns:a16="http://schemas.microsoft.com/office/drawing/2014/main" val="1949039527"/>
                    </a:ext>
                  </a:extLst>
                </a:gridCol>
              </a:tblGrid>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Faixa Etária</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T2B</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559505740"/>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18 a 25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71,4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598173083"/>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26 a 35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60,8</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606086560"/>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36 a 45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50,0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512628842"/>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46 a 55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38,6</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431269831"/>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56 a 65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51,4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104673009"/>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Mais de 65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52,9</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755464123"/>
                  </a:ext>
                </a:extLst>
              </a:tr>
            </a:tbl>
          </a:graphicData>
        </a:graphic>
      </p:graphicFrame>
      <p:sp>
        <p:nvSpPr>
          <p:cNvPr id="10" name="Seta para a Direita 134">
            <a:extLst>
              <a:ext uri="{FF2B5EF4-FFF2-40B4-BE49-F238E27FC236}">
                <a16:creationId xmlns:a16="http://schemas.microsoft.com/office/drawing/2014/main" id="{A433F682-661A-198E-8D9F-50839D9F3C93}"/>
              </a:ext>
            </a:extLst>
          </p:cNvPr>
          <p:cNvSpPr/>
          <p:nvPr/>
        </p:nvSpPr>
        <p:spPr>
          <a:xfrm>
            <a:off x="504131" y="1564452"/>
            <a:ext cx="1737764" cy="937664"/>
          </a:xfrm>
          <a:prstGeom prst="rightArrow">
            <a:avLst/>
          </a:prstGeom>
          <a:solidFill>
            <a:sysClr val="window" lastClr="FFFFFF">
              <a:lumMod val="95000"/>
            </a:sys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300" normalizeH="0" baseline="0" noProof="0">
                <a:ln>
                  <a:noFill/>
                </a:ln>
                <a:solidFill>
                  <a:schemeClr val="bg2">
                    <a:lumMod val="50000"/>
                  </a:schemeClr>
                </a:solidFill>
                <a:effectLst/>
                <a:uLnTx/>
                <a:uFillTx/>
                <a:latin typeface="Calibri" panose="020F0502020204030204"/>
                <a:ea typeface="+mn-ea"/>
                <a:cs typeface="+mn-cs"/>
              </a:rPr>
              <a:t>Percepção</a:t>
            </a:r>
          </a:p>
        </p:txBody>
      </p:sp>
      <p:grpSp>
        <p:nvGrpSpPr>
          <p:cNvPr id="13" name="Agrupar 12">
            <a:extLst>
              <a:ext uri="{FF2B5EF4-FFF2-40B4-BE49-F238E27FC236}">
                <a16:creationId xmlns:a16="http://schemas.microsoft.com/office/drawing/2014/main" id="{0C35CFF1-FE7C-0DB9-1D6F-01900D614FAB}"/>
              </a:ext>
            </a:extLst>
          </p:cNvPr>
          <p:cNvGrpSpPr/>
          <p:nvPr/>
        </p:nvGrpSpPr>
        <p:grpSpPr>
          <a:xfrm>
            <a:off x="75" y="6104324"/>
            <a:ext cx="4024269" cy="637044"/>
            <a:chOff x="157406" y="5740245"/>
            <a:chExt cx="4024269" cy="637044"/>
          </a:xfrm>
        </p:grpSpPr>
        <p:sp>
          <p:nvSpPr>
            <p:cNvPr id="14" name="Retângulo: Cantos Arredondados 13">
              <a:extLst>
                <a:ext uri="{FF2B5EF4-FFF2-40B4-BE49-F238E27FC236}">
                  <a16:creationId xmlns:a16="http://schemas.microsoft.com/office/drawing/2014/main" id="{32354DFF-212A-B653-EAC5-3A088EC57FCA}"/>
                </a:ext>
              </a:extLst>
            </p:cNvPr>
            <p:cNvSpPr/>
            <p:nvPr/>
          </p:nvSpPr>
          <p:spPr>
            <a:xfrm>
              <a:off x="180975" y="5740245"/>
              <a:ext cx="3798597" cy="637044"/>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tângulo Arredondado 81">
              <a:extLst>
                <a:ext uri="{FF2B5EF4-FFF2-40B4-BE49-F238E27FC236}">
                  <a16:creationId xmlns:a16="http://schemas.microsoft.com/office/drawing/2014/main" id="{2BE42D65-FA7A-18C0-07B7-1F769BB40B39}"/>
                </a:ext>
              </a:extLst>
            </p:cNvPr>
            <p:cNvSpPr/>
            <p:nvPr/>
          </p:nvSpPr>
          <p:spPr>
            <a:xfrm>
              <a:off x="246685" y="5992517"/>
              <a:ext cx="720000" cy="177903"/>
            </a:xfrm>
            <a:prstGeom prst="roundRect">
              <a:avLst/>
            </a:prstGeom>
            <a:solidFill>
              <a:srgbClr val="70AD47"/>
            </a:solidFill>
            <a:ln w="12700" cap="flat" cmpd="sng" algn="ctr">
              <a:solidFill>
                <a:srgbClr val="70AD47"/>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white"/>
                  </a:solidFill>
                  <a:effectLst/>
                  <a:uLnTx/>
                  <a:uFillTx/>
                  <a:latin typeface="Calibri" panose="020F0502020204030204"/>
                  <a:ea typeface="+mn-ea"/>
                  <a:cs typeface="+mn-cs"/>
                </a:rPr>
                <a:t>90 a 100</a:t>
              </a:r>
            </a:p>
          </p:txBody>
        </p:sp>
        <p:sp>
          <p:nvSpPr>
            <p:cNvPr id="16" name="Retângulo Arredondado 82">
              <a:extLst>
                <a:ext uri="{FF2B5EF4-FFF2-40B4-BE49-F238E27FC236}">
                  <a16:creationId xmlns:a16="http://schemas.microsoft.com/office/drawing/2014/main" id="{E1D05132-9301-BFC4-6B67-407CE05997BB}"/>
                </a:ext>
              </a:extLst>
            </p:cNvPr>
            <p:cNvSpPr/>
            <p:nvPr/>
          </p:nvSpPr>
          <p:spPr>
            <a:xfrm>
              <a:off x="1079602" y="5985083"/>
              <a:ext cx="720000" cy="189413"/>
            </a:xfrm>
            <a:prstGeom prst="roundRect">
              <a:avLst/>
            </a:prstGeom>
            <a:solidFill>
              <a:srgbClr val="FFC000">
                <a:lumMod val="40000"/>
                <a:lumOff val="60000"/>
              </a:srgbClr>
            </a:solidFill>
            <a:ln w="12700" cap="flat" cmpd="sng" algn="ctr">
              <a:solidFill>
                <a:srgbClr val="FFC000">
                  <a:lumMod val="40000"/>
                  <a:lumOff val="6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black">
                      <a:lumMod val="75000"/>
                      <a:lumOff val="25000"/>
                    </a:prstClr>
                  </a:solidFill>
                  <a:effectLst/>
                  <a:uLnTx/>
                  <a:uFillTx/>
                  <a:latin typeface="Calibri" panose="020F0502020204030204"/>
                  <a:ea typeface="+mn-ea"/>
                  <a:cs typeface="+mn-cs"/>
                </a:rPr>
                <a:t>80 a 89</a:t>
              </a:r>
            </a:p>
          </p:txBody>
        </p:sp>
        <p:sp>
          <p:nvSpPr>
            <p:cNvPr id="17" name="Retângulo Arredondado 84">
              <a:extLst>
                <a:ext uri="{FF2B5EF4-FFF2-40B4-BE49-F238E27FC236}">
                  <a16:creationId xmlns:a16="http://schemas.microsoft.com/office/drawing/2014/main" id="{9BA2B2CC-5339-F41F-F42A-14DB2733ACBC}"/>
                </a:ext>
              </a:extLst>
            </p:cNvPr>
            <p:cNvSpPr/>
            <p:nvPr/>
          </p:nvSpPr>
          <p:spPr>
            <a:xfrm>
              <a:off x="2297710" y="5992517"/>
              <a:ext cx="720000" cy="177903"/>
            </a:xfrm>
            <a:prstGeom prst="roundRect">
              <a:avLst/>
            </a:prstGeom>
            <a:solidFill>
              <a:srgbClr val="FF7C80"/>
            </a:solidFill>
            <a:ln w="12700" cap="flat" cmpd="sng" algn="ctr">
              <a:solidFill>
                <a:srgbClr val="FF7C8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white"/>
                  </a:solidFill>
                  <a:effectLst/>
                  <a:uLnTx/>
                  <a:uFillTx/>
                  <a:latin typeface="Calibri" panose="020F0502020204030204"/>
                  <a:ea typeface="+mn-ea"/>
                  <a:cs typeface="+mn-cs"/>
                </a:rPr>
                <a:t>0 a 79</a:t>
              </a:r>
            </a:p>
          </p:txBody>
        </p:sp>
        <p:sp>
          <p:nvSpPr>
            <p:cNvPr id="21" name="CaixaDeTexto 20">
              <a:extLst>
                <a:ext uri="{FF2B5EF4-FFF2-40B4-BE49-F238E27FC236}">
                  <a16:creationId xmlns:a16="http://schemas.microsoft.com/office/drawing/2014/main" id="{2C32EF3B-3C26-0020-8715-751825370531}"/>
                </a:ext>
              </a:extLst>
            </p:cNvPr>
            <p:cNvSpPr txBox="1"/>
            <p:nvPr/>
          </p:nvSpPr>
          <p:spPr>
            <a:xfrm>
              <a:off x="187886" y="5740245"/>
              <a:ext cx="845103"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1" i="0" u="sng" strike="noStrike" kern="0" cap="none" spc="0" normalizeH="0" baseline="0" noProof="0">
                  <a:ln>
                    <a:noFill/>
                  </a:ln>
                  <a:solidFill>
                    <a:prstClr val="black">
                      <a:lumMod val="75000"/>
                      <a:lumOff val="25000"/>
                    </a:prstClr>
                  </a:solidFill>
                  <a:effectLst/>
                  <a:uLnTx/>
                  <a:uFillTx/>
                  <a:latin typeface="Calibri" panose="020F0502020204030204"/>
                  <a:cs typeface="+mn-cs"/>
                </a:rPr>
                <a:t>% Satisfação</a:t>
              </a:r>
            </a:p>
          </p:txBody>
        </p:sp>
        <p:sp>
          <p:nvSpPr>
            <p:cNvPr id="22" name="CaixaDeTexto 21">
              <a:extLst>
                <a:ext uri="{FF2B5EF4-FFF2-40B4-BE49-F238E27FC236}">
                  <a16:creationId xmlns:a16="http://schemas.microsoft.com/office/drawing/2014/main" id="{CF8F0479-D068-41ED-317F-AC563874FFD4}"/>
                </a:ext>
              </a:extLst>
            </p:cNvPr>
            <p:cNvSpPr txBox="1"/>
            <p:nvPr/>
          </p:nvSpPr>
          <p:spPr>
            <a:xfrm>
              <a:off x="157406" y="6161845"/>
              <a:ext cx="942887"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Excelente / Forças</a:t>
              </a:r>
            </a:p>
          </p:txBody>
        </p:sp>
        <p:sp>
          <p:nvSpPr>
            <p:cNvPr id="23" name="CaixaDeTexto 22">
              <a:extLst>
                <a:ext uri="{FF2B5EF4-FFF2-40B4-BE49-F238E27FC236}">
                  <a16:creationId xmlns:a16="http://schemas.microsoft.com/office/drawing/2014/main" id="{AA5B1C2E-327C-FCFA-82C0-993B6C036CCB}"/>
                </a:ext>
              </a:extLst>
            </p:cNvPr>
            <p:cNvSpPr txBox="1"/>
            <p:nvPr/>
          </p:nvSpPr>
          <p:spPr>
            <a:xfrm>
              <a:off x="990227" y="6161845"/>
              <a:ext cx="1316386"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Conforme / Oportunidades</a:t>
              </a:r>
            </a:p>
          </p:txBody>
        </p:sp>
        <p:sp>
          <p:nvSpPr>
            <p:cNvPr id="24" name="CaixaDeTexto 23">
              <a:extLst>
                <a:ext uri="{FF2B5EF4-FFF2-40B4-BE49-F238E27FC236}">
                  <a16:creationId xmlns:a16="http://schemas.microsoft.com/office/drawing/2014/main" id="{623320ED-1AE1-B877-9EF8-3A5AA930CDAA}"/>
                </a:ext>
              </a:extLst>
            </p:cNvPr>
            <p:cNvSpPr txBox="1"/>
            <p:nvPr/>
          </p:nvSpPr>
          <p:spPr>
            <a:xfrm>
              <a:off x="2228633" y="6161845"/>
              <a:ext cx="195304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Não conforme Fraquezas ou Ameaças</a:t>
              </a:r>
            </a:p>
          </p:txBody>
        </p:sp>
      </p:grpSp>
      <p:graphicFrame>
        <p:nvGraphicFramePr>
          <p:cNvPr id="25" name="Tabela 24">
            <a:extLst>
              <a:ext uri="{FF2B5EF4-FFF2-40B4-BE49-F238E27FC236}">
                <a16:creationId xmlns:a16="http://schemas.microsoft.com/office/drawing/2014/main" id="{277E68C3-7E3D-4516-FA0A-FC5A85860BCC}"/>
              </a:ext>
            </a:extLst>
          </p:cNvPr>
          <p:cNvGraphicFramePr>
            <a:graphicFrameLocks noGrp="1"/>
          </p:cNvGraphicFramePr>
          <p:nvPr>
            <p:extLst>
              <p:ext uri="{D42A27DB-BD31-4B8C-83A1-F6EECF244321}">
                <p14:modId xmlns:p14="http://schemas.microsoft.com/office/powerpoint/2010/main" val="3404374305"/>
              </p:ext>
            </p:extLst>
          </p:nvPr>
        </p:nvGraphicFramePr>
        <p:xfrm>
          <a:off x="67185" y="5101555"/>
          <a:ext cx="5321757" cy="847725"/>
        </p:xfrm>
        <a:graphic>
          <a:graphicData uri="http://schemas.openxmlformats.org/drawingml/2006/table">
            <a:tbl>
              <a:tblPr/>
              <a:tblGrid>
                <a:gridCol w="5321757">
                  <a:extLst>
                    <a:ext uri="{9D8B030D-6E8A-4147-A177-3AD203B41FA5}">
                      <a16:colId xmlns:a16="http://schemas.microsoft.com/office/drawing/2014/main" val="162966755"/>
                    </a:ext>
                  </a:extLst>
                </a:gridCol>
              </a:tblGrid>
              <a:tr h="190500">
                <a:tc>
                  <a:txBody>
                    <a:bodyPr/>
                    <a:lstStyle/>
                    <a:p>
                      <a:pPr algn="l" fontAlgn="t"/>
                      <a:r>
                        <a:rPr lang="pt-BR" sz="1000" b="0" i="0" u="none" strike="noStrike">
                          <a:solidFill>
                            <a:schemeClr val="bg2">
                              <a:lumMod val="50000"/>
                            </a:schemeClr>
                          </a:solidFill>
                          <a:effectLst/>
                          <a:latin typeface="Calibri" panose="020F0502020204030204" pitchFamily="34" charset="0"/>
                        </a:rPr>
                        <a:t>Base: </a:t>
                      </a:r>
                      <a:r>
                        <a:rPr lang="pt-BR" sz="1000" b="1" i="0" u="none" strike="noStrike">
                          <a:solidFill>
                            <a:schemeClr val="bg2">
                              <a:lumMod val="50000"/>
                            </a:schemeClr>
                          </a:solidFill>
                          <a:effectLst/>
                          <a:latin typeface="Calibri" panose="020F0502020204030204" pitchFamily="34" charset="0"/>
                        </a:rPr>
                        <a:t>407</a:t>
                      </a:r>
                      <a:r>
                        <a:rPr lang="pt-BR" sz="1000" b="0" i="0" u="none" strike="noStrike">
                          <a:solidFill>
                            <a:schemeClr val="bg2">
                              <a:lumMod val="50000"/>
                            </a:schemeClr>
                          </a:solidFill>
                          <a:effectLst/>
                          <a:latin typeface="Calibri" panose="020F0502020204030204" pitchFamily="34" charset="0"/>
                        </a:rPr>
                        <a:t> | Margem de Erro: </a:t>
                      </a:r>
                      <a:r>
                        <a:rPr lang="pt-BR" sz="1000" b="1" i="0" u="none" strike="noStrike">
                          <a:solidFill>
                            <a:schemeClr val="bg2">
                              <a:lumMod val="50000"/>
                            </a:schemeClr>
                          </a:solidFill>
                          <a:effectLst/>
                          <a:latin typeface="Calibri" panose="020F0502020204030204" pitchFamily="34" charset="0"/>
                        </a:rPr>
                        <a:t>4,83.</a:t>
                      </a:r>
                      <a:endParaRPr lang="pt-BR" sz="1000" b="0" i="0" u="none" strike="noStrike">
                        <a:solidFill>
                          <a:schemeClr val="bg2">
                            <a:lumMod val="50000"/>
                          </a:schemeClr>
                        </a:solidFill>
                        <a:effectLst/>
                        <a:latin typeface="Calibri" panose="020F0502020204030204" pitchFamily="34" charset="0"/>
                      </a:endParaRP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37591367"/>
                  </a:ext>
                </a:extLst>
              </a:tr>
              <a:tr h="190500">
                <a:tc>
                  <a:txBody>
                    <a:bodyPr/>
                    <a:lstStyle/>
                    <a:p>
                      <a:pPr algn="l" fontAlgn="t"/>
                      <a:r>
                        <a:rPr lang="pt-BR" sz="1000" b="0" i="0" u="none" strike="noStrike">
                          <a:solidFill>
                            <a:schemeClr val="bg2">
                              <a:lumMod val="50000"/>
                            </a:schemeClr>
                          </a:solidFill>
                          <a:effectLst/>
                          <a:latin typeface="Calibri" panose="020F0502020204030204" pitchFamily="34" charset="0"/>
                        </a:rPr>
                        <a:t>Não acessei = Nunca acessei a lista de prestadores de serviços credenciados: </a:t>
                      </a:r>
                      <a:r>
                        <a:rPr lang="pt-BR" sz="1000" b="1" i="0" u="none" strike="noStrike">
                          <a:solidFill>
                            <a:schemeClr val="bg2">
                              <a:lumMod val="50000"/>
                            </a:schemeClr>
                          </a:solidFill>
                          <a:effectLst/>
                          <a:latin typeface="Calibri" panose="020F0502020204030204" pitchFamily="34" charset="0"/>
                        </a:rPr>
                        <a:t>35 entrevistados </a:t>
                      </a:r>
                      <a:r>
                        <a:rPr lang="pt-BR" sz="1000" b="0" i="0" u="none" strike="noStrike">
                          <a:solidFill>
                            <a:schemeClr val="bg2">
                              <a:lumMod val="50000"/>
                            </a:schemeClr>
                          </a:solidFill>
                          <a:effectLst/>
                          <a:latin typeface="Calibri" panose="020F0502020204030204" pitchFamily="34" charset="0"/>
                        </a:rPr>
                        <a:t>(não considerado para cálculo dos resultados).</a:t>
                      </a:r>
                    </a:p>
                    <a:p>
                      <a:pPr algn="l" fontAlgn="t"/>
                      <a:r>
                        <a:rPr lang="pt-BR" sz="1000" b="0" i="0" u="none" strike="noStrike">
                          <a:solidFill>
                            <a:schemeClr val="bg2">
                              <a:lumMod val="50000"/>
                            </a:schemeClr>
                          </a:solidFill>
                          <a:effectLst/>
                          <a:latin typeface="Calibri" panose="020F0502020204030204" pitchFamily="34" charset="0"/>
                        </a:rPr>
                        <a:t>Não sei = Não sei/Não me lembro: </a:t>
                      </a:r>
                      <a:r>
                        <a:rPr lang="pt-BR" sz="1000" b="1" i="0" u="none" strike="noStrike">
                          <a:solidFill>
                            <a:schemeClr val="bg2">
                              <a:lumMod val="50000"/>
                            </a:schemeClr>
                          </a:solidFill>
                          <a:effectLst/>
                          <a:latin typeface="Calibri" panose="020F0502020204030204" pitchFamily="34" charset="0"/>
                        </a:rPr>
                        <a:t>11 entrevistados </a:t>
                      </a:r>
                      <a:r>
                        <a:rPr lang="pt-BR" sz="1000" b="0" i="0" u="none" strike="noStrike">
                          <a:solidFill>
                            <a:schemeClr val="bg2">
                              <a:lumMod val="50000"/>
                            </a:schemeClr>
                          </a:solidFill>
                          <a:effectLst/>
                          <a:latin typeface="Calibri" panose="020F0502020204030204" pitchFamily="34" charset="0"/>
                        </a:rPr>
                        <a:t>(não considerados para cálculo dos indicadores).</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9790492"/>
                  </a:ext>
                </a:extLst>
              </a:tr>
              <a:tr h="190500">
                <a:tc>
                  <a:txBody>
                    <a:bodyPr/>
                    <a:lstStyle/>
                    <a:p>
                      <a:pPr algn="l" fontAlgn="t"/>
                      <a:r>
                        <a:rPr lang="pt-BR" sz="900" b="0" i="0" u="none" strike="noStrike">
                          <a:solidFill>
                            <a:schemeClr val="bg2">
                              <a:lumMod val="50000"/>
                            </a:schemeClr>
                          </a:solidFill>
                          <a:effectLst/>
                          <a:latin typeface="Calibri" panose="020F0502020204030204" pitchFamily="34" charset="0"/>
                        </a:rPr>
                        <a:t>Nota: Resultados apresentados em percentual (%).</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90946733"/>
                  </a:ext>
                </a:extLst>
              </a:tr>
            </a:tbl>
          </a:graphicData>
        </a:graphic>
      </p:graphicFrame>
      <p:graphicFrame>
        <p:nvGraphicFramePr>
          <p:cNvPr id="26" name="Tabela 25">
            <a:extLst>
              <a:ext uri="{FF2B5EF4-FFF2-40B4-BE49-F238E27FC236}">
                <a16:creationId xmlns:a16="http://schemas.microsoft.com/office/drawing/2014/main" id="{3297DCCA-C5DC-7C88-DA44-4C9BBD5AC89B}"/>
              </a:ext>
            </a:extLst>
          </p:cNvPr>
          <p:cNvGraphicFramePr>
            <a:graphicFrameLocks noGrp="1"/>
          </p:cNvGraphicFramePr>
          <p:nvPr>
            <p:extLst>
              <p:ext uri="{D42A27DB-BD31-4B8C-83A1-F6EECF244321}">
                <p14:modId xmlns:p14="http://schemas.microsoft.com/office/powerpoint/2010/main" val="2013151706"/>
              </p:ext>
            </p:extLst>
          </p:nvPr>
        </p:nvGraphicFramePr>
        <p:xfrm>
          <a:off x="78515" y="4287011"/>
          <a:ext cx="5189478" cy="678863"/>
        </p:xfrm>
        <a:graphic>
          <a:graphicData uri="http://schemas.openxmlformats.org/drawingml/2006/table">
            <a:tbl>
              <a:tblPr/>
              <a:tblGrid>
                <a:gridCol w="741354">
                  <a:extLst>
                    <a:ext uri="{9D8B030D-6E8A-4147-A177-3AD203B41FA5}">
                      <a16:colId xmlns:a16="http://schemas.microsoft.com/office/drawing/2014/main" val="2165280647"/>
                    </a:ext>
                  </a:extLst>
                </a:gridCol>
                <a:gridCol w="741354">
                  <a:extLst>
                    <a:ext uri="{9D8B030D-6E8A-4147-A177-3AD203B41FA5}">
                      <a16:colId xmlns:a16="http://schemas.microsoft.com/office/drawing/2014/main" val="3298146854"/>
                    </a:ext>
                  </a:extLst>
                </a:gridCol>
                <a:gridCol w="741354">
                  <a:extLst>
                    <a:ext uri="{9D8B030D-6E8A-4147-A177-3AD203B41FA5}">
                      <a16:colId xmlns:a16="http://schemas.microsoft.com/office/drawing/2014/main" val="2970168599"/>
                    </a:ext>
                  </a:extLst>
                </a:gridCol>
                <a:gridCol w="741354">
                  <a:extLst>
                    <a:ext uri="{9D8B030D-6E8A-4147-A177-3AD203B41FA5}">
                      <a16:colId xmlns:a16="http://schemas.microsoft.com/office/drawing/2014/main" val="3009002003"/>
                    </a:ext>
                  </a:extLst>
                </a:gridCol>
                <a:gridCol w="741354">
                  <a:extLst>
                    <a:ext uri="{9D8B030D-6E8A-4147-A177-3AD203B41FA5}">
                      <a16:colId xmlns:a16="http://schemas.microsoft.com/office/drawing/2014/main" val="2071753375"/>
                    </a:ext>
                  </a:extLst>
                </a:gridCol>
                <a:gridCol w="741354">
                  <a:extLst>
                    <a:ext uri="{9D8B030D-6E8A-4147-A177-3AD203B41FA5}">
                      <a16:colId xmlns:a16="http://schemas.microsoft.com/office/drawing/2014/main" val="3527956893"/>
                    </a:ext>
                  </a:extLst>
                </a:gridCol>
                <a:gridCol w="741354">
                  <a:extLst>
                    <a:ext uri="{9D8B030D-6E8A-4147-A177-3AD203B41FA5}">
                      <a16:colId xmlns:a16="http://schemas.microsoft.com/office/drawing/2014/main" val="3657888480"/>
                    </a:ext>
                  </a:extLst>
                </a:gridCol>
              </a:tblGrid>
              <a:tr h="29893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Muito ruim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Ruim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Regular</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Bom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Muito bom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 acessei</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 sei</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866756"/>
                  </a:ext>
                </a:extLst>
              </a:tr>
              <a:tr h="189964">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5,1</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11,0</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26,7</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31,6</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15,5</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7,7</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2,4</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29678748"/>
                  </a:ext>
                </a:extLst>
              </a:tr>
              <a:tr h="189964">
                <a:tc gridSpan="7">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800" b="1" i="0" u="none" strike="noStrike">
                          <a:solidFill>
                            <a:schemeClr val="bg1">
                              <a:lumMod val="65000"/>
                            </a:schemeClr>
                          </a:solidFill>
                          <a:effectLst/>
                          <a:latin typeface="Calibri" panose="020F0502020204030204" pitchFamily="34" charset="0"/>
                        </a:rPr>
                        <a:t>FREQUÊNCIA</a:t>
                      </a:r>
                      <a:endParaRPr lang="pt-BR" sz="1000" b="1" i="0" u="none" strike="noStrike">
                        <a:solidFill>
                          <a:schemeClr val="bg1">
                            <a:lumMod val="65000"/>
                          </a:schemeClr>
                        </a:solidFill>
                        <a:effectLst/>
                        <a:latin typeface="Calibri" panose="020F050202020403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pt-BR"/>
                    </a:p>
                  </a:txBody>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40782612"/>
                  </a:ext>
                </a:extLst>
              </a:tr>
            </a:tbl>
          </a:graphicData>
        </a:graphic>
      </p:graphicFrame>
      <p:sp>
        <p:nvSpPr>
          <p:cNvPr id="27" name="Retângulo 26">
            <a:extLst>
              <a:ext uri="{FF2B5EF4-FFF2-40B4-BE49-F238E27FC236}">
                <a16:creationId xmlns:a16="http://schemas.microsoft.com/office/drawing/2014/main" id="{A47FADA0-F229-FD8D-BD6C-7CBCF5F53EED}"/>
              </a:ext>
            </a:extLst>
          </p:cNvPr>
          <p:cNvSpPr/>
          <p:nvPr/>
        </p:nvSpPr>
        <p:spPr>
          <a:xfrm>
            <a:off x="2304331" y="2026272"/>
            <a:ext cx="1486196" cy="2551928"/>
          </a:xfrm>
          <a:prstGeom prst="rect">
            <a:avLst/>
          </a:prstGeom>
          <a:noFill/>
          <a:ln w="12700" cap="flat" cmpd="sng" algn="ctr">
            <a:solidFill>
              <a:srgbClr val="FF7C80"/>
            </a:solidFill>
            <a:prstDash val="lgDash"/>
            <a:miter lim="800000"/>
            <a:headEnd type="none" w="med" len="med"/>
            <a:tailEnd type="none" w="med" len="me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a:ln>
                <a:solidFill>
                  <a:srgbClr val="70AD47"/>
                </a:solidFill>
              </a:ln>
              <a:solidFill>
                <a:prstClr val="white"/>
              </a:solidFill>
              <a:effectLst/>
              <a:uLnTx/>
              <a:uFillTx/>
              <a:latin typeface="Calibri" panose="020F0502020204030204"/>
              <a:ea typeface="+mn-ea"/>
              <a:cs typeface="+mn-cs"/>
            </a:endParaRPr>
          </a:p>
        </p:txBody>
      </p:sp>
      <p:sp>
        <p:nvSpPr>
          <p:cNvPr id="28" name="Retângulo 27">
            <a:extLst>
              <a:ext uri="{FF2B5EF4-FFF2-40B4-BE49-F238E27FC236}">
                <a16:creationId xmlns:a16="http://schemas.microsoft.com/office/drawing/2014/main" id="{6F4B5B65-6C21-00FA-54C5-3F76A3470FE2}"/>
              </a:ext>
            </a:extLst>
          </p:cNvPr>
          <p:cNvSpPr/>
          <p:nvPr/>
        </p:nvSpPr>
        <p:spPr>
          <a:xfrm>
            <a:off x="9272067" y="1700808"/>
            <a:ext cx="1423100" cy="271909"/>
          </a:xfrm>
          <a:prstGeom prst="rect">
            <a:avLst/>
          </a:prstGeom>
          <a:noFill/>
          <a:ln w="19050" cap="rnd" cmpd="sng" algn="ctr">
            <a:solidFill>
              <a:srgbClr val="70AD47"/>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tângulo 28">
            <a:extLst>
              <a:ext uri="{FF2B5EF4-FFF2-40B4-BE49-F238E27FC236}">
                <a16:creationId xmlns:a16="http://schemas.microsoft.com/office/drawing/2014/main" id="{74C9C127-14FA-97C6-DBC3-D19B6A51F14E}"/>
              </a:ext>
            </a:extLst>
          </p:cNvPr>
          <p:cNvSpPr/>
          <p:nvPr/>
        </p:nvSpPr>
        <p:spPr>
          <a:xfrm>
            <a:off x="9272067" y="2509019"/>
            <a:ext cx="1423100" cy="271909"/>
          </a:xfrm>
          <a:prstGeom prst="rect">
            <a:avLst/>
          </a:prstGeom>
          <a:noFill/>
          <a:ln w="19050" cap="rnd" cmpd="sng" algn="ctr">
            <a:solidFill>
              <a:srgbClr val="FF7C80"/>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tângulo 29">
            <a:extLst>
              <a:ext uri="{FF2B5EF4-FFF2-40B4-BE49-F238E27FC236}">
                <a16:creationId xmlns:a16="http://schemas.microsoft.com/office/drawing/2014/main" id="{E07586F0-8498-108A-5205-09319E777897}"/>
              </a:ext>
            </a:extLst>
          </p:cNvPr>
          <p:cNvSpPr/>
          <p:nvPr/>
        </p:nvSpPr>
        <p:spPr>
          <a:xfrm>
            <a:off x="5400675" y="3501008"/>
            <a:ext cx="5321757" cy="2880320"/>
          </a:xfrm>
          <a:prstGeom prst="rect">
            <a:avLst/>
          </a:prstGeom>
          <a:solidFill>
            <a:srgbClr val="F9F9F9"/>
          </a:solidFill>
          <a:ln w="6350" cap="flat" cmpd="sng" algn="ctr">
            <a:noFill/>
            <a:prstDash val="solid"/>
            <a:miter lim="800000"/>
          </a:ln>
          <a:effectLst>
            <a:outerShdw blurRad="50800" dist="38100" dir="2700000" algn="tl" rotWithShape="0">
              <a:prstClr val="black">
                <a:alpha val="40000"/>
              </a:prstClr>
            </a:outerShdw>
          </a:effectLst>
        </p:spPr>
        <p:txBody>
          <a:bodyPr lIns="180000" tIns="36000" rIns="180000" bIns="37806" rtlCol="0" anchor="ctr"/>
          <a:lstStyle/>
          <a:p>
            <a:pPr algn="just"/>
            <a:r>
              <a:rPr lang="pt-BR" sz="1200">
                <a:solidFill>
                  <a:schemeClr val="bg2">
                    <a:lumMod val="50000"/>
                  </a:schemeClr>
                </a:solidFill>
                <a:latin typeface="Calibri" panose="020F0502020204030204" pitchFamily="34" charset="0"/>
                <a:cs typeface="Calibri" panose="020F0502020204030204" pitchFamily="34" charset="0"/>
              </a:rPr>
              <a:t>Dentre os beneficiários que acessaram a lista de prestadores de serviços e souberam responder, </a:t>
            </a:r>
            <a:r>
              <a:rPr lang="pt-BR" sz="1200" b="1">
                <a:solidFill>
                  <a:schemeClr val="bg2">
                    <a:lumMod val="50000"/>
                  </a:schemeClr>
                </a:solidFill>
                <a:latin typeface="Calibri" panose="020F0502020204030204" pitchFamily="34" charset="0"/>
                <a:cs typeface="Calibri" panose="020F0502020204030204" pitchFamily="34" charset="0"/>
              </a:rPr>
              <a:t>52,3% </a:t>
            </a:r>
            <a:r>
              <a:rPr lang="pt-BR" sz="1200">
                <a:solidFill>
                  <a:schemeClr val="bg2">
                    <a:lumMod val="50000"/>
                  </a:schemeClr>
                </a:solidFill>
                <a:latin typeface="Calibri" panose="020F0502020204030204" pitchFamily="34" charset="0"/>
                <a:cs typeface="Calibri" panose="020F0502020204030204" pitchFamily="34" charset="0"/>
              </a:rPr>
              <a:t>dos entrevistados avaliaram positivamente este atributo (</a:t>
            </a:r>
            <a:r>
              <a:rPr lang="pt-BR" sz="1200" b="1">
                <a:solidFill>
                  <a:schemeClr val="bg2">
                    <a:lumMod val="50000"/>
                  </a:schemeClr>
                </a:solidFill>
                <a:latin typeface="Calibri" panose="020F0502020204030204" pitchFamily="34" charset="0"/>
                <a:cs typeface="Calibri" panose="020F0502020204030204" pitchFamily="34" charset="0"/>
              </a:rPr>
              <a:t>Bom</a:t>
            </a:r>
            <a:r>
              <a:rPr lang="pt-BR" sz="1200">
                <a:solidFill>
                  <a:schemeClr val="bg2">
                    <a:lumMod val="50000"/>
                  </a:schemeClr>
                </a:solidFill>
                <a:latin typeface="Calibri" panose="020F0502020204030204" pitchFamily="34" charset="0"/>
                <a:cs typeface="Calibri" panose="020F0502020204030204" pitchFamily="34" charset="0"/>
              </a:rPr>
              <a:t> e </a:t>
            </a:r>
            <a:r>
              <a:rPr lang="pt-BR" sz="1200" b="1">
                <a:solidFill>
                  <a:schemeClr val="bg2">
                    <a:lumMod val="50000"/>
                  </a:schemeClr>
                </a:solidFill>
                <a:latin typeface="Calibri" panose="020F0502020204030204" pitchFamily="34" charset="0"/>
                <a:cs typeface="Calibri" panose="020F0502020204030204" pitchFamily="34" charset="0"/>
              </a:rPr>
              <a:t>Muito bom</a:t>
            </a:r>
            <a:r>
              <a:rPr lang="pt-BR" sz="1200">
                <a:solidFill>
                  <a:schemeClr val="bg2">
                    <a:lumMod val="50000"/>
                  </a:schemeClr>
                </a:solidFill>
                <a:latin typeface="Calibri" panose="020F0502020204030204" pitchFamily="34" charset="0"/>
                <a:cs typeface="Calibri" panose="020F0502020204030204" pitchFamily="34" charset="0"/>
              </a:rPr>
              <a:t>),</a:t>
            </a:r>
            <a:r>
              <a:rPr lang="pt-BR" sz="1200" b="1">
                <a:solidFill>
                  <a:schemeClr val="bg2">
                    <a:lumMod val="50000"/>
                  </a:schemeClr>
                </a:solidFill>
                <a:latin typeface="Calibri" panose="020F0502020204030204" pitchFamily="34" charset="0"/>
                <a:cs typeface="Calibri" panose="020F0502020204030204" pitchFamily="34" charset="0"/>
              </a:rPr>
              <a:t> </a:t>
            </a:r>
            <a:r>
              <a:rPr lang="pt-BR" sz="1200">
                <a:solidFill>
                  <a:schemeClr val="bg2">
                    <a:lumMod val="50000"/>
                  </a:schemeClr>
                </a:solidFill>
                <a:latin typeface="Calibri" panose="020F0502020204030204" pitchFamily="34" charset="0"/>
                <a:cs typeface="Calibri" panose="020F0502020204030204" pitchFamily="34" charset="0"/>
              </a:rPr>
              <a:t>classificando-o em </a:t>
            </a:r>
            <a:r>
              <a:rPr lang="pt-BR" sz="1200" b="1">
                <a:solidFill>
                  <a:schemeClr val="bg2">
                    <a:lumMod val="50000"/>
                  </a:schemeClr>
                </a:solidFill>
                <a:latin typeface="Calibri" panose="020F0502020204030204" pitchFamily="34" charset="0"/>
                <a:cs typeface="Calibri" panose="020F0502020204030204" pitchFamily="34" charset="0"/>
              </a:rPr>
              <a:t>Não</a:t>
            </a:r>
            <a:r>
              <a:rPr lang="pt-BR" sz="1200">
                <a:solidFill>
                  <a:schemeClr val="bg2">
                    <a:lumMod val="50000"/>
                  </a:schemeClr>
                </a:solidFill>
                <a:latin typeface="Calibri" panose="020F0502020204030204" pitchFamily="34" charset="0"/>
                <a:cs typeface="Calibri" panose="020F0502020204030204" pitchFamily="34" charset="0"/>
              </a:rPr>
              <a:t> </a:t>
            </a:r>
            <a:r>
              <a:rPr lang="pt-BR" sz="1200" b="1">
                <a:solidFill>
                  <a:schemeClr val="bg2">
                    <a:lumMod val="50000"/>
                  </a:schemeClr>
                </a:solidFill>
                <a:latin typeface="Calibri" panose="020F0502020204030204" pitchFamily="34" charset="0"/>
                <a:cs typeface="Calibri" panose="020F0502020204030204" pitchFamily="34" charset="0"/>
              </a:rPr>
              <a:t>Conformidade</a:t>
            </a:r>
            <a:r>
              <a:rPr lang="pt-BR" sz="1200">
                <a:solidFill>
                  <a:schemeClr val="bg2">
                    <a:lumMod val="50000"/>
                  </a:schemeClr>
                </a:solidFill>
                <a:latin typeface="Calibri" panose="020F0502020204030204" pitchFamily="34" charset="0"/>
                <a:cs typeface="Calibri" panose="020F0502020204030204" pitchFamily="34" charset="0"/>
              </a:rPr>
              <a:t>.</a:t>
            </a:r>
            <a:r>
              <a:rPr lang="pt-BR" sz="1200" b="1">
                <a:solidFill>
                  <a:schemeClr val="bg2">
                    <a:lumMod val="50000"/>
                  </a:schemeClr>
                </a:solidFill>
                <a:latin typeface="Calibri" panose="020F0502020204030204" pitchFamily="34" charset="0"/>
                <a:cs typeface="Calibri" panose="020F0502020204030204" pitchFamily="34" charset="0"/>
              </a:rPr>
              <a:t> </a:t>
            </a:r>
            <a:r>
              <a:rPr lang="pt-BR" sz="1200">
                <a:solidFill>
                  <a:schemeClr val="bg2">
                    <a:lumMod val="50000"/>
                  </a:schemeClr>
                </a:solidFill>
                <a:latin typeface="Calibri" panose="020F0502020204030204" pitchFamily="34" charset="0"/>
                <a:cs typeface="Calibri" panose="020F0502020204030204" pitchFamily="34" charset="0"/>
              </a:rPr>
              <a:t>Ponto positivo</a:t>
            </a:r>
            <a:r>
              <a:rPr lang="pt-BR" sz="1200" b="1">
                <a:solidFill>
                  <a:schemeClr val="bg2">
                    <a:lumMod val="50000"/>
                  </a:schemeClr>
                </a:solidFill>
                <a:latin typeface="Calibri" panose="020F0502020204030204" pitchFamily="34" charset="0"/>
                <a:cs typeface="Calibri" panose="020F0502020204030204" pitchFamily="34" charset="0"/>
              </a:rPr>
              <a:t> </a:t>
            </a:r>
            <a:r>
              <a:rPr lang="pt-BR" sz="1200">
                <a:solidFill>
                  <a:schemeClr val="bg2">
                    <a:lumMod val="50000"/>
                  </a:schemeClr>
                </a:solidFill>
                <a:latin typeface="Calibri" panose="020F0502020204030204" pitchFamily="34" charset="0"/>
                <a:cs typeface="Calibri" panose="020F0502020204030204" pitchFamily="34" charset="0"/>
              </a:rPr>
              <a:t>para a opção </a:t>
            </a:r>
            <a:r>
              <a:rPr lang="pt-BR" sz="1200" b="1">
                <a:solidFill>
                  <a:schemeClr val="bg2">
                    <a:lumMod val="50000"/>
                  </a:schemeClr>
                </a:solidFill>
                <a:latin typeface="Calibri" panose="020F0502020204030204" pitchFamily="34" charset="0"/>
                <a:cs typeface="Calibri" panose="020F0502020204030204" pitchFamily="34" charset="0"/>
              </a:rPr>
              <a:t>Muito ruim</a:t>
            </a:r>
            <a:r>
              <a:rPr lang="pt-BR" sz="1200">
                <a:solidFill>
                  <a:schemeClr val="bg2">
                    <a:lumMod val="50000"/>
                  </a:schemeClr>
                </a:solidFill>
                <a:latin typeface="Calibri" panose="020F0502020204030204" pitchFamily="34" charset="0"/>
                <a:cs typeface="Calibri" panose="020F0502020204030204" pitchFamily="34" charset="0"/>
              </a:rPr>
              <a:t> que obteve apenas </a:t>
            </a:r>
            <a:r>
              <a:rPr lang="pt-BR" sz="1200" b="1">
                <a:solidFill>
                  <a:schemeClr val="bg2">
                    <a:lumMod val="50000"/>
                  </a:schemeClr>
                </a:solidFill>
                <a:latin typeface="Calibri" panose="020F0502020204030204" pitchFamily="34" charset="0"/>
                <a:cs typeface="Calibri" panose="020F0502020204030204" pitchFamily="34" charset="0"/>
              </a:rPr>
              <a:t>5,7% </a:t>
            </a:r>
            <a:r>
              <a:rPr lang="pt-BR" sz="1200">
                <a:solidFill>
                  <a:schemeClr val="bg2">
                    <a:lumMod val="50000"/>
                  </a:schemeClr>
                </a:solidFill>
                <a:latin typeface="Calibri" panose="020F0502020204030204" pitchFamily="34" charset="0"/>
                <a:cs typeface="Calibri" panose="020F0502020204030204" pitchFamily="34" charset="0"/>
              </a:rPr>
              <a:t>de menções</a:t>
            </a:r>
            <a:r>
              <a:rPr lang="pt-BR" sz="1200" b="1">
                <a:solidFill>
                  <a:schemeClr val="bg2">
                    <a:lumMod val="50000"/>
                  </a:schemeClr>
                </a:solidFill>
                <a:latin typeface="Calibri" panose="020F0502020204030204" pitchFamily="34" charset="0"/>
                <a:cs typeface="Calibri" panose="020F0502020204030204" pitchFamily="34" charset="0"/>
              </a:rPr>
              <a:t>.</a:t>
            </a:r>
            <a:r>
              <a:rPr lang="pt-BR" sz="1200">
                <a:solidFill>
                  <a:schemeClr val="bg2">
                    <a:lumMod val="50000"/>
                  </a:schemeClr>
                </a:solidFill>
                <a:latin typeface="Calibri" panose="020F0502020204030204" pitchFamily="34" charset="0"/>
                <a:cs typeface="Calibri" panose="020F0502020204030204" pitchFamily="34" charset="0"/>
              </a:rPr>
              <a:t> O maior índice de não satisfeitos está no gradiente </a:t>
            </a:r>
            <a:r>
              <a:rPr lang="pt-BR" sz="1200" b="1">
                <a:solidFill>
                  <a:schemeClr val="bg2">
                    <a:lumMod val="50000"/>
                  </a:schemeClr>
                </a:solidFill>
                <a:latin typeface="Calibri" panose="020F0502020204030204" pitchFamily="34" charset="0"/>
                <a:cs typeface="Calibri" panose="020F0502020204030204" pitchFamily="34" charset="0"/>
              </a:rPr>
              <a:t>Regular</a:t>
            </a:r>
            <a:r>
              <a:rPr lang="pt-BR" sz="1200">
                <a:solidFill>
                  <a:schemeClr val="bg2">
                    <a:lumMod val="50000"/>
                  </a:schemeClr>
                </a:solidFill>
                <a:latin typeface="Calibri" panose="020F0502020204030204" pitchFamily="34" charset="0"/>
                <a:cs typeface="Calibri" panose="020F0502020204030204" pitchFamily="34" charset="0"/>
              </a:rPr>
              <a:t> com </a:t>
            </a:r>
            <a:r>
              <a:rPr lang="pt-BR" sz="1200" b="1">
                <a:solidFill>
                  <a:schemeClr val="bg2">
                    <a:lumMod val="50000"/>
                  </a:schemeClr>
                </a:solidFill>
                <a:latin typeface="Calibri" panose="020F0502020204030204" pitchFamily="34" charset="0"/>
                <a:cs typeface="Calibri" panose="020F0502020204030204" pitchFamily="34" charset="0"/>
              </a:rPr>
              <a:t>29,7%</a:t>
            </a:r>
            <a:r>
              <a:rPr lang="pt-BR" sz="1200">
                <a:solidFill>
                  <a:schemeClr val="bg2">
                    <a:lumMod val="50000"/>
                  </a:schemeClr>
                </a:solidFill>
                <a:latin typeface="Calibri" panose="020F0502020204030204" pitchFamily="34" charset="0"/>
                <a:cs typeface="Calibri" panose="020F0502020204030204" pitchFamily="34" charset="0"/>
              </a:rPr>
              <a:t>.</a:t>
            </a:r>
          </a:p>
          <a:p>
            <a:pPr algn="just"/>
            <a:endParaRPr lang="pt-BR" sz="400">
              <a:solidFill>
                <a:schemeClr val="bg2">
                  <a:lumMod val="50000"/>
                </a:schemeClr>
              </a:solidFill>
              <a:latin typeface="Calibri" panose="020F0502020204030204" pitchFamily="34" charset="0"/>
              <a:cs typeface="Calibri" panose="020F0502020204030204" pitchFamily="34" charset="0"/>
            </a:endParaRPr>
          </a:p>
          <a:p>
            <a:pPr algn="just"/>
            <a:r>
              <a:rPr lang="pt-BR" sz="1200" b="1">
                <a:solidFill>
                  <a:schemeClr val="bg2">
                    <a:lumMod val="50000"/>
                  </a:schemeClr>
                </a:solidFill>
                <a:latin typeface="Calibri" panose="020F0502020204030204" pitchFamily="34" charset="0"/>
                <a:cs typeface="Calibri" panose="020F0502020204030204" pitchFamily="34" charset="0"/>
              </a:rPr>
              <a:t>Ponto de atenção </a:t>
            </a:r>
            <a:r>
              <a:rPr lang="pt-BR" sz="1200">
                <a:solidFill>
                  <a:schemeClr val="bg2">
                    <a:lumMod val="50000"/>
                  </a:schemeClr>
                </a:solidFill>
                <a:latin typeface="Calibri" panose="020F0502020204030204" pitchFamily="34" charset="0"/>
                <a:cs typeface="Calibri" panose="020F0502020204030204" pitchFamily="34" charset="0"/>
              </a:rPr>
              <a:t>ao viés de baixa de </a:t>
            </a:r>
            <a:r>
              <a:rPr lang="pt-BR" sz="1200" b="1">
                <a:solidFill>
                  <a:schemeClr val="bg2">
                    <a:lumMod val="50000"/>
                  </a:schemeClr>
                </a:solidFill>
                <a:latin typeface="Calibri" panose="020F0502020204030204" pitchFamily="34" charset="0"/>
                <a:cs typeface="Calibri" panose="020F0502020204030204" pitchFamily="34" charset="0"/>
              </a:rPr>
              <a:t>17,9pp</a:t>
            </a:r>
            <a:r>
              <a:rPr lang="pt-BR" sz="1200">
                <a:solidFill>
                  <a:schemeClr val="bg2">
                    <a:lumMod val="50000"/>
                  </a:schemeClr>
                </a:solidFill>
                <a:latin typeface="Calibri" panose="020F0502020204030204" pitchFamily="34" charset="0"/>
                <a:cs typeface="Calibri" panose="020F0502020204030204" pitchFamily="34" charset="0"/>
              </a:rPr>
              <a:t> entre as menções positivas, o que indica probabilidade de migração de satisfação para não satisfação.</a:t>
            </a:r>
          </a:p>
          <a:p>
            <a:pPr algn="just"/>
            <a:endParaRPr lang="pt-BR" sz="400">
              <a:solidFill>
                <a:schemeClr val="bg2">
                  <a:lumMod val="50000"/>
                </a:schemeClr>
              </a:solidFill>
              <a:latin typeface="Calibri" panose="020F0502020204030204" pitchFamily="34" charset="0"/>
              <a:cs typeface="Calibri" panose="020F0502020204030204" pitchFamily="34" charset="0"/>
            </a:endParaRPr>
          </a:p>
          <a:p>
            <a:pPr algn="just"/>
            <a:r>
              <a:rPr lang="pt-BR" sz="1200">
                <a:solidFill>
                  <a:schemeClr val="bg2">
                    <a:lumMod val="50000"/>
                  </a:schemeClr>
                </a:solidFill>
                <a:latin typeface="Calibri" panose="020F0502020204030204" pitchFamily="34" charset="0"/>
                <a:cs typeface="Calibri" panose="020F0502020204030204" pitchFamily="34" charset="0"/>
              </a:rPr>
              <a:t>Analisando os perfis, a variação entre os gêneros é pequena ficando dentro da margem de erro, logo não é possível dizer que há um gênero com melhor resultado que outro.</a:t>
            </a:r>
            <a:r>
              <a:rPr lang="pt-BR" sz="1200" b="1">
                <a:solidFill>
                  <a:schemeClr val="bg2">
                    <a:lumMod val="50000"/>
                  </a:schemeClr>
                </a:solidFill>
                <a:latin typeface="Calibri" panose="020F0502020204030204" pitchFamily="34" charset="0"/>
                <a:cs typeface="Calibri" panose="020F0502020204030204" pitchFamily="34" charset="0"/>
              </a:rPr>
              <a:t> </a:t>
            </a:r>
            <a:r>
              <a:rPr lang="pt-BR" sz="1200">
                <a:solidFill>
                  <a:schemeClr val="bg2">
                    <a:lumMod val="50000"/>
                  </a:schemeClr>
                </a:solidFill>
                <a:latin typeface="Calibri" panose="020F0502020204030204" pitchFamily="34" charset="0"/>
                <a:cs typeface="Calibri" panose="020F0502020204030204" pitchFamily="34" charset="0"/>
              </a:rPr>
              <a:t>Por faixa etária, os beneficiários </a:t>
            </a:r>
            <a:r>
              <a:rPr lang="pt-BR" sz="1200" b="1">
                <a:solidFill>
                  <a:schemeClr val="bg2">
                    <a:lumMod val="50000"/>
                  </a:schemeClr>
                </a:solidFill>
                <a:latin typeface="Calibri" panose="020F0502020204030204" pitchFamily="34" charset="0"/>
                <a:cs typeface="Calibri" panose="020F0502020204030204" pitchFamily="34" charset="0"/>
              </a:rPr>
              <a:t>De 18 a 25 anos </a:t>
            </a:r>
            <a:r>
              <a:rPr lang="pt-BR" sz="1200">
                <a:solidFill>
                  <a:schemeClr val="bg2">
                    <a:lumMod val="50000"/>
                  </a:schemeClr>
                </a:solidFill>
                <a:latin typeface="Calibri" panose="020F0502020204030204" pitchFamily="34" charset="0"/>
                <a:cs typeface="Calibri" panose="020F0502020204030204" pitchFamily="34" charset="0"/>
              </a:rPr>
              <a:t>são os que estão mais satisfeitos, com </a:t>
            </a:r>
            <a:r>
              <a:rPr lang="pt-BR" sz="1200" b="1">
                <a:solidFill>
                  <a:schemeClr val="bg2">
                    <a:lumMod val="50000"/>
                  </a:schemeClr>
                </a:solidFill>
                <a:latin typeface="Calibri" panose="020F0502020204030204" pitchFamily="34" charset="0"/>
                <a:cs typeface="Calibri" panose="020F0502020204030204" pitchFamily="34" charset="0"/>
              </a:rPr>
              <a:t>71,4% </a:t>
            </a:r>
            <a:r>
              <a:rPr lang="pt-BR" sz="1200">
                <a:solidFill>
                  <a:schemeClr val="bg2">
                    <a:lumMod val="50000"/>
                  </a:schemeClr>
                </a:solidFill>
                <a:latin typeface="Calibri" panose="020F0502020204030204" pitchFamily="34" charset="0"/>
                <a:cs typeface="Calibri" panose="020F0502020204030204" pitchFamily="34" charset="0"/>
              </a:rPr>
              <a:t>na avaliação atingindo o patamar de </a:t>
            </a:r>
            <a:r>
              <a:rPr lang="pt-BR" sz="1200" b="1">
                <a:solidFill>
                  <a:schemeClr val="bg2">
                    <a:lumMod val="50000"/>
                  </a:schemeClr>
                </a:solidFill>
                <a:latin typeface="Calibri" panose="020F0502020204030204" pitchFamily="34" charset="0"/>
                <a:cs typeface="Calibri" panose="020F0502020204030204" pitchFamily="34" charset="0"/>
              </a:rPr>
              <a:t>Não Conformidade. </a:t>
            </a:r>
            <a:r>
              <a:rPr lang="pt-BR" sz="1200">
                <a:solidFill>
                  <a:schemeClr val="bg2">
                    <a:lumMod val="50000"/>
                  </a:schemeClr>
                </a:solidFill>
                <a:latin typeface="Calibri" panose="020F0502020204030204" pitchFamily="34" charset="0"/>
                <a:cs typeface="Calibri" panose="020F0502020204030204" pitchFamily="34" charset="0"/>
              </a:rPr>
              <a:t>Já os menos satisfeitos pertencem ao público </a:t>
            </a:r>
            <a:r>
              <a:rPr lang="pt-BR" sz="1200" b="1">
                <a:solidFill>
                  <a:schemeClr val="bg2">
                    <a:lumMod val="50000"/>
                  </a:schemeClr>
                </a:solidFill>
                <a:latin typeface="Calibri" panose="020F0502020204030204" pitchFamily="34" charset="0"/>
                <a:cs typeface="Calibri" panose="020F0502020204030204" pitchFamily="34" charset="0"/>
              </a:rPr>
              <a:t>De 46 a 55 anos</a:t>
            </a:r>
            <a:r>
              <a:rPr lang="pt-BR" sz="1200">
                <a:solidFill>
                  <a:schemeClr val="bg2">
                    <a:lumMod val="50000"/>
                  </a:schemeClr>
                </a:solidFill>
                <a:latin typeface="Calibri" panose="020F0502020204030204" pitchFamily="34" charset="0"/>
                <a:cs typeface="Calibri" panose="020F0502020204030204" pitchFamily="34" charset="0"/>
              </a:rPr>
              <a:t> com </a:t>
            </a:r>
            <a:r>
              <a:rPr lang="pt-BR" sz="1200" b="1">
                <a:solidFill>
                  <a:schemeClr val="bg2">
                    <a:lumMod val="50000"/>
                  </a:schemeClr>
                </a:solidFill>
                <a:latin typeface="Calibri" panose="020F0502020204030204" pitchFamily="34" charset="0"/>
                <a:cs typeface="Calibri" panose="020F0502020204030204" pitchFamily="34" charset="0"/>
              </a:rPr>
              <a:t>38,6</a:t>
            </a:r>
            <a:r>
              <a:rPr lang="pt-BR" sz="1200">
                <a:solidFill>
                  <a:schemeClr val="bg2">
                    <a:lumMod val="50000"/>
                  </a:schemeClr>
                </a:solidFill>
                <a:latin typeface="Calibri" panose="020F0502020204030204" pitchFamily="34" charset="0"/>
                <a:cs typeface="Calibri" panose="020F0502020204030204" pitchFamily="34" charset="0"/>
              </a:rPr>
              <a:t>%, atribuindo o patamar de </a:t>
            </a:r>
            <a:r>
              <a:rPr lang="pt-BR" sz="1200" b="1">
                <a:solidFill>
                  <a:schemeClr val="bg2">
                    <a:lumMod val="50000"/>
                  </a:schemeClr>
                </a:solidFill>
                <a:latin typeface="Calibri" panose="020F0502020204030204" pitchFamily="34" charset="0"/>
                <a:cs typeface="Calibri" panose="020F0502020204030204" pitchFamily="34" charset="0"/>
              </a:rPr>
              <a:t>Não Conformidade</a:t>
            </a:r>
            <a:r>
              <a:rPr lang="pt-BR" sz="1200">
                <a:solidFill>
                  <a:schemeClr val="bg2">
                    <a:lumMod val="50000"/>
                  </a:schemeClr>
                </a:solidFill>
                <a:latin typeface="Calibri" panose="020F0502020204030204" pitchFamily="34" charset="0"/>
                <a:cs typeface="Calibri" panose="020F0502020204030204" pitchFamily="34" charset="0"/>
              </a:rPr>
              <a:t>. </a:t>
            </a:r>
          </a:p>
        </p:txBody>
      </p:sp>
      <p:pic>
        <p:nvPicPr>
          <p:cNvPr id="31" name="Gráfico 30" descr="Fala com preenchimento sólido">
            <a:extLst>
              <a:ext uri="{FF2B5EF4-FFF2-40B4-BE49-F238E27FC236}">
                <a16:creationId xmlns:a16="http://schemas.microsoft.com/office/drawing/2014/main" id="{C589D39E-B20E-B5F0-C867-8698AB7DDE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1602" y="3093548"/>
            <a:ext cx="638645" cy="638645"/>
          </a:xfrm>
          <a:prstGeom prst="rect">
            <a:avLst/>
          </a:prstGeom>
        </p:spPr>
      </p:pic>
      <p:sp>
        <p:nvSpPr>
          <p:cNvPr id="35" name="Círculo Q4">
            <a:extLst>
              <a:ext uri="{FF2B5EF4-FFF2-40B4-BE49-F238E27FC236}">
                <a16:creationId xmlns:a16="http://schemas.microsoft.com/office/drawing/2014/main" id="{7EBB0DC3-AAD4-7173-1FE0-D3D96E0033F0}"/>
              </a:ext>
            </a:extLst>
          </p:cNvPr>
          <p:cNvSpPr/>
          <p:nvPr/>
        </p:nvSpPr>
        <p:spPr>
          <a:xfrm>
            <a:off x="2708449" y="1694400"/>
            <a:ext cx="667503" cy="663744"/>
          </a:xfrm>
          <a:prstGeom prst="ellipse">
            <a:avLst/>
          </a:prstGeom>
          <a:solidFill>
            <a:srgbClr val="FF7C80"/>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Calibri"/>
                <a:cs typeface="Calibri"/>
              </a:rPr>
              <a:t>52,3</a:t>
            </a:r>
            <a:endParaRPr kumimoji="0" lang="pt-BR"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Retângulo: Cantos Arredondados 1">
            <a:extLst>
              <a:ext uri="{FF2B5EF4-FFF2-40B4-BE49-F238E27FC236}">
                <a16:creationId xmlns:a16="http://schemas.microsoft.com/office/drawing/2014/main" id="{9E6C1EEB-6DB6-6DA1-AC49-69B942A4DE70}"/>
              </a:ext>
            </a:extLst>
          </p:cNvPr>
          <p:cNvSpPr/>
          <p:nvPr/>
        </p:nvSpPr>
        <p:spPr>
          <a:xfrm>
            <a:off x="3866207" y="2266656"/>
            <a:ext cx="550669" cy="283571"/>
          </a:xfrm>
          <a:prstGeom prst="roundRect">
            <a:avLst/>
          </a:prstGeom>
          <a:solidFill>
            <a:srgbClr val="FF7C80"/>
          </a:solidFill>
          <a:ln w="2857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Calibri" panose="020F0502020204030204"/>
                <a:ea typeface="+mn-ea"/>
                <a:cs typeface="+mn-cs"/>
              </a:rPr>
              <a:t>60,9</a:t>
            </a:r>
            <a:endParaRPr kumimoji="0" lang="pt-BR" sz="14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CaixaDeTexto 10">
            <a:extLst>
              <a:ext uri="{FF2B5EF4-FFF2-40B4-BE49-F238E27FC236}">
                <a16:creationId xmlns:a16="http://schemas.microsoft.com/office/drawing/2014/main" id="{4FA6D9E1-1C9A-005E-6D2D-4BD2FDA3A533}"/>
              </a:ext>
            </a:extLst>
          </p:cNvPr>
          <p:cNvSpPr txBox="1"/>
          <p:nvPr/>
        </p:nvSpPr>
        <p:spPr>
          <a:xfrm>
            <a:off x="3923209" y="2031749"/>
            <a:ext cx="481222" cy="246221"/>
          </a:xfrm>
          <a:prstGeom prst="rect">
            <a:avLst/>
          </a:prstGeom>
          <a:noFill/>
        </p:spPr>
        <p:txBody>
          <a:bodyPr wrap="none" rtlCol="0">
            <a:spAutoFit/>
          </a:bodyPr>
          <a:lstStyle/>
          <a:p>
            <a:pPr fontAlgn="auto">
              <a:spcBef>
                <a:spcPts val="0"/>
              </a:spcBef>
              <a:spcAft>
                <a:spcPts val="0"/>
              </a:spcAft>
            </a:pPr>
            <a:r>
              <a:rPr lang="pt-BR" sz="1000">
                <a:solidFill>
                  <a:schemeClr val="bg2">
                    <a:lumMod val="50000"/>
                  </a:schemeClr>
                </a:solidFill>
                <a:latin typeface="Calibri" panose="020F0502020204030204"/>
                <a:cs typeface="+mn-cs"/>
              </a:rPr>
              <a:t>2023:</a:t>
            </a:r>
          </a:p>
        </p:txBody>
      </p:sp>
      <p:graphicFrame>
        <p:nvGraphicFramePr>
          <p:cNvPr id="3" name="Gráfico 2">
            <a:extLst>
              <a:ext uri="{FF2B5EF4-FFF2-40B4-BE49-F238E27FC236}">
                <a16:creationId xmlns:a16="http://schemas.microsoft.com/office/drawing/2014/main" id="{CA5D10D1-02F4-4A17-88CD-0D38AB90F4F9}"/>
              </a:ext>
            </a:extLst>
          </p:cNvPr>
          <p:cNvGraphicFramePr>
            <a:graphicFrameLocks/>
          </p:cNvGraphicFramePr>
          <p:nvPr>
            <p:extLst>
              <p:ext uri="{D42A27DB-BD31-4B8C-83A1-F6EECF244321}">
                <p14:modId xmlns:p14="http://schemas.microsoft.com/office/powerpoint/2010/main" val="3172539608"/>
              </p:ext>
            </p:extLst>
          </p:nvPr>
        </p:nvGraphicFramePr>
        <p:xfrm>
          <a:off x="-126164" y="2211611"/>
          <a:ext cx="4150508" cy="261243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Agrupar 3">
            <a:extLst>
              <a:ext uri="{FF2B5EF4-FFF2-40B4-BE49-F238E27FC236}">
                <a16:creationId xmlns:a16="http://schemas.microsoft.com/office/drawing/2014/main" id="{0C23B0C4-4C89-4749-89B7-0072C68B73F7}"/>
              </a:ext>
            </a:extLst>
          </p:cNvPr>
          <p:cNvGrpSpPr/>
          <p:nvPr/>
        </p:nvGrpSpPr>
        <p:grpSpPr>
          <a:xfrm>
            <a:off x="5447464" y="1293991"/>
            <a:ext cx="2375069" cy="2217295"/>
            <a:chOff x="0" y="0"/>
            <a:chExt cx="2237239" cy="2543175"/>
          </a:xfrm>
        </p:grpSpPr>
        <p:pic>
          <p:nvPicPr>
            <p:cNvPr id="5" name="Imagem 4" descr="Free vector graphic: Silhouette, Man, Women'S - Free Image ...">
              <a:extLst>
                <a:ext uri="{FF2B5EF4-FFF2-40B4-BE49-F238E27FC236}">
                  <a16:creationId xmlns:a16="http://schemas.microsoft.com/office/drawing/2014/main" id="{E0F922B6-2453-4C34-B0AF-AB3012FE6969}"/>
                </a:ext>
              </a:extLst>
            </p:cNvPr>
            <p:cNvPicPr>
              <a:picLocks noChangeAspect="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r="50076"/>
            <a:stretch/>
          </p:blipFill>
          <p:spPr>
            <a:xfrm>
              <a:off x="381001" y="161925"/>
              <a:ext cx="628649" cy="2257426"/>
            </a:xfrm>
            <a:prstGeom prst="rect">
              <a:avLst/>
            </a:prstGeom>
          </p:spPr>
        </p:pic>
        <p:pic>
          <p:nvPicPr>
            <p:cNvPr id="7" name="Imagem 6" descr="Free vector graphic: Silhouette, Man, Women'S - Free Image ...">
              <a:extLst>
                <a:ext uri="{FF2B5EF4-FFF2-40B4-BE49-F238E27FC236}">
                  <a16:creationId xmlns:a16="http://schemas.microsoft.com/office/drawing/2014/main" id="{28518B63-F085-48A7-916D-AE6DF2A9A218}"/>
                </a:ext>
              </a:extLst>
            </p:cNvPr>
            <p:cNvPicPr>
              <a:picLocks noChangeAspect="1"/>
            </p:cNvPicPr>
            <p:nvPr/>
          </p:nvPicPr>
          <p:blipFill rotWithShape="1">
            <a:blip r:embed="rId6" cstate="print">
              <a:duotone>
                <a:prstClr val="black"/>
                <a:srgbClr val="FF66CC">
                  <a:tint val="45000"/>
                  <a:satMod val="400000"/>
                </a:srgbClr>
              </a:duotone>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50680"/>
            <a:stretch/>
          </p:blipFill>
          <p:spPr>
            <a:xfrm>
              <a:off x="1209675" y="190500"/>
              <a:ext cx="621046" cy="2257425"/>
            </a:xfrm>
            <a:prstGeom prst="rect">
              <a:avLst/>
            </a:prstGeom>
          </p:spPr>
        </p:pic>
        <p:graphicFrame>
          <p:nvGraphicFramePr>
            <p:cNvPr id="9" name="Gráfico 8">
              <a:extLst>
                <a:ext uri="{FF2B5EF4-FFF2-40B4-BE49-F238E27FC236}">
                  <a16:creationId xmlns:a16="http://schemas.microsoft.com/office/drawing/2014/main" id="{2AEA3836-F563-4068-B93A-206E511AB7E5}"/>
                </a:ext>
              </a:extLst>
            </p:cNvPr>
            <p:cNvGraphicFramePr>
              <a:graphicFrameLocks/>
            </p:cNvGraphicFramePr>
            <p:nvPr>
              <p:extLst>
                <p:ext uri="{D42A27DB-BD31-4B8C-83A1-F6EECF244321}">
                  <p14:modId xmlns:p14="http://schemas.microsoft.com/office/powerpoint/2010/main" val="420834842"/>
                </p:ext>
              </p:extLst>
            </p:nvPr>
          </p:nvGraphicFramePr>
          <p:xfrm>
            <a:off x="0" y="0"/>
            <a:ext cx="2237239" cy="2543175"/>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113494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561669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ea typeface="Calibri Light" panose="020F0302020204030204" pitchFamily="34" charset="0"/>
                <a:cs typeface="Calibri Light" panose="020F0302020204030204" pitchFamily="34" charset="0"/>
              </a:rPr>
              <a:t>Atendimento - Informação</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CaixaDeTexto 5">
            <a:extLst>
              <a:ext uri="{FF2B5EF4-FFF2-40B4-BE49-F238E27FC236}">
                <a16:creationId xmlns:a16="http://schemas.microsoft.com/office/drawing/2014/main" id="{9B224C38-9713-0EB8-AF16-53653D86F04D}"/>
              </a:ext>
            </a:extLst>
          </p:cNvPr>
          <p:cNvSpPr txBox="1"/>
          <p:nvPr/>
        </p:nvSpPr>
        <p:spPr>
          <a:xfrm>
            <a:off x="0" y="908720"/>
            <a:ext cx="10656529" cy="748073"/>
          </a:xfrm>
          <a:prstGeom prst="rect">
            <a:avLst/>
          </a:prstGeom>
          <a:noFill/>
          <a:effectLst/>
        </p:spPr>
        <p:txBody>
          <a:bodyPr wrap="square" lIns="100760" tIns="50379" rIns="100760" bIns="50379" rtlCol="0">
            <a:spAutoFit/>
          </a:bodyPr>
          <a:lstStyle/>
          <a:p>
            <a:pPr algn="just"/>
            <a:r>
              <a:rPr lang="pt-BR" sz="1400" b="1">
                <a:solidFill>
                  <a:schemeClr val="bg2">
                    <a:lumMod val="50000"/>
                  </a:schemeClr>
                </a:solidFill>
                <a:latin typeface="Calibri" panose="020F0502020204030204" pitchFamily="34" charset="0"/>
                <a:cs typeface="Calibri" panose="020F0502020204030204" pitchFamily="34" charset="0"/>
              </a:rPr>
              <a:t>6 - Nos últimos 12 meses, quando você acessou seu plano de saúde (exemplos de acesso: SAC – serviço de apoio ao cliente, presencial, aplicativo de celular, sítio institucional da operadora na internet ou por meio eletrônico ) como você avalia seu atendimento, considerando o acesso às informações de que precisava?</a:t>
            </a:r>
          </a:p>
        </p:txBody>
      </p:sp>
      <p:graphicFrame>
        <p:nvGraphicFramePr>
          <p:cNvPr id="8" name="Tabela 7">
            <a:extLst>
              <a:ext uri="{FF2B5EF4-FFF2-40B4-BE49-F238E27FC236}">
                <a16:creationId xmlns:a16="http://schemas.microsoft.com/office/drawing/2014/main" id="{F87616B3-D2B9-FE52-60A4-9E395C0D2955}"/>
              </a:ext>
            </a:extLst>
          </p:cNvPr>
          <p:cNvGraphicFramePr>
            <a:graphicFrameLocks noGrp="1"/>
          </p:cNvGraphicFramePr>
          <p:nvPr>
            <p:extLst>
              <p:ext uri="{D42A27DB-BD31-4B8C-83A1-F6EECF244321}">
                <p14:modId xmlns:p14="http://schemas.microsoft.com/office/powerpoint/2010/main" val="1438351200"/>
              </p:ext>
            </p:extLst>
          </p:nvPr>
        </p:nvGraphicFramePr>
        <p:xfrm>
          <a:off x="7848947" y="1449549"/>
          <a:ext cx="2848466" cy="1831214"/>
        </p:xfrm>
        <a:graphic>
          <a:graphicData uri="http://schemas.openxmlformats.org/drawingml/2006/table">
            <a:tbl>
              <a:tblPr/>
              <a:tblGrid>
                <a:gridCol w="1424233">
                  <a:extLst>
                    <a:ext uri="{9D8B030D-6E8A-4147-A177-3AD203B41FA5}">
                      <a16:colId xmlns:a16="http://schemas.microsoft.com/office/drawing/2014/main" val="3399568873"/>
                    </a:ext>
                  </a:extLst>
                </a:gridCol>
                <a:gridCol w="1424233">
                  <a:extLst>
                    <a:ext uri="{9D8B030D-6E8A-4147-A177-3AD203B41FA5}">
                      <a16:colId xmlns:a16="http://schemas.microsoft.com/office/drawing/2014/main" val="1949039527"/>
                    </a:ext>
                  </a:extLst>
                </a:gridCol>
              </a:tblGrid>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Faixa Etária</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T2B</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559505740"/>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18 a 25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68,8</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598173083"/>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26 a 35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60,0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606086560"/>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36 a 45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70,0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512628842"/>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46 a 55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65,9</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431269831"/>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56 a 65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61,4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104673009"/>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Mais de 65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60,3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755464123"/>
                  </a:ext>
                </a:extLst>
              </a:tr>
            </a:tbl>
          </a:graphicData>
        </a:graphic>
      </p:graphicFrame>
      <p:sp>
        <p:nvSpPr>
          <p:cNvPr id="10" name="Seta para a Direita 134">
            <a:extLst>
              <a:ext uri="{FF2B5EF4-FFF2-40B4-BE49-F238E27FC236}">
                <a16:creationId xmlns:a16="http://schemas.microsoft.com/office/drawing/2014/main" id="{A433F682-661A-198E-8D9F-50839D9F3C93}"/>
              </a:ext>
            </a:extLst>
          </p:cNvPr>
          <p:cNvSpPr/>
          <p:nvPr/>
        </p:nvSpPr>
        <p:spPr>
          <a:xfrm>
            <a:off x="504131" y="1564452"/>
            <a:ext cx="1737764" cy="937664"/>
          </a:xfrm>
          <a:prstGeom prst="rightArrow">
            <a:avLst/>
          </a:prstGeom>
          <a:solidFill>
            <a:sysClr val="window" lastClr="FFFFFF">
              <a:lumMod val="95000"/>
            </a:sys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300" normalizeH="0" baseline="0" noProof="0">
                <a:ln>
                  <a:noFill/>
                </a:ln>
                <a:solidFill>
                  <a:schemeClr val="bg2">
                    <a:lumMod val="50000"/>
                  </a:schemeClr>
                </a:solidFill>
                <a:effectLst/>
                <a:uLnTx/>
                <a:uFillTx/>
                <a:latin typeface="Calibri" panose="020F0502020204030204"/>
                <a:ea typeface="+mn-ea"/>
                <a:cs typeface="+mn-cs"/>
              </a:rPr>
              <a:t>Percepção</a:t>
            </a:r>
          </a:p>
        </p:txBody>
      </p:sp>
      <p:grpSp>
        <p:nvGrpSpPr>
          <p:cNvPr id="13" name="Agrupar 12">
            <a:extLst>
              <a:ext uri="{FF2B5EF4-FFF2-40B4-BE49-F238E27FC236}">
                <a16:creationId xmlns:a16="http://schemas.microsoft.com/office/drawing/2014/main" id="{0C35CFF1-FE7C-0DB9-1D6F-01900D614FAB}"/>
              </a:ext>
            </a:extLst>
          </p:cNvPr>
          <p:cNvGrpSpPr/>
          <p:nvPr/>
        </p:nvGrpSpPr>
        <p:grpSpPr>
          <a:xfrm>
            <a:off x="75" y="6104324"/>
            <a:ext cx="4024269" cy="637044"/>
            <a:chOff x="157406" y="5740245"/>
            <a:chExt cx="4024269" cy="637044"/>
          </a:xfrm>
        </p:grpSpPr>
        <p:sp>
          <p:nvSpPr>
            <p:cNvPr id="14" name="Retângulo: Cantos Arredondados 13">
              <a:extLst>
                <a:ext uri="{FF2B5EF4-FFF2-40B4-BE49-F238E27FC236}">
                  <a16:creationId xmlns:a16="http://schemas.microsoft.com/office/drawing/2014/main" id="{32354DFF-212A-B653-EAC5-3A088EC57FCA}"/>
                </a:ext>
              </a:extLst>
            </p:cNvPr>
            <p:cNvSpPr/>
            <p:nvPr/>
          </p:nvSpPr>
          <p:spPr>
            <a:xfrm>
              <a:off x="180975" y="5740245"/>
              <a:ext cx="3798597" cy="637044"/>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tângulo Arredondado 81">
              <a:extLst>
                <a:ext uri="{FF2B5EF4-FFF2-40B4-BE49-F238E27FC236}">
                  <a16:creationId xmlns:a16="http://schemas.microsoft.com/office/drawing/2014/main" id="{2BE42D65-FA7A-18C0-07B7-1F769BB40B39}"/>
                </a:ext>
              </a:extLst>
            </p:cNvPr>
            <p:cNvSpPr/>
            <p:nvPr/>
          </p:nvSpPr>
          <p:spPr>
            <a:xfrm>
              <a:off x="246685" y="5992517"/>
              <a:ext cx="720000" cy="177903"/>
            </a:xfrm>
            <a:prstGeom prst="roundRect">
              <a:avLst/>
            </a:prstGeom>
            <a:solidFill>
              <a:srgbClr val="70AD47"/>
            </a:solidFill>
            <a:ln w="12700" cap="flat" cmpd="sng" algn="ctr">
              <a:solidFill>
                <a:srgbClr val="70AD47"/>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white"/>
                  </a:solidFill>
                  <a:effectLst/>
                  <a:uLnTx/>
                  <a:uFillTx/>
                  <a:latin typeface="Calibri" panose="020F0502020204030204"/>
                  <a:ea typeface="+mn-ea"/>
                  <a:cs typeface="+mn-cs"/>
                </a:rPr>
                <a:t>90 a 100</a:t>
              </a:r>
            </a:p>
          </p:txBody>
        </p:sp>
        <p:sp>
          <p:nvSpPr>
            <p:cNvPr id="16" name="Retângulo Arredondado 82">
              <a:extLst>
                <a:ext uri="{FF2B5EF4-FFF2-40B4-BE49-F238E27FC236}">
                  <a16:creationId xmlns:a16="http://schemas.microsoft.com/office/drawing/2014/main" id="{E1D05132-9301-BFC4-6B67-407CE05997BB}"/>
                </a:ext>
              </a:extLst>
            </p:cNvPr>
            <p:cNvSpPr/>
            <p:nvPr/>
          </p:nvSpPr>
          <p:spPr>
            <a:xfrm>
              <a:off x="1079602" y="5985083"/>
              <a:ext cx="720000" cy="189413"/>
            </a:xfrm>
            <a:prstGeom prst="roundRect">
              <a:avLst/>
            </a:prstGeom>
            <a:solidFill>
              <a:srgbClr val="FFC000">
                <a:lumMod val="40000"/>
                <a:lumOff val="60000"/>
              </a:srgbClr>
            </a:solidFill>
            <a:ln w="12700" cap="flat" cmpd="sng" algn="ctr">
              <a:solidFill>
                <a:srgbClr val="FFC000">
                  <a:lumMod val="40000"/>
                  <a:lumOff val="6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black">
                      <a:lumMod val="75000"/>
                      <a:lumOff val="25000"/>
                    </a:prstClr>
                  </a:solidFill>
                  <a:effectLst/>
                  <a:uLnTx/>
                  <a:uFillTx/>
                  <a:latin typeface="Calibri" panose="020F0502020204030204"/>
                  <a:ea typeface="+mn-ea"/>
                  <a:cs typeface="+mn-cs"/>
                </a:rPr>
                <a:t>80 a 89</a:t>
              </a:r>
            </a:p>
          </p:txBody>
        </p:sp>
        <p:sp>
          <p:nvSpPr>
            <p:cNvPr id="17" name="Retângulo Arredondado 84">
              <a:extLst>
                <a:ext uri="{FF2B5EF4-FFF2-40B4-BE49-F238E27FC236}">
                  <a16:creationId xmlns:a16="http://schemas.microsoft.com/office/drawing/2014/main" id="{9BA2B2CC-5339-F41F-F42A-14DB2733ACBC}"/>
                </a:ext>
              </a:extLst>
            </p:cNvPr>
            <p:cNvSpPr/>
            <p:nvPr/>
          </p:nvSpPr>
          <p:spPr>
            <a:xfrm>
              <a:off x="2297710" y="5992517"/>
              <a:ext cx="720000" cy="177903"/>
            </a:xfrm>
            <a:prstGeom prst="roundRect">
              <a:avLst/>
            </a:prstGeom>
            <a:solidFill>
              <a:srgbClr val="FF7C80"/>
            </a:solidFill>
            <a:ln w="12700" cap="flat" cmpd="sng" algn="ctr">
              <a:solidFill>
                <a:srgbClr val="FF7C8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white"/>
                  </a:solidFill>
                  <a:effectLst/>
                  <a:uLnTx/>
                  <a:uFillTx/>
                  <a:latin typeface="Calibri" panose="020F0502020204030204"/>
                  <a:ea typeface="+mn-ea"/>
                  <a:cs typeface="+mn-cs"/>
                </a:rPr>
                <a:t>0 a 79</a:t>
              </a:r>
            </a:p>
          </p:txBody>
        </p:sp>
        <p:sp>
          <p:nvSpPr>
            <p:cNvPr id="21" name="CaixaDeTexto 20">
              <a:extLst>
                <a:ext uri="{FF2B5EF4-FFF2-40B4-BE49-F238E27FC236}">
                  <a16:creationId xmlns:a16="http://schemas.microsoft.com/office/drawing/2014/main" id="{2C32EF3B-3C26-0020-8715-751825370531}"/>
                </a:ext>
              </a:extLst>
            </p:cNvPr>
            <p:cNvSpPr txBox="1"/>
            <p:nvPr/>
          </p:nvSpPr>
          <p:spPr>
            <a:xfrm>
              <a:off x="187886" y="5740245"/>
              <a:ext cx="845103"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1" i="0" u="sng" strike="noStrike" kern="0" cap="none" spc="0" normalizeH="0" baseline="0" noProof="0">
                  <a:ln>
                    <a:noFill/>
                  </a:ln>
                  <a:solidFill>
                    <a:prstClr val="black">
                      <a:lumMod val="75000"/>
                      <a:lumOff val="25000"/>
                    </a:prstClr>
                  </a:solidFill>
                  <a:effectLst/>
                  <a:uLnTx/>
                  <a:uFillTx/>
                  <a:latin typeface="Calibri" panose="020F0502020204030204"/>
                  <a:cs typeface="+mn-cs"/>
                </a:rPr>
                <a:t>% Satisfação</a:t>
              </a:r>
            </a:p>
          </p:txBody>
        </p:sp>
        <p:sp>
          <p:nvSpPr>
            <p:cNvPr id="22" name="CaixaDeTexto 21">
              <a:extLst>
                <a:ext uri="{FF2B5EF4-FFF2-40B4-BE49-F238E27FC236}">
                  <a16:creationId xmlns:a16="http://schemas.microsoft.com/office/drawing/2014/main" id="{CF8F0479-D068-41ED-317F-AC563874FFD4}"/>
                </a:ext>
              </a:extLst>
            </p:cNvPr>
            <p:cNvSpPr txBox="1"/>
            <p:nvPr/>
          </p:nvSpPr>
          <p:spPr>
            <a:xfrm>
              <a:off x="157406" y="6161845"/>
              <a:ext cx="942887"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Excelente / Forças</a:t>
              </a:r>
            </a:p>
          </p:txBody>
        </p:sp>
        <p:sp>
          <p:nvSpPr>
            <p:cNvPr id="23" name="CaixaDeTexto 22">
              <a:extLst>
                <a:ext uri="{FF2B5EF4-FFF2-40B4-BE49-F238E27FC236}">
                  <a16:creationId xmlns:a16="http://schemas.microsoft.com/office/drawing/2014/main" id="{AA5B1C2E-327C-FCFA-82C0-993B6C036CCB}"/>
                </a:ext>
              </a:extLst>
            </p:cNvPr>
            <p:cNvSpPr txBox="1"/>
            <p:nvPr/>
          </p:nvSpPr>
          <p:spPr>
            <a:xfrm>
              <a:off x="990227" y="6161845"/>
              <a:ext cx="1316386"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Conforme / Oportunidades</a:t>
              </a:r>
            </a:p>
          </p:txBody>
        </p:sp>
        <p:sp>
          <p:nvSpPr>
            <p:cNvPr id="24" name="CaixaDeTexto 23">
              <a:extLst>
                <a:ext uri="{FF2B5EF4-FFF2-40B4-BE49-F238E27FC236}">
                  <a16:creationId xmlns:a16="http://schemas.microsoft.com/office/drawing/2014/main" id="{623320ED-1AE1-B877-9EF8-3A5AA930CDAA}"/>
                </a:ext>
              </a:extLst>
            </p:cNvPr>
            <p:cNvSpPr txBox="1"/>
            <p:nvPr/>
          </p:nvSpPr>
          <p:spPr>
            <a:xfrm>
              <a:off x="2228633" y="6161845"/>
              <a:ext cx="195304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Não conforme Fraquezas ou Ameaças</a:t>
              </a:r>
            </a:p>
          </p:txBody>
        </p:sp>
      </p:grpSp>
      <p:graphicFrame>
        <p:nvGraphicFramePr>
          <p:cNvPr id="25" name="Tabela 24">
            <a:extLst>
              <a:ext uri="{FF2B5EF4-FFF2-40B4-BE49-F238E27FC236}">
                <a16:creationId xmlns:a16="http://schemas.microsoft.com/office/drawing/2014/main" id="{277E68C3-7E3D-4516-FA0A-FC5A85860BCC}"/>
              </a:ext>
            </a:extLst>
          </p:cNvPr>
          <p:cNvGraphicFramePr>
            <a:graphicFrameLocks noGrp="1"/>
          </p:cNvGraphicFramePr>
          <p:nvPr>
            <p:extLst>
              <p:ext uri="{D42A27DB-BD31-4B8C-83A1-F6EECF244321}">
                <p14:modId xmlns:p14="http://schemas.microsoft.com/office/powerpoint/2010/main" val="944846803"/>
              </p:ext>
            </p:extLst>
          </p:nvPr>
        </p:nvGraphicFramePr>
        <p:xfrm>
          <a:off x="67185" y="5101555"/>
          <a:ext cx="5321757" cy="847725"/>
        </p:xfrm>
        <a:graphic>
          <a:graphicData uri="http://schemas.openxmlformats.org/drawingml/2006/table">
            <a:tbl>
              <a:tblPr/>
              <a:tblGrid>
                <a:gridCol w="5321757">
                  <a:extLst>
                    <a:ext uri="{9D8B030D-6E8A-4147-A177-3AD203B41FA5}">
                      <a16:colId xmlns:a16="http://schemas.microsoft.com/office/drawing/2014/main" val="162966755"/>
                    </a:ext>
                  </a:extLst>
                </a:gridCol>
              </a:tblGrid>
              <a:tr h="190500">
                <a:tc>
                  <a:txBody>
                    <a:bodyPr/>
                    <a:lstStyle/>
                    <a:p>
                      <a:pPr algn="l" fontAlgn="t"/>
                      <a:r>
                        <a:rPr lang="pt-BR" sz="1000" b="0" i="0" u="none" strike="noStrike">
                          <a:solidFill>
                            <a:schemeClr val="bg2">
                              <a:lumMod val="50000"/>
                            </a:schemeClr>
                          </a:solidFill>
                          <a:effectLst/>
                          <a:latin typeface="Calibri" panose="020F0502020204030204" pitchFamily="34" charset="0"/>
                        </a:rPr>
                        <a:t>Base: </a:t>
                      </a:r>
                      <a:r>
                        <a:rPr lang="pt-BR" sz="1000" b="1" i="0" u="none" strike="noStrike">
                          <a:solidFill>
                            <a:schemeClr val="bg2">
                              <a:lumMod val="50000"/>
                            </a:schemeClr>
                          </a:solidFill>
                          <a:effectLst/>
                          <a:latin typeface="Calibri" panose="020F0502020204030204" pitchFamily="34" charset="0"/>
                        </a:rPr>
                        <a:t>401</a:t>
                      </a:r>
                      <a:r>
                        <a:rPr lang="pt-BR" sz="1000" b="0" i="0" u="none" strike="noStrike">
                          <a:solidFill>
                            <a:schemeClr val="bg2">
                              <a:lumMod val="50000"/>
                            </a:schemeClr>
                          </a:solidFill>
                          <a:effectLst/>
                          <a:latin typeface="Calibri" panose="020F0502020204030204" pitchFamily="34" charset="0"/>
                        </a:rPr>
                        <a:t> | Margem de Erro: </a:t>
                      </a:r>
                      <a:r>
                        <a:rPr lang="pt-BR" sz="1000" b="1" i="0" u="none" strike="noStrike">
                          <a:solidFill>
                            <a:schemeClr val="bg2">
                              <a:lumMod val="50000"/>
                            </a:schemeClr>
                          </a:solidFill>
                          <a:effectLst/>
                          <a:latin typeface="Calibri" panose="020F0502020204030204" pitchFamily="34" charset="0"/>
                        </a:rPr>
                        <a:t>4,87.</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37591367"/>
                  </a:ext>
                </a:extLst>
              </a:tr>
              <a:tr h="190500">
                <a:tc>
                  <a:txBody>
                    <a:bodyPr/>
                    <a:lstStyle/>
                    <a:p>
                      <a:pPr algn="l" fontAlgn="t"/>
                      <a:r>
                        <a:rPr lang="pt-BR" sz="1000" b="0" i="0" u="none" strike="noStrike">
                          <a:solidFill>
                            <a:schemeClr val="bg2">
                              <a:lumMod val="50000"/>
                            </a:schemeClr>
                          </a:solidFill>
                          <a:effectLst/>
                          <a:latin typeface="Calibri" panose="020F0502020204030204" pitchFamily="34" charset="0"/>
                        </a:rPr>
                        <a:t>Não acessei = Nos últimos 12 meses não acessei meu plano de saúde: </a:t>
                      </a:r>
                      <a:r>
                        <a:rPr lang="pt-BR" sz="1000" b="1" i="0" u="none" strike="noStrike">
                          <a:solidFill>
                            <a:schemeClr val="bg2">
                              <a:lumMod val="50000"/>
                            </a:schemeClr>
                          </a:solidFill>
                          <a:effectLst/>
                          <a:latin typeface="Calibri" panose="020F0502020204030204" pitchFamily="34" charset="0"/>
                        </a:rPr>
                        <a:t>36 entrevistados </a:t>
                      </a:r>
                      <a:r>
                        <a:rPr lang="pt-BR" sz="1000" b="0" i="0" u="none" strike="noStrike">
                          <a:solidFill>
                            <a:schemeClr val="bg2">
                              <a:lumMod val="50000"/>
                            </a:schemeClr>
                          </a:solidFill>
                          <a:effectLst/>
                          <a:latin typeface="Calibri" panose="020F0502020204030204" pitchFamily="34" charset="0"/>
                        </a:rPr>
                        <a:t>(não considerado para cálculo dos resultados).</a:t>
                      </a:r>
                    </a:p>
                    <a:p>
                      <a:pPr algn="l" fontAlgn="t"/>
                      <a:r>
                        <a:rPr lang="pt-BR" sz="1000" b="0" i="0" u="none" strike="noStrike">
                          <a:solidFill>
                            <a:schemeClr val="bg2">
                              <a:lumMod val="50000"/>
                            </a:schemeClr>
                          </a:solidFill>
                          <a:effectLst/>
                          <a:latin typeface="Calibri" panose="020F0502020204030204" pitchFamily="34" charset="0"/>
                        </a:rPr>
                        <a:t>Não sei = Não sei/Não me lembro: </a:t>
                      </a:r>
                      <a:r>
                        <a:rPr lang="pt-BR" sz="1000" b="1" i="0" u="none" strike="noStrike">
                          <a:solidFill>
                            <a:schemeClr val="bg2">
                              <a:lumMod val="50000"/>
                            </a:schemeClr>
                          </a:solidFill>
                          <a:effectLst/>
                          <a:latin typeface="Calibri" panose="020F0502020204030204" pitchFamily="34" charset="0"/>
                        </a:rPr>
                        <a:t>16 entrevistados </a:t>
                      </a:r>
                      <a:r>
                        <a:rPr lang="pt-BR" sz="1000" b="0" i="0" u="none" strike="noStrike">
                          <a:solidFill>
                            <a:schemeClr val="bg2">
                              <a:lumMod val="50000"/>
                            </a:schemeClr>
                          </a:solidFill>
                          <a:effectLst/>
                          <a:latin typeface="Calibri" panose="020F0502020204030204" pitchFamily="34" charset="0"/>
                        </a:rPr>
                        <a:t>(não considerados para cálculo dos indicadores).</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9790492"/>
                  </a:ext>
                </a:extLst>
              </a:tr>
              <a:tr h="190500">
                <a:tc>
                  <a:txBody>
                    <a:bodyPr/>
                    <a:lstStyle/>
                    <a:p>
                      <a:pPr algn="l" fontAlgn="t"/>
                      <a:r>
                        <a:rPr lang="pt-BR" sz="900" b="0" i="0" u="none" strike="noStrike">
                          <a:solidFill>
                            <a:schemeClr val="bg2">
                              <a:lumMod val="50000"/>
                            </a:schemeClr>
                          </a:solidFill>
                          <a:effectLst/>
                          <a:latin typeface="Calibri" panose="020F0502020204030204" pitchFamily="34" charset="0"/>
                        </a:rPr>
                        <a:t>Nota: Resultados apresentados em percentual (%).</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90946733"/>
                  </a:ext>
                </a:extLst>
              </a:tr>
            </a:tbl>
          </a:graphicData>
        </a:graphic>
      </p:graphicFrame>
      <p:graphicFrame>
        <p:nvGraphicFramePr>
          <p:cNvPr id="26" name="Tabela 25">
            <a:extLst>
              <a:ext uri="{FF2B5EF4-FFF2-40B4-BE49-F238E27FC236}">
                <a16:creationId xmlns:a16="http://schemas.microsoft.com/office/drawing/2014/main" id="{3297DCCA-C5DC-7C88-DA44-4C9BBD5AC89B}"/>
              </a:ext>
            </a:extLst>
          </p:cNvPr>
          <p:cNvGraphicFramePr>
            <a:graphicFrameLocks noGrp="1"/>
          </p:cNvGraphicFramePr>
          <p:nvPr>
            <p:extLst>
              <p:ext uri="{D42A27DB-BD31-4B8C-83A1-F6EECF244321}">
                <p14:modId xmlns:p14="http://schemas.microsoft.com/office/powerpoint/2010/main" val="2900123125"/>
              </p:ext>
            </p:extLst>
          </p:nvPr>
        </p:nvGraphicFramePr>
        <p:xfrm>
          <a:off x="78515" y="4287011"/>
          <a:ext cx="5189478" cy="678863"/>
        </p:xfrm>
        <a:graphic>
          <a:graphicData uri="http://schemas.openxmlformats.org/drawingml/2006/table">
            <a:tbl>
              <a:tblPr/>
              <a:tblGrid>
                <a:gridCol w="741354">
                  <a:extLst>
                    <a:ext uri="{9D8B030D-6E8A-4147-A177-3AD203B41FA5}">
                      <a16:colId xmlns:a16="http://schemas.microsoft.com/office/drawing/2014/main" val="2165280647"/>
                    </a:ext>
                  </a:extLst>
                </a:gridCol>
                <a:gridCol w="741354">
                  <a:extLst>
                    <a:ext uri="{9D8B030D-6E8A-4147-A177-3AD203B41FA5}">
                      <a16:colId xmlns:a16="http://schemas.microsoft.com/office/drawing/2014/main" val="3298146854"/>
                    </a:ext>
                  </a:extLst>
                </a:gridCol>
                <a:gridCol w="741354">
                  <a:extLst>
                    <a:ext uri="{9D8B030D-6E8A-4147-A177-3AD203B41FA5}">
                      <a16:colId xmlns:a16="http://schemas.microsoft.com/office/drawing/2014/main" val="2970168599"/>
                    </a:ext>
                  </a:extLst>
                </a:gridCol>
                <a:gridCol w="741354">
                  <a:extLst>
                    <a:ext uri="{9D8B030D-6E8A-4147-A177-3AD203B41FA5}">
                      <a16:colId xmlns:a16="http://schemas.microsoft.com/office/drawing/2014/main" val="3009002003"/>
                    </a:ext>
                  </a:extLst>
                </a:gridCol>
                <a:gridCol w="741354">
                  <a:extLst>
                    <a:ext uri="{9D8B030D-6E8A-4147-A177-3AD203B41FA5}">
                      <a16:colId xmlns:a16="http://schemas.microsoft.com/office/drawing/2014/main" val="2071753375"/>
                    </a:ext>
                  </a:extLst>
                </a:gridCol>
                <a:gridCol w="741354">
                  <a:extLst>
                    <a:ext uri="{9D8B030D-6E8A-4147-A177-3AD203B41FA5}">
                      <a16:colId xmlns:a16="http://schemas.microsoft.com/office/drawing/2014/main" val="3527956893"/>
                    </a:ext>
                  </a:extLst>
                </a:gridCol>
                <a:gridCol w="741354">
                  <a:extLst>
                    <a:ext uri="{9D8B030D-6E8A-4147-A177-3AD203B41FA5}">
                      <a16:colId xmlns:a16="http://schemas.microsoft.com/office/drawing/2014/main" val="3657888480"/>
                    </a:ext>
                  </a:extLst>
                </a:gridCol>
              </a:tblGrid>
              <a:tr h="29893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Muito ruim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Ruim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Regular</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Bom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Muito bom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 acessei</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 sei</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866756"/>
                  </a:ext>
                </a:extLst>
              </a:tr>
              <a:tr h="189964">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4,4</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6,4</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22,3</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38,9</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16,6</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7,9</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3,5</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29678748"/>
                  </a:ext>
                </a:extLst>
              </a:tr>
              <a:tr h="189964">
                <a:tc gridSpan="7">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800" b="1" i="0" u="none" strike="noStrike">
                          <a:solidFill>
                            <a:schemeClr val="bg1">
                              <a:lumMod val="65000"/>
                            </a:schemeClr>
                          </a:solidFill>
                          <a:effectLst/>
                          <a:latin typeface="Calibri" panose="020F0502020204030204" pitchFamily="34" charset="0"/>
                        </a:rPr>
                        <a:t>FREQUÊNCIA</a:t>
                      </a:r>
                      <a:endParaRPr lang="pt-BR" sz="1000" b="1" i="0" u="none" strike="noStrike">
                        <a:solidFill>
                          <a:schemeClr val="bg1">
                            <a:lumMod val="65000"/>
                          </a:schemeClr>
                        </a:solidFill>
                        <a:effectLst/>
                        <a:latin typeface="Calibri" panose="020F050202020403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pt-BR"/>
                    </a:p>
                  </a:txBody>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40782612"/>
                  </a:ext>
                </a:extLst>
              </a:tr>
            </a:tbl>
          </a:graphicData>
        </a:graphic>
      </p:graphicFrame>
      <p:sp>
        <p:nvSpPr>
          <p:cNvPr id="27" name="Retângulo 26">
            <a:extLst>
              <a:ext uri="{FF2B5EF4-FFF2-40B4-BE49-F238E27FC236}">
                <a16:creationId xmlns:a16="http://schemas.microsoft.com/office/drawing/2014/main" id="{A47FADA0-F229-FD8D-BD6C-7CBCF5F53EED}"/>
              </a:ext>
            </a:extLst>
          </p:cNvPr>
          <p:cNvSpPr/>
          <p:nvPr/>
        </p:nvSpPr>
        <p:spPr>
          <a:xfrm>
            <a:off x="2304331" y="2026272"/>
            <a:ext cx="1486196" cy="2551928"/>
          </a:xfrm>
          <a:prstGeom prst="rect">
            <a:avLst/>
          </a:prstGeom>
          <a:noFill/>
          <a:ln w="12700" cap="flat" cmpd="sng" algn="ctr">
            <a:solidFill>
              <a:srgbClr val="FF7979"/>
            </a:solidFill>
            <a:prstDash val="lgDash"/>
            <a:miter lim="800000"/>
            <a:headEnd type="none" w="med" len="med"/>
            <a:tailEnd type="none" w="med" len="me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a:ln>
                <a:solidFill>
                  <a:srgbClr val="70AD47"/>
                </a:solidFill>
              </a:ln>
              <a:solidFill>
                <a:prstClr val="white"/>
              </a:solidFill>
              <a:effectLst/>
              <a:uLnTx/>
              <a:uFillTx/>
              <a:latin typeface="Calibri" panose="020F0502020204030204"/>
              <a:ea typeface="+mn-ea"/>
              <a:cs typeface="+mn-cs"/>
            </a:endParaRPr>
          </a:p>
        </p:txBody>
      </p:sp>
      <p:sp>
        <p:nvSpPr>
          <p:cNvPr id="28" name="Retângulo 27">
            <a:extLst>
              <a:ext uri="{FF2B5EF4-FFF2-40B4-BE49-F238E27FC236}">
                <a16:creationId xmlns:a16="http://schemas.microsoft.com/office/drawing/2014/main" id="{6F4B5B65-6C21-00FA-54C5-3F76A3470FE2}"/>
              </a:ext>
            </a:extLst>
          </p:cNvPr>
          <p:cNvSpPr/>
          <p:nvPr/>
        </p:nvSpPr>
        <p:spPr>
          <a:xfrm>
            <a:off x="9272047" y="2222576"/>
            <a:ext cx="1423100" cy="271909"/>
          </a:xfrm>
          <a:prstGeom prst="rect">
            <a:avLst/>
          </a:prstGeom>
          <a:noFill/>
          <a:ln w="19050" cap="rnd" cmpd="sng" algn="ctr">
            <a:solidFill>
              <a:srgbClr val="70AD47"/>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tângulo 28">
            <a:extLst>
              <a:ext uri="{FF2B5EF4-FFF2-40B4-BE49-F238E27FC236}">
                <a16:creationId xmlns:a16="http://schemas.microsoft.com/office/drawing/2014/main" id="{74C9C127-14FA-97C6-DBC3-D19B6A51F14E}"/>
              </a:ext>
            </a:extLst>
          </p:cNvPr>
          <p:cNvSpPr/>
          <p:nvPr/>
        </p:nvSpPr>
        <p:spPr>
          <a:xfrm>
            <a:off x="9273180" y="1988840"/>
            <a:ext cx="1423100" cy="271909"/>
          </a:xfrm>
          <a:prstGeom prst="rect">
            <a:avLst/>
          </a:prstGeom>
          <a:noFill/>
          <a:ln w="19050" cap="rnd" cmpd="sng" algn="ctr">
            <a:solidFill>
              <a:srgbClr val="FF7C80"/>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tângulo 29">
            <a:extLst>
              <a:ext uri="{FF2B5EF4-FFF2-40B4-BE49-F238E27FC236}">
                <a16:creationId xmlns:a16="http://schemas.microsoft.com/office/drawing/2014/main" id="{E07586F0-8498-108A-5205-09319E777897}"/>
              </a:ext>
            </a:extLst>
          </p:cNvPr>
          <p:cNvSpPr/>
          <p:nvPr/>
        </p:nvSpPr>
        <p:spPr>
          <a:xfrm>
            <a:off x="5400675" y="3501008"/>
            <a:ext cx="5321757" cy="3188160"/>
          </a:xfrm>
          <a:prstGeom prst="rect">
            <a:avLst/>
          </a:prstGeom>
          <a:solidFill>
            <a:srgbClr val="F9F9F9"/>
          </a:solidFill>
          <a:ln w="6350" cap="flat" cmpd="sng" algn="ctr">
            <a:noFill/>
            <a:prstDash val="solid"/>
            <a:miter lim="800000"/>
          </a:ln>
          <a:effectLst>
            <a:outerShdw blurRad="50800" dist="38100" dir="2700000" algn="tl" rotWithShape="0">
              <a:prstClr val="black">
                <a:alpha val="40000"/>
              </a:prstClr>
            </a:outerShdw>
          </a:effectLst>
        </p:spPr>
        <p:txBody>
          <a:bodyPr lIns="180000" tIns="36000" rIns="180000" bIns="37806" rtlCol="0" anchor="ctr"/>
          <a:lstStyle/>
          <a:p>
            <a:pPr algn="just"/>
            <a:r>
              <a:rPr lang="pt-BR" sz="1200">
                <a:solidFill>
                  <a:schemeClr val="bg2">
                    <a:lumMod val="50000"/>
                  </a:schemeClr>
                </a:solidFill>
                <a:latin typeface="Calibri" panose="020F0502020204030204" pitchFamily="34" charset="0"/>
                <a:cs typeface="Calibri" panose="020F0502020204030204" pitchFamily="34" charset="0"/>
              </a:rPr>
              <a:t>Dentre os beneficiários que acessaram o plano de saúde e souberam responder, </a:t>
            </a:r>
            <a:r>
              <a:rPr lang="pt-BR" sz="1200" b="1">
                <a:solidFill>
                  <a:schemeClr val="bg2">
                    <a:lumMod val="50000"/>
                  </a:schemeClr>
                </a:solidFill>
                <a:latin typeface="Calibri" panose="020F0502020204030204" pitchFamily="34" charset="0"/>
                <a:cs typeface="Calibri" panose="020F0502020204030204" pitchFamily="34" charset="0"/>
              </a:rPr>
              <a:t>62,6%</a:t>
            </a:r>
            <a:r>
              <a:rPr lang="pt-BR" sz="1200">
                <a:solidFill>
                  <a:schemeClr val="bg2">
                    <a:lumMod val="50000"/>
                  </a:schemeClr>
                </a:solidFill>
                <a:latin typeface="Calibri" panose="020F0502020204030204" pitchFamily="34" charset="0"/>
                <a:cs typeface="Calibri" panose="020F0502020204030204" pitchFamily="34" charset="0"/>
              </a:rPr>
              <a:t> avaliaram positivamente (opções </a:t>
            </a:r>
            <a:r>
              <a:rPr lang="pt-BR" sz="1200" b="1">
                <a:solidFill>
                  <a:schemeClr val="bg2">
                    <a:lumMod val="50000"/>
                  </a:schemeClr>
                </a:solidFill>
                <a:latin typeface="Calibri" panose="020F0502020204030204" pitchFamily="34" charset="0"/>
                <a:cs typeface="Calibri" panose="020F0502020204030204" pitchFamily="34" charset="0"/>
              </a:rPr>
              <a:t>Bom</a:t>
            </a:r>
            <a:r>
              <a:rPr lang="pt-BR" sz="1200">
                <a:solidFill>
                  <a:schemeClr val="bg2">
                    <a:lumMod val="50000"/>
                  </a:schemeClr>
                </a:solidFill>
                <a:latin typeface="Calibri" panose="020F0502020204030204" pitchFamily="34" charset="0"/>
                <a:cs typeface="Calibri" panose="020F0502020204030204" pitchFamily="34" charset="0"/>
              </a:rPr>
              <a:t> e </a:t>
            </a:r>
            <a:r>
              <a:rPr lang="pt-BR" sz="1200" b="1">
                <a:solidFill>
                  <a:schemeClr val="bg2">
                    <a:lumMod val="50000"/>
                  </a:schemeClr>
                </a:solidFill>
                <a:latin typeface="Calibri" panose="020F0502020204030204" pitchFamily="34" charset="0"/>
                <a:cs typeface="Calibri" panose="020F0502020204030204" pitchFamily="34" charset="0"/>
              </a:rPr>
              <a:t>Muito</a:t>
            </a:r>
            <a:r>
              <a:rPr lang="pt-BR" sz="1200">
                <a:solidFill>
                  <a:schemeClr val="bg2">
                    <a:lumMod val="50000"/>
                  </a:schemeClr>
                </a:solidFill>
                <a:latin typeface="Calibri" panose="020F0502020204030204" pitchFamily="34" charset="0"/>
                <a:cs typeface="Calibri" panose="020F0502020204030204" pitchFamily="34" charset="0"/>
              </a:rPr>
              <a:t> </a:t>
            </a:r>
            <a:r>
              <a:rPr lang="pt-BR" sz="1200" b="1">
                <a:solidFill>
                  <a:schemeClr val="bg2">
                    <a:lumMod val="50000"/>
                  </a:schemeClr>
                </a:solidFill>
                <a:latin typeface="Calibri" panose="020F0502020204030204" pitchFamily="34" charset="0"/>
                <a:cs typeface="Calibri" panose="020F0502020204030204" pitchFamily="34" charset="0"/>
              </a:rPr>
              <a:t>bom</a:t>
            </a:r>
            <a:r>
              <a:rPr lang="pt-BR" sz="1200">
                <a:solidFill>
                  <a:schemeClr val="bg2">
                    <a:lumMod val="50000"/>
                  </a:schemeClr>
                </a:solidFill>
                <a:latin typeface="Calibri" panose="020F0502020204030204" pitchFamily="34" charset="0"/>
                <a:cs typeface="Calibri" panose="020F0502020204030204" pitchFamily="34" charset="0"/>
              </a:rPr>
              <a:t>), colocando o atributo em </a:t>
            </a:r>
            <a:r>
              <a:rPr lang="pt-BR" sz="1200" b="1">
                <a:solidFill>
                  <a:schemeClr val="bg2">
                    <a:lumMod val="50000"/>
                  </a:schemeClr>
                </a:solidFill>
                <a:latin typeface="Calibri" panose="020F0502020204030204" pitchFamily="34" charset="0"/>
                <a:cs typeface="Calibri" panose="020F0502020204030204" pitchFamily="34" charset="0"/>
              </a:rPr>
              <a:t>Não</a:t>
            </a:r>
            <a:r>
              <a:rPr lang="pt-BR" sz="1200">
                <a:solidFill>
                  <a:schemeClr val="bg2">
                    <a:lumMod val="50000"/>
                  </a:schemeClr>
                </a:solidFill>
                <a:latin typeface="Calibri" panose="020F0502020204030204" pitchFamily="34" charset="0"/>
                <a:cs typeface="Calibri" panose="020F0502020204030204" pitchFamily="34" charset="0"/>
              </a:rPr>
              <a:t> </a:t>
            </a:r>
            <a:r>
              <a:rPr lang="pt-BR" sz="1200" b="1">
                <a:solidFill>
                  <a:schemeClr val="bg2">
                    <a:lumMod val="50000"/>
                  </a:schemeClr>
                </a:solidFill>
                <a:latin typeface="Calibri" panose="020F0502020204030204" pitchFamily="34" charset="0"/>
                <a:cs typeface="Calibri" panose="020F0502020204030204" pitchFamily="34" charset="0"/>
              </a:rPr>
              <a:t>Conformidade</a:t>
            </a:r>
            <a:r>
              <a:rPr lang="pt-BR" sz="1200">
                <a:solidFill>
                  <a:schemeClr val="bg2">
                    <a:lumMod val="50000"/>
                  </a:schemeClr>
                </a:solidFill>
                <a:latin typeface="Calibri" panose="020F0502020204030204" pitchFamily="34" charset="0"/>
                <a:cs typeface="Calibri" panose="020F0502020204030204" pitchFamily="34" charset="0"/>
              </a:rPr>
              <a:t>. Destaque</a:t>
            </a:r>
            <a:r>
              <a:rPr lang="pt-BR" sz="1200" b="1">
                <a:solidFill>
                  <a:schemeClr val="bg2">
                    <a:lumMod val="50000"/>
                  </a:schemeClr>
                </a:solidFill>
                <a:latin typeface="Calibri" panose="020F0502020204030204" pitchFamily="34" charset="0"/>
                <a:cs typeface="Calibri" panose="020F0502020204030204" pitchFamily="34" charset="0"/>
              </a:rPr>
              <a:t> </a:t>
            </a:r>
            <a:r>
              <a:rPr lang="pt-BR" sz="1200">
                <a:solidFill>
                  <a:schemeClr val="bg2">
                    <a:lumMod val="50000"/>
                  </a:schemeClr>
                </a:solidFill>
                <a:latin typeface="Calibri" panose="020F0502020204030204" pitchFamily="34" charset="0"/>
                <a:cs typeface="Calibri" panose="020F0502020204030204" pitchFamily="34" charset="0"/>
              </a:rPr>
              <a:t>positivo para a opção </a:t>
            </a:r>
            <a:r>
              <a:rPr lang="pt-BR" sz="1200" b="1">
                <a:solidFill>
                  <a:schemeClr val="bg2">
                    <a:lumMod val="50000"/>
                  </a:schemeClr>
                </a:solidFill>
                <a:latin typeface="Calibri" panose="020F0502020204030204" pitchFamily="34" charset="0"/>
                <a:cs typeface="Calibri" panose="020F0502020204030204" pitchFamily="34" charset="0"/>
              </a:rPr>
              <a:t>Muito Ruim </a:t>
            </a:r>
            <a:r>
              <a:rPr lang="pt-BR" sz="1200">
                <a:solidFill>
                  <a:schemeClr val="bg2">
                    <a:lumMod val="50000"/>
                  </a:schemeClr>
                </a:solidFill>
                <a:latin typeface="Calibri" panose="020F0502020204030204" pitchFamily="34" charset="0"/>
                <a:cs typeface="Calibri" panose="020F0502020204030204" pitchFamily="34" charset="0"/>
              </a:rPr>
              <a:t>que obteve </a:t>
            </a:r>
            <a:r>
              <a:rPr lang="pt-BR" sz="1200" b="1">
                <a:solidFill>
                  <a:schemeClr val="bg2">
                    <a:lumMod val="50000"/>
                  </a:schemeClr>
                </a:solidFill>
                <a:latin typeface="Calibri" panose="020F0502020204030204" pitchFamily="34" charset="0"/>
                <a:cs typeface="Calibri" panose="020F0502020204030204" pitchFamily="34" charset="0"/>
              </a:rPr>
              <a:t>5,0%</a:t>
            </a:r>
            <a:r>
              <a:rPr lang="pt-BR" sz="1200">
                <a:solidFill>
                  <a:schemeClr val="bg2">
                    <a:lumMod val="50000"/>
                  </a:schemeClr>
                </a:solidFill>
                <a:latin typeface="Calibri" panose="020F0502020204030204" pitchFamily="34" charset="0"/>
                <a:cs typeface="Calibri" panose="020F0502020204030204" pitchFamily="34" charset="0"/>
              </a:rPr>
              <a:t> de citações. O maior índice de não satisfação está concentrado no gradiente </a:t>
            </a:r>
            <a:r>
              <a:rPr lang="pt-BR" sz="1200" b="1">
                <a:solidFill>
                  <a:schemeClr val="bg2">
                    <a:lumMod val="50000"/>
                  </a:schemeClr>
                </a:solidFill>
                <a:latin typeface="Calibri" panose="020F0502020204030204" pitchFamily="34" charset="0"/>
                <a:cs typeface="Calibri" panose="020F0502020204030204" pitchFamily="34" charset="0"/>
              </a:rPr>
              <a:t>Regular</a:t>
            </a:r>
            <a:r>
              <a:rPr lang="pt-BR" sz="1200">
                <a:solidFill>
                  <a:schemeClr val="bg2">
                    <a:lumMod val="50000"/>
                  </a:schemeClr>
                </a:solidFill>
                <a:latin typeface="Calibri" panose="020F0502020204030204" pitchFamily="34" charset="0"/>
                <a:cs typeface="Calibri" panose="020F0502020204030204" pitchFamily="34" charset="0"/>
              </a:rPr>
              <a:t> com </a:t>
            </a:r>
            <a:r>
              <a:rPr lang="pt-BR" sz="1200" b="1">
                <a:solidFill>
                  <a:schemeClr val="bg2">
                    <a:lumMod val="50000"/>
                  </a:schemeClr>
                </a:solidFill>
                <a:latin typeface="Calibri" panose="020F0502020204030204" pitchFamily="34" charset="0"/>
                <a:cs typeface="Calibri" panose="020F0502020204030204" pitchFamily="34" charset="0"/>
              </a:rPr>
              <a:t>25,2%. </a:t>
            </a:r>
          </a:p>
          <a:p>
            <a:pPr algn="just"/>
            <a:endParaRPr lang="pt-BR" sz="400">
              <a:solidFill>
                <a:schemeClr val="bg2">
                  <a:lumMod val="50000"/>
                </a:schemeClr>
              </a:solidFill>
              <a:latin typeface="Calibri" panose="020F0502020204030204" pitchFamily="34" charset="0"/>
              <a:cs typeface="Calibri" panose="020F0502020204030204" pitchFamily="34" charset="0"/>
            </a:endParaRPr>
          </a:p>
          <a:p>
            <a:pPr algn="just"/>
            <a:r>
              <a:rPr lang="pt-BR" sz="1200" b="1">
                <a:solidFill>
                  <a:schemeClr val="bg2">
                    <a:lumMod val="50000"/>
                  </a:schemeClr>
                </a:solidFill>
                <a:latin typeface="Calibri" panose="020F0502020204030204" pitchFamily="34" charset="0"/>
                <a:cs typeface="Calibri" panose="020F0502020204030204" pitchFamily="34" charset="0"/>
              </a:rPr>
              <a:t>Ponto de atenção </a:t>
            </a:r>
            <a:r>
              <a:rPr lang="pt-BR" sz="1200">
                <a:solidFill>
                  <a:schemeClr val="bg2">
                    <a:lumMod val="50000"/>
                  </a:schemeClr>
                </a:solidFill>
                <a:latin typeface="Calibri" panose="020F0502020204030204" pitchFamily="34" charset="0"/>
                <a:cs typeface="Calibri" panose="020F0502020204030204" pitchFamily="34" charset="0"/>
              </a:rPr>
              <a:t>ao viés de baixa de </a:t>
            </a:r>
            <a:r>
              <a:rPr lang="pt-BR" sz="1200" b="1">
                <a:solidFill>
                  <a:schemeClr val="bg2">
                    <a:lumMod val="50000"/>
                  </a:schemeClr>
                </a:solidFill>
                <a:latin typeface="Calibri" panose="020F0502020204030204" pitchFamily="34" charset="0"/>
                <a:cs typeface="Calibri" panose="020F0502020204030204" pitchFamily="34" charset="0"/>
              </a:rPr>
              <a:t>25,2pp</a:t>
            </a:r>
            <a:r>
              <a:rPr lang="pt-BR" sz="1200">
                <a:solidFill>
                  <a:schemeClr val="bg2">
                    <a:lumMod val="50000"/>
                  </a:schemeClr>
                </a:solidFill>
                <a:latin typeface="Calibri" panose="020F0502020204030204" pitchFamily="34" charset="0"/>
                <a:cs typeface="Calibri" panose="020F0502020204030204" pitchFamily="34" charset="0"/>
              </a:rPr>
              <a:t> entre as menções positivas, indicando probabilidade de migração da satisfação para não satisfação.</a:t>
            </a:r>
            <a:endParaRPr lang="pt-BR" sz="400">
              <a:solidFill>
                <a:schemeClr val="bg2">
                  <a:lumMod val="50000"/>
                </a:schemeClr>
              </a:solidFill>
              <a:latin typeface="Calibri" panose="020F0502020204030204" pitchFamily="34" charset="0"/>
              <a:cs typeface="Calibri" panose="020F0502020204030204" pitchFamily="34" charset="0"/>
            </a:endParaRPr>
          </a:p>
          <a:p>
            <a:pPr algn="just"/>
            <a:endParaRPr lang="pt-BR" sz="400">
              <a:solidFill>
                <a:schemeClr val="bg2">
                  <a:lumMod val="50000"/>
                </a:schemeClr>
              </a:solidFill>
              <a:latin typeface="Calibri" panose="020F0502020204030204" pitchFamily="34" charset="0"/>
              <a:cs typeface="Calibri" panose="020F0502020204030204" pitchFamily="34" charset="0"/>
            </a:endParaRPr>
          </a:p>
          <a:p>
            <a:pPr algn="just"/>
            <a:r>
              <a:rPr lang="pt-BR" sz="1200">
                <a:solidFill>
                  <a:schemeClr val="bg2">
                    <a:lumMod val="50000"/>
                  </a:schemeClr>
                </a:solidFill>
                <a:latin typeface="Calibri" panose="020F0502020204030204" pitchFamily="34" charset="0"/>
                <a:cs typeface="Calibri" panose="020F0502020204030204" pitchFamily="34" charset="0"/>
              </a:rPr>
              <a:t>Ao analisar os perfis, a variação entre os gêneros é pequena, situando-se dentro da margem de erro. Portanto, não é possível afirmar que um gênero apresenta resultados superiores ao outro. Por faixa etária, os mais satisfeitos são os beneficiários</a:t>
            </a:r>
            <a:r>
              <a:rPr lang="pt-BR" sz="1200" b="1">
                <a:solidFill>
                  <a:schemeClr val="bg2">
                    <a:lumMod val="50000"/>
                  </a:schemeClr>
                </a:solidFill>
                <a:latin typeface="Calibri" panose="020F0502020204030204" pitchFamily="34" charset="0"/>
                <a:cs typeface="Calibri" panose="020F0502020204030204" pitchFamily="34" charset="0"/>
              </a:rPr>
              <a:t> De 36 a 45 anos </a:t>
            </a:r>
            <a:r>
              <a:rPr lang="pt-BR" sz="1200">
                <a:solidFill>
                  <a:schemeClr val="bg2">
                    <a:lumMod val="50000"/>
                  </a:schemeClr>
                </a:solidFill>
                <a:latin typeface="Calibri" panose="020F0502020204030204" pitchFamily="34" charset="0"/>
                <a:cs typeface="Calibri" panose="020F0502020204030204" pitchFamily="34" charset="0"/>
              </a:rPr>
              <a:t>que</a:t>
            </a:r>
            <a:r>
              <a:rPr lang="pt-BR" sz="1200" b="1">
                <a:solidFill>
                  <a:schemeClr val="bg2">
                    <a:lumMod val="50000"/>
                  </a:schemeClr>
                </a:solidFill>
                <a:latin typeface="Calibri" panose="020F0502020204030204" pitchFamily="34" charset="0"/>
                <a:cs typeface="Calibri" panose="020F0502020204030204" pitchFamily="34" charset="0"/>
              </a:rPr>
              <a:t> </a:t>
            </a:r>
            <a:r>
              <a:rPr lang="pt-BR" sz="1200">
                <a:solidFill>
                  <a:schemeClr val="bg2">
                    <a:lumMod val="50000"/>
                  </a:schemeClr>
                </a:solidFill>
                <a:latin typeface="Calibri" panose="020F0502020204030204" pitchFamily="34" charset="0"/>
                <a:cs typeface="Calibri" panose="020F0502020204030204" pitchFamily="34" charset="0"/>
              </a:rPr>
              <a:t>avaliaram com </a:t>
            </a:r>
            <a:r>
              <a:rPr lang="pt-BR" sz="1200" b="1">
                <a:solidFill>
                  <a:schemeClr val="bg2">
                    <a:lumMod val="50000"/>
                  </a:schemeClr>
                </a:solidFill>
                <a:latin typeface="Calibri" panose="020F0502020204030204" pitchFamily="34" charset="0"/>
                <a:cs typeface="Calibri" panose="020F0502020204030204" pitchFamily="34" charset="0"/>
              </a:rPr>
              <a:t>70,0%</a:t>
            </a:r>
            <a:r>
              <a:rPr lang="pt-BR" sz="1200">
                <a:solidFill>
                  <a:schemeClr val="bg2">
                    <a:lumMod val="50000"/>
                  </a:schemeClr>
                </a:solidFill>
                <a:latin typeface="Calibri" panose="020F0502020204030204" pitchFamily="34" charset="0"/>
                <a:cs typeface="Calibri" panose="020F0502020204030204" pitchFamily="34" charset="0"/>
              </a:rPr>
              <a:t> de satisfação, atingindo o patamar de </a:t>
            </a:r>
            <a:r>
              <a:rPr lang="pt-BR" sz="1200" b="1">
                <a:solidFill>
                  <a:schemeClr val="bg2">
                    <a:lumMod val="50000"/>
                  </a:schemeClr>
                </a:solidFill>
                <a:latin typeface="Calibri" panose="020F0502020204030204" pitchFamily="34" charset="0"/>
                <a:cs typeface="Calibri" panose="020F0502020204030204" pitchFamily="34" charset="0"/>
              </a:rPr>
              <a:t>Não Conformidade</a:t>
            </a:r>
            <a:r>
              <a:rPr lang="pt-BR" sz="1200">
                <a:solidFill>
                  <a:schemeClr val="bg2">
                    <a:lumMod val="50000"/>
                  </a:schemeClr>
                </a:solidFill>
                <a:latin typeface="Calibri" panose="020F0502020204030204" pitchFamily="34" charset="0"/>
                <a:cs typeface="Calibri" panose="020F0502020204030204" pitchFamily="34" charset="0"/>
              </a:rPr>
              <a:t>. Os menos satisfeitos são os beneficiários </a:t>
            </a:r>
            <a:r>
              <a:rPr lang="pt-BR" sz="1200" b="1">
                <a:solidFill>
                  <a:schemeClr val="bg2">
                    <a:lumMod val="50000"/>
                  </a:schemeClr>
                </a:solidFill>
                <a:latin typeface="Calibri" panose="020F0502020204030204" pitchFamily="34" charset="0"/>
                <a:cs typeface="Calibri" panose="020F0502020204030204" pitchFamily="34" charset="0"/>
              </a:rPr>
              <a:t>De 26 a 35 anos </a:t>
            </a:r>
            <a:r>
              <a:rPr lang="pt-BR" sz="1200">
                <a:solidFill>
                  <a:schemeClr val="bg2">
                    <a:lumMod val="50000"/>
                  </a:schemeClr>
                </a:solidFill>
                <a:latin typeface="Calibri" panose="020F0502020204030204" pitchFamily="34" charset="0"/>
                <a:cs typeface="Calibri" panose="020F0502020204030204" pitchFamily="34" charset="0"/>
              </a:rPr>
              <a:t>com </a:t>
            </a:r>
            <a:r>
              <a:rPr lang="pt-BR" sz="1200" b="1">
                <a:solidFill>
                  <a:schemeClr val="bg2">
                    <a:lumMod val="50000"/>
                  </a:schemeClr>
                </a:solidFill>
                <a:latin typeface="Calibri" panose="020F0502020204030204" pitchFamily="34" charset="0"/>
                <a:cs typeface="Calibri" panose="020F0502020204030204" pitchFamily="34" charset="0"/>
              </a:rPr>
              <a:t>60,0% </a:t>
            </a:r>
            <a:r>
              <a:rPr lang="pt-BR" sz="1200">
                <a:solidFill>
                  <a:schemeClr val="bg2">
                    <a:lumMod val="50000"/>
                  </a:schemeClr>
                </a:solidFill>
                <a:latin typeface="Calibri" panose="020F0502020204030204" pitchFamily="34" charset="0"/>
                <a:cs typeface="Calibri" panose="020F0502020204030204" pitchFamily="34" charset="0"/>
              </a:rPr>
              <a:t>das menções, atribuindo o patamar de</a:t>
            </a:r>
            <a:r>
              <a:rPr lang="pt-BR" sz="1200" b="1">
                <a:solidFill>
                  <a:schemeClr val="bg2">
                    <a:lumMod val="50000"/>
                  </a:schemeClr>
                </a:solidFill>
                <a:latin typeface="Calibri" panose="020F0502020204030204" pitchFamily="34" charset="0"/>
                <a:cs typeface="Calibri" panose="020F0502020204030204" pitchFamily="34" charset="0"/>
              </a:rPr>
              <a:t> Não Conformidade.</a:t>
            </a:r>
          </a:p>
        </p:txBody>
      </p:sp>
      <p:pic>
        <p:nvPicPr>
          <p:cNvPr id="31" name="Gráfico 30" descr="Fala com preenchimento sólido">
            <a:extLst>
              <a:ext uri="{FF2B5EF4-FFF2-40B4-BE49-F238E27FC236}">
                <a16:creationId xmlns:a16="http://schemas.microsoft.com/office/drawing/2014/main" id="{C589D39E-B20E-B5F0-C867-8698AB7DDE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1602" y="3093548"/>
            <a:ext cx="638645" cy="638645"/>
          </a:xfrm>
          <a:prstGeom prst="rect">
            <a:avLst/>
          </a:prstGeom>
        </p:spPr>
      </p:pic>
      <p:sp>
        <p:nvSpPr>
          <p:cNvPr id="35" name="Círculo Q4">
            <a:extLst>
              <a:ext uri="{FF2B5EF4-FFF2-40B4-BE49-F238E27FC236}">
                <a16:creationId xmlns:a16="http://schemas.microsoft.com/office/drawing/2014/main" id="{7EBB0DC3-AAD4-7173-1FE0-D3D96E0033F0}"/>
              </a:ext>
            </a:extLst>
          </p:cNvPr>
          <p:cNvSpPr/>
          <p:nvPr/>
        </p:nvSpPr>
        <p:spPr>
          <a:xfrm>
            <a:off x="2708449" y="1694400"/>
            <a:ext cx="667503" cy="663744"/>
          </a:xfrm>
          <a:prstGeom prst="ellipse">
            <a:avLst/>
          </a:prstGeom>
          <a:solidFill>
            <a:srgbClr val="FF7979"/>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a:solidFill>
                  <a:schemeClr val="bg1"/>
                </a:solidFill>
                <a:latin typeface="Calibri"/>
                <a:cs typeface="Calibri"/>
              </a:rPr>
              <a:t>62,6</a:t>
            </a:r>
            <a:endParaRPr kumimoji="0" lang="pt-BR" sz="1800" b="1"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2" name="Retângulo: Cantos Arredondados 1">
            <a:extLst>
              <a:ext uri="{FF2B5EF4-FFF2-40B4-BE49-F238E27FC236}">
                <a16:creationId xmlns:a16="http://schemas.microsoft.com/office/drawing/2014/main" id="{2F03EB75-9FEA-8364-923E-EA9B1ED3AF21}"/>
              </a:ext>
            </a:extLst>
          </p:cNvPr>
          <p:cNvSpPr/>
          <p:nvPr/>
        </p:nvSpPr>
        <p:spPr>
          <a:xfrm>
            <a:off x="3866207" y="2266656"/>
            <a:ext cx="550669" cy="283571"/>
          </a:xfrm>
          <a:prstGeom prst="roundRect">
            <a:avLst/>
          </a:prstGeom>
          <a:solidFill>
            <a:srgbClr val="FF7C80"/>
          </a:solidFill>
          <a:ln w="2857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white"/>
                </a:solidFill>
                <a:effectLst/>
                <a:uLnTx/>
                <a:uFillTx/>
                <a:latin typeface="Calibri" panose="020F0502020204030204"/>
                <a:ea typeface="+mn-ea"/>
                <a:cs typeface="+mn-cs"/>
              </a:rPr>
              <a:t>70,8</a:t>
            </a:r>
          </a:p>
        </p:txBody>
      </p:sp>
      <p:sp>
        <p:nvSpPr>
          <p:cNvPr id="11" name="CaixaDeTexto 10">
            <a:extLst>
              <a:ext uri="{FF2B5EF4-FFF2-40B4-BE49-F238E27FC236}">
                <a16:creationId xmlns:a16="http://schemas.microsoft.com/office/drawing/2014/main" id="{5DADB4F7-86CB-1861-0C6B-8CFFC21FC511}"/>
              </a:ext>
            </a:extLst>
          </p:cNvPr>
          <p:cNvSpPr txBox="1"/>
          <p:nvPr/>
        </p:nvSpPr>
        <p:spPr>
          <a:xfrm>
            <a:off x="3923209" y="2031749"/>
            <a:ext cx="481222" cy="246221"/>
          </a:xfrm>
          <a:prstGeom prst="rect">
            <a:avLst/>
          </a:prstGeom>
          <a:noFill/>
        </p:spPr>
        <p:txBody>
          <a:bodyPr wrap="none" rtlCol="0">
            <a:spAutoFit/>
          </a:bodyPr>
          <a:lstStyle/>
          <a:p>
            <a:pPr fontAlgn="auto">
              <a:spcBef>
                <a:spcPts val="0"/>
              </a:spcBef>
              <a:spcAft>
                <a:spcPts val="0"/>
              </a:spcAft>
            </a:pPr>
            <a:r>
              <a:rPr lang="pt-BR" sz="1000">
                <a:solidFill>
                  <a:schemeClr val="bg2">
                    <a:lumMod val="50000"/>
                  </a:schemeClr>
                </a:solidFill>
                <a:latin typeface="Calibri" panose="020F0502020204030204"/>
                <a:cs typeface="+mn-cs"/>
              </a:rPr>
              <a:t>2023:</a:t>
            </a:r>
          </a:p>
        </p:txBody>
      </p:sp>
      <p:graphicFrame>
        <p:nvGraphicFramePr>
          <p:cNvPr id="3" name="Gráfico 2">
            <a:extLst>
              <a:ext uri="{FF2B5EF4-FFF2-40B4-BE49-F238E27FC236}">
                <a16:creationId xmlns:a16="http://schemas.microsoft.com/office/drawing/2014/main" id="{1E8DBDBD-C5BA-4BC8-B417-65C1CECF956E}"/>
              </a:ext>
            </a:extLst>
          </p:cNvPr>
          <p:cNvGraphicFramePr>
            <a:graphicFrameLocks/>
          </p:cNvGraphicFramePr>
          <p:nvPr>
            <p:extLst>
              <p:ext uri="{D42A27DB-BD31-4B8C-83A1-F6EECF244321}">
                <p14:modId xmlns:p14="http://schemas.microsoft.com/office/powerpoint/2010/main" val="3664484729"/>
              </p:ext>
            </p:extLst>
          </p:nvPr>
        </p:nvGraphicFramePr>
        <p:xfrm>
          <a:off x="-73627" y="2233436"/>
          <a:ext cx="4034142" cy="2577879"/>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Agrupar 3">
            <a:extLst>
              <a:ext uri="{FF2B5EF4-FFF2-40B4-BE49-F238E27FC236}">
                <a16:creationId xmlns:a16="http://schemas.microsoft.com/office/drawing/2014/main" id="{66BE90BD-D3B1-45E5-8D3A-5E39D89480E1}"/>
              </a:ext>
            </a:extLst>
          </p:cNvPr>
          <p:cNvGrpSpPr/>
          <p:nvPr/>
        </p:nvGrpSpPr>
        <p:grpSpPr>
          <a:xfrm>
            <a:off x="5417962" y="1293991"/>
            <a:ext cx="2408399" cy="2217295"/>
            <a:chOff x="0" y="0"/>
            <a:chExt cx="2237239" cy="2543175"/>
          </a:xfrm>
        </p:grpSpPr>
        <p:pic>
          <p:nvPicPr>
            <p:cNvPr id="5" name="Imagem 4" descr="Free vector graphic: Silhouette, Man, Women'S - Free Image ...">
              <a:extLst>
                <a:ext uri="{FF2B5EF4-FFF2-40B4-BE49-F238E27FC236}">
                  <a16:creationId xmlns:a16="http://schemas.microsoft.com/office/drawing/2014/main" id="{805EFE77-4BAC-4009-AFE0-89E233F24920}"/>
                </a:ext>
              </a:extLst>
            </p:cNvPr>
            <p:cNvPicPr>
              <a:picLocks noChangeAspect="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r="50076"/>
            <a:stretch/>
          </p:blipFill>
          <p:spPr>
            <a:xfrm>
              <a:off x="381001" y="161925"/>
              <a:ext cx="628649" cy="2257426"/>
            </a:xfrm>
            <a:prstGeom prst="rect">
              <a:avLst/>
            </a:prstGeom>
          </p:spPr>
        </p:pic>
        <p:pic>
          <p:nvPicPr>
            <p:cNvPr id="7" name="Imagem 6" descr="Free vector graphic: Silhouette, Man, Women'S - Free Image ...">
              <a:extLst>
                <a:ext uri="{FF2B5EF4-FFF2-40B4-BE49-F238E27FC236}">
                  <a16:creationId xmlns:a16="http://schemas.microsoft.com/office/drawing/2014/main" id="{8CED483F-CD90-472F-ABE3-49BC8EAD31E8}"/>
                </a:ext>
              </a:extLst>
            </p:cNvPr>
            <p:cNvPicPr>
              <a:picLocks noChangeAspect="1"/>
            </p:cNvPicPr>
            <p:nvPr/>
          </p:nvPicPr>
          <p:blipFill rotWithShape="1">
            <a:blip r:embed="rId6" cstate="print">
              <a:duotone>
                <a:prstClr val="black"/>
                <a:srgbClr val="FF66CC">
                  <a:tint val="45000"/>
                  <a:satMod val="400000"/>
                </a:srgbClr>
              </a:duotone>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50680"/>
            <a:stretch/>
          </p:blipFill>
          <p:spPr>
            <a:xfrm>
              <a:off x="1209675" y="190500"/>
              <a:ext cx="621046" cy="2257425"/>
            </a:xfrm>
            <a:prstGeom prst="rect">
              <a:avLst/>
            </a:prstGeom>
          </p:spPr>
        </p:pic>
        <p:graphicFrame>
          <p:nvGraphicFramePr>
            <p:cNvPr id="9" name="Gráfico 8">
              <a:extLst>
                <a:ext uri="{FF2B5EF4-FFF2-40B4-BE49-F238E27FC236}">
                  <a16:creationId xmlns:a16="http://schemas.microsoft.com/office/drawing/2014/main" id="{6BAAC468-9580-4B3A-965B-45B2B46FF501}"/>
                </a:ext>
              </a:extLst>
            </p:cNvPr>
            <p:cNvGraphicFramePr>
              <a:graphicFrameLocks/>
            </p:cNvGraphicFramePr>
            <p:nvPr>
              <p:extLst>
                <p:ext uri="{D42A27DB-BD31-4B8C-83A1-F6EECF244321}">
                  <p14:modId xmlns:p14="http://schemas.microsoft.com/office/powerpoint/2010/main" val="4096642774"/>
                </p:ext>
              </p:extLst>
            </p:nvPr>
          </p:nvGraphicFramePr>
          <p:xfrm>
            <a:off x="0" y="0"/>
            <a:ext cx="2237239" cy="2543175"/>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7539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5832722"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ea typeface="Calibri Light" panose="020F0302020204030204" pitchFamily="34" charset="0"/>
                <a:cs typeface="Calibri Light" panose="020F0302020204030204" pitchFamily="34" charset="0"/>
              </a:rPr>
              <a:t>Atendimento - Reclamação</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CaixaDeTexto 5">
            <a:extLst>
              <a:ext uri="{FF2B5EF4-FFF2-40B4-BE49-F238E27FC236}">
                <a16:creationId xmlns:a16="http://schemas.microsoft.com/office/drawing/2014/main" id="{9B224C38-9713-0EB8-AF16-53653D86F04D}"/>
              </a:ext>
            </a:extLst>
          </p:cNvPr>
          <p:cNvSpPr txBox="1"/>
          <p:nvPr/>
        </p:nvSpPr>
        <p:spPr>
          <a:xfrm>
            <a:off x="0" y="908720"/>
            <a:ext cx="10656529" cy="532629"/>
          </a:xfrm>
          <a:prstGeom prst="rect">
            <a:avLst/>
          </a:prstGeom>
          <a:noFill/>
          <a:effectLst/>
        </p:spPr>
        <p:txBody>
          <a:bodyPr wrap="square" lIns="100760" tIns="50379" rIns="100760" bIns="50379" rtlCol="0">
            <a:spAutoFit/>
          </a:bodyPr>
          <a:lstStyle/>
          <a:p>
            <a:pPr algn="just"/>
            <a:r>
              <a:rPr lang="pt-BR" sz="1400" b="1">
                <a:solidFill>
                  <a:schemeClr val="bg2">
                    <a:lumMod val="50000"/>
                  </a:schemeClr>
                </a:solidFill>
                <a:latin typeface="Calibri" panose="020F0502020204030204" pitchFamily="34" charset="0"/>
                <a:cs typeface="Calibri" panose="020F0502020204030204" pitchFamily="34" charset="0"/>
              </a:rPr>
              <a:t>7 - Nos últimos 12 meses, quando você fez uma reclamação para o seu plano de saúde (nos canais de atendimento fornecidos pela operadora como por exemplo SAC, Fale Conosco, Ouvidoria, Atendimento Presencial) você teve sua demanda resolvida?</a:t>
            </a:r>
          </a:p>
        </p:txBody>
      </p:sp>
      <p:graphicFrame>
        <p:nvGraphicFramePr>
          <p:cNvPr id="7" name="Tabela 6">
            <a:extLst>
              <a:ext uri="{FF2B5EF4-FFF2-40B4-BE49-F238E27FC236}">
                <a16:creationId xmlns:a16="http://schemas.microsoft.com/office/drawing/2014/main" id="{EDB36CAE-F15F-C5C8-AE07-7E1648CD5621}"/>
              </a:ext>
            </a:extLst>
          </p:cNvPr>
          <p:cNvGraphicFramePr>
            <a:graphicFrameLocks noGrp="1"/>
          </p:cNvGraphicFramePr>
          <p:nvPr>
            <p:extLst>
              <p:ext uri="{D42A27DB-BD31-4B8C-83A1-F6EECF244321}">
                <p14:modId xmlns:p14="http://schemas.microsoft.com/office/powerpoint/2010/main" val="1280414056"/>
              </p:ext>
            </p:extLst>
          </p:nvPr>
        </p:nvGraphicFramePr>
        <p:xfrm>
          <a:off x="51819" y="4453483"/>
          <a:ext cx="5636888" cy="847725"/>
        </p:xfrm>
        <a:graphic>
          <a:graphicData uri="http://schemas.openxmlformats.org/drawingml/2006/table">
            <a:tbl>
              <a:tblPr/>
              <a:tblGrid>
                <a:gridCol w="5636888">
                  <a:extLst>
                    <a:ext uri="{9D8B030D-6E8A-4147-A177-3AD203B41FA5}">
                      <a16:colId xmlns:a16="http://schemas.microsoft.com/office/drawing/2014/main" val="162966755"/>
                    </a:ext>
                  </a:extLst>
                </a:gridCol>
              </a:tblGrid>
              <a:tr h="190500">
                <a:tc>
                  <a:txBody>
                    <a:bodyPr/>
                    <a:lstStyle/>
                    <a:p>
                      <a:pPr algn="l" fontAlgn="t"/>
                      <a:r>
                        <a:rPr lang="pt-BR" sz="1000" b="0" i="0" u="none" strike="noStrike">
                          <a:solidFill>
                            <a:schemeClr val="bg2">
                              <a:lumMod val="50000"/>
                            </a:schemeClr>
                          </a:solidFill>
                          <a:effectLst/>
                          <a:latin typeface="Calibri" panose="020F0502020204030204" pitchFamily="34" charset="0"/>
                        </a:rPr>
                        <a:t>Base: </a:t>
                      </a:r>
                      <a:r>
                        <a:rPr lang="pt-BR" sz="1000" b="1" i="0" u="none" strike="noStrike">
                          <a:solidFill>
                            <a:schemeClr val="bg2">
                              <a:lumMod val="50000"/>
                            </a:schemeClr>
                          </a:solidFill>
                          <a:effectLst/>
                          <a:latin typeface="Calibri" panose="020F0502020204030204" pitchFamily="34" charset="0"/>
                        </a:rPr>
                        <a:t>188</a:t>
                      </a:r>
                      <a:r>
                        <a:rPr lang="pt-BR" sz="1000" b="0" i="0" u="none" strike="noStrike">
                          <a:solidFill>
                            <a:schemeClr val="bg2">
                              <a:lumMod val="50000"/>
                            </a:schemeClr>
                          </a:solidFill>
                          <a:effectLst/>
                          <a:latin typeface="Calibri" panose="020F0502020204030204" pitchFamily="34" charset="0"/>
                        </a:rPr>
                        <a:t> | Margem de Erro: </a:t>
                      </a:r>
                      <a:r>
                        <a:rPr lang="pt-BR" sz="1000" b="1" i="0" u="none" strike="noStrike">
                          <a:solidFill>
                            <a:schemeClr val="bg2">
                              <a:lumMod val="50000"/>
                            </a:schemeClr>
                          </a:solidFill>
                          <a:effectLst/>
                          <a:latin typeface="Calibri" panose="020F0502020204030204" pitchFamily="34" charset="0"/>
                        </a:rPr>
                        <a:t>7,13</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37591367"/>
                  </a:ext>
                </a:extLst>
              </a:tr>
              <a:tr h="190500">
                <a:tc>
                  <a:txBody>
                    <a:bodyPr/>
                    <a:lstStyle/>
                    <a:p>
                      <a:pPr algn="l" fontAlgn="t"/>
                      <a:r>
                        <a:rPr lang="pt-BR" sz="1000" b="0" i="0" u="none" strike="noStrike">
                          <a:solidFill>
                            <a:schemeClr val="bg2">
                              <a:lumMod val="50000"/>
                            </a:schemeClr>
                          </a:solidFill>
                          <a:effectLst/>
                          <a:latin typeface="Calibri" panose="020F0502020204030204" pitchFamily="34" charset="0"/>
                        </a:rPr>
                        <a:t>Não reclamei = Nos últimos 12 meses não reclamei do meu plano de saúde: </a:t>
                      </a:r>
                      <a:r>
                        <a:rPr lang="pt-BR" sz="1000" b="1" i="0" u="none" strike="noStrike">
                          <a:solidFill>
                            <a:schemeClr val="bg2">
                              <a:lumMod val="50000"/>
                            </a:schemeClr>
                          </a:solidFill>
                          <a:effectLst/>
                          <a:latin typeface="Calibri" panose="020F0502020204030204" pitchFamily="34" charset="0"/>
                        </a:rPr>
                        <a:t>233 entrevistados </a:t>
                      </a:r>
                      <a:r>
                        <a:rPr lang="pt-BR" sz="1000" b="0" i="0" u="none" strike="noStrike">
                          <a:solidFill>
                            <a:schemeClr val="bg2">
                              <a:lumMod val="50000"/>
                            </a:schemeClr>
                          </a:solidFill>
                          <a:effectLst/>
                          <a:latin typeface="Calibri" panose="020F0502020204030204" pitchFamily="34" charset="0"/>
                        </a:rPr>
                        <a:t>(não considerados para cálculo dos resultados).</a:t>
                      </a:r>
                      <a:endParaRPr lang="pt-BR" sz="1000" b="1" i="0" u="none" strike="noStrike">
                        <a:solidFill>
                          <a:schemeClr val="bg2">
                            <a:lumMod val="50000"/>
                          </a:schemeClr>
                        </a:solidFill>
                        <a:effectLst/>
                        <a:latin typeface="Calibri" panose="020F0502020204030204" pitchFamily="34" charset="0"/>
                      </a:endParaRPr>
                    </a:p>
                    <a:p>
                      <a:pPr algn="l" fontAlgn="t"/>
                      <a:r>
                        <a:rPr lang="pt-BR" sz="1000" b="0" i="0" u="none" strike="noStrike">
                          <a:solidFill>
                            <a:schemeClr val="bg2">
                              <a:lumMod val="50000"/>
                            </a:schemeClr>
                          </a:solidFill>
                          <a:effectLst/>
                          <a:latin typeface="Calibri" panose="020F0502020204030204" pitchFamily="34" charset="0"/>
                        </a:rPr>
                        <a:t>Não sei = Não sei/Não me lembro: </a:t>
                      </a:r>
                      <a:r>
                        <a:rPr lang="pt-BR" sz="1000" b="1" i="0" u="none" strike="noStrike">
                          <a:solidFill>
                            <a:schemeClr val="bg2">
                              <a:lumMod val="50000"/>
                            </a:schemeClr>
                          </a:solidFill>
                          <a:effectLst/>
                          <a:latin typeface="Calibri" panose="020F0502020204030204" pitchFamily="34" charset="0"/>
                        </a:rPr>
                        <a:t>32 entrevistados</a:t>
                      </a:r>
                      <a:r>
                        <a:rPr lang="pt-BR" sz="1000" b="0" i="0" u="none" strike="noStrike">
                          <a:solidFill>
                            <a:schemeClr val="bg2">
                              <a:lumMod val="50000"/>
                            </a:schemeClr>
                          </a:solidFill>
                          <a:effectLst/>
                          <a:latin typeface="Calibri" panose="020F0502020204030204" pitchFamily="34" charset="0"/>
                        </a:rPr>
                        <a:t> não considerados para cálculo dos indicadores).</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6564653"/>
                  </a:ext>
                </a:extLst>
              </a:tr>
              <a:tr h="190500">
                <a:tc>
                  <a:txBody>
                    <a:bodyPr/>
                    <a:lstStyle/>
                    <a:p>
                      <a:pPr algn="l" fontAlgn="t"/>
                      <a:r>
                        <a:rPr lang="pt-BR" sz="900" b="0" i="0" u="none" strike="noStrike">
                          <a:solidFill>
                            <a:schemeClr val="bg2">
                              <a:lumMod val="50000"/>
                            </a:schemeClr>
                          </a:solidFill>
                          <a:effectLst/>
                          <a:latin typeface="Calibri" panose="020F0502020204030204" pitchFamily="34" charset="0"/>
                        </a:rPr>
                        <a:t>Nota: Resultados apresentados em percentual (%).</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9790492"/>
                  </a:ext>
                </a:extLst>
              </a:tr>
            </a:tbl>
          </a:graphicData>
        </a:graphic>
      </p:graphicFrame>
      <p:grpSp>
        <p:nvGrpSpPr>
          <p:cNvPr id="18" name="Agrupar 17">
            <a:extLst>
              <a:ext uri="{FF2B5EF4-FFF2-40B4-BE49-F238E27FC236}">
                <a16:creationId xmlns:a16="http://schemas.microsoft.com/office/drawing/2014/main" id="{05C81915-0DBD-311F-8221-DBA8274D7B54}"/>
              </a:ext>
            </a:extLst>
          </p:cNvPr>
          <p:cNvGrpSpPr/>
          <p:nvPr/>
        </p:nvGrpSpPr>
        <p:grpSpPr>
          <a:xfrm>
            <a:off x="0" y="5528498"/>
            <a:ext cx="10708348" cy="1212870"/>
            <a:chOff x="0" y="5216659"/>
            <a:chExt cx="10708348" cy="1212870"/>
          </a:xfrm>
        </p:grpSpPr>
        <p:sp>
          <p:nvSpPr>
            <p:cNvPr id="5" name="Retângulo 4">
              <a:extLst>
                <a:ext uri="{FF2B5EF4-FFF2-40B4-BE49-F238E27FC236}">
                  <a16:creationId xmlns:a16="http://schemas.microsoft.com/office/drawing/2014/main" id="{010CC7BB-ADA0-9DBC-7473-77FE973EFC0C}"/>
                </a:ext>
              </a:extLst>
            </p:cNvPr>
            <p:cNvSpPr/>
            <p:nvPr/>
          </p:nvSpPr>
          <p:spPr>
            <a:xfrm>
              <a:off x="51819" y="5216659"/>
              <a:ext cx="10656529" cy="1212870"/>
            </a:xfrm>
            <a:prstGeom prst="rect">
              <a:avLst/>
            </a:prstGeom>
            <a:solidFill>
              <a:srgbClr val="F9F9F9"/>
            </a:solidFill>
            <a:ln w="6350" cap="flat" cmpd="sng" algn="ctr">
              <a:noFill/>
              <a:prstDash val="solid"/>
              <a:miter lim="800000"/>
            </a:ln>
            <a:effectLst>
              <a:outerShdw blurRad="50800" dist="38100" dir="2700000" algn="tl" rotWithShape="0">
                <a:prstClr val="black">
                  <a:alpha val="40000"/>
                </a:prstClr>
              </a:outerShdw>
            </a:effectLst>
          </p:spPr>
          <p:txBody>
            <a:bodyPr lIns="180000" tIns="36000" rIns="180000" bIns="37806"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a:ln>
                  <a:noFill/>
                </a:ln>
                <a:solidFill>
                  <a:schemeClr val="bg2">
                    <a:lumMod val="50000"/>
                  </a:schemeClr>
                </a:solidFill>
                <a:effectLst/>
                <a:uLnTx/>
                <a:uFillTx/>
                <a:latin typeface="Calibri" panose="020F0502020204030204" pitchFamily="34" charset="0"/>
                <a:cs typeface="Calibri" panose="020F0502020204030204" pitchFamily="34" charset="0"/>
              </a:endParaRPr>
            </a:p>
          </p:txBody>
        </p:sp>
        <p:sp>
          <p:nvSpPr>
            <p:cNvPr id="11" name="CaixaDeTexto 10">
              <a:extLst>
                <a:ext uri="{FF2B5EF4-FFF2-40B4-BE49-F238E27FC236}">
                  <a16:creationId xmlns:a16="http://schemas.microsoft.com/office/drawing/2014/main" id="{28921369-3F7B-9C39-41DF-9F45933BC70C}"/>
                </a:ext>
              </a:extLst>
            </p:cNvPr>
            <p:cNvSpPr txBox="1"/>
            <p:nvPr/>
          </p:nvSpPr>
          <p:spPr>
            <a:xfrm>
              <a:off x="0" y="5291569"/>
              <a:ext cx="10656529" cy="1015663"/>
            </a:xfrm>
            <a:prstGeom prst="rect">
              <a:avLst/>
            </a:prstGeom>
            <a:noFill/>
          </p:spPr>
          <p:txBody>
            <a:bodyPr wrap="square" rtlCol="0">
              <a:spAutoFit/>
            </a:bodyPr>
            <a:lstStyle/>
            <a:p>
              <a:pPr algn="just"/>
              <a:r>
                <a:rPr lang="pt-BR" sz="1200" b="1">
                  <a:solidFill>
                    <a:schemeClr val="bg2">
                      <a:lumMod val="50000"/>
                    </a:schemeClr>
                  </a:solidFill>
                  <a:latin typeface="Calibri" panose="020F0502020204030204" pitchFamily="34" charset="0"/>
                  <a:cs typeface="Calibri" panose="020F0502020204030204" pitchFamily="34" charset="0"/>
                </a:rPr>
                <a:t>41,5%</a:t>
              </a:r>
              <a:r>
                <a:rPr lang="pt-BR" sz="1200">
                  <a:solidFill>
                    <a:schemeClr val="bg2">
                      <a:lumMod val="50000"/>
                    </a:schemeClr>
                  </a:solidFill>
                  <a:latin typeface="Calibri" panose="020F0502020204030204" pitchFamily="34" charset="0"/>
                  <a:cs typeface="Calibri" panose="020F0502020204030204" pitchFamily="34" charset="0"/>
                </a:rPr>
                <a:t> dos beneficiários necessitaram abrir algum tipo de reclamação e souberam responder,</a:t>
              </a:r>
              <a:r>
                <a:rPr lang="pt-BR" sz="1200" b="1">
                  <a:solidFill>
                    <a:schemeClr val="bg2">
                      <a:lumMod val="50000"/>
                    </a:schemeClr>
                  </a:solidFill>
                  <a:latin typeface="Calibri" panose="020F0502020204030204" pitchFamily="34" charset="0"/>
                  <a:cs typeface="Calibri" panose="020F0502020204030204" pitchFamily="34" charset="0"/>
                </a:rPr>
                <a:t> </a:t>
              </a:r>
              <a:r>
                <a:rPr lang="pt-BR" sz="1200">
                  <a:solidFill>
                    <a:schemeClr val="bg2">
                      <a:lumMod val="50000"/>
                    </a:schemeClr>
                  </a:solidFill>
                  <a:latin typeface="Calibri" panose="020F0502020204030204" pitchFamily="34" charset="0"/>
                  <a:cs typeface="Calibri" panose="020F0502020204030204" pitchFamily="34" charset="0"/>
                </a:rPr>
                <a:t>destes </a:t>
              </a:r>
              <a:r>
                <a:rPr lang="pt-BR" sz="1200" b="1">
                  <a:solidFill>
                    <a:schemeClr val="bg2">
                      <a:lumMod val="50000"/>
                    </a:schemeClr>
                  </a:solidFill>
                  <a:latin typeface="Calibri" panose="020F0502020204030204" pitchFamily="34" charset="0"/>
                  <a:cs typeface="Calibri" panose="020F0502020204030204" pitchFamily="34" charset="0"/>
                </a:rPr>
                <a:t>58,5%</a:t>
              </a:r>
              <a:r>
                <a:rPr lang="pt-BR" sz="1200">
                  <a:solidFill>
                    <a:schemeClr val="bg2">
                      <a:lumMod val="50000"/>
                    </a:schemeClr>
                  </a:solidFill>
                  <a:latin typeface="Calibri" panose="020F0502020204030204" pitchFamily="34" charset="0"/>
                  <a:cs typeface="Calibri" panose="020F0502020204030204" pitchFamily="34" charset="0"/>
                </a:rPr>
                <a:t> disseram ter suas demandas resolvidas, colocando a resolutividade em </a:t>
              </a:r>
              <a:r>
                <a:rPr lang="pt-BR" sz="1200" b="1">
                  <a:solidFill>
                    <a:schemeClr val="bg2">
                      <a:lumMod val="50000"/>
                    </a:schemeClr>
                  </a:solidFill>
                  <a:latin typeface="Calibri" panose="020F0502020204030204" pitchFamily="34" charset="0"/>
                  <a:cs typeface="Calibri" panose="020F0502020204030204" pitchFamily="34" charset="0"/>
                </a:rPr>
                <a:t>Não</a:t>
              </a:r>
              <a:r>
                <a:rPr lang="pt-BR" sz="1200">
                  <a:solidFill>
                    <a:schemeClr val="bg2">
                      <a:lumMod val="50000"/>
                    </a:schemeClr>
                  </a:solidFill>
                  <a:latin typeface="Calibri" panose="020F0502020204030204" pitchFamily="34" charset="0"/>
                  <a:cs typeface="Calibri" panose="020F0502020204030204" pitchFamily="34" charset="0"/>
                </a:rPr>
                <a:t> </a:t>
              </a:r>
              <a:r>
                <a:rPr lang="pt-BR" sz="1200" b="1">
                  <a:solidFill>
                    <a:schemeClr val="bg2">
                      <a:lumMod val="50000"/>
                    </a:schemeClr>
                  </a:solidFill>
                  <a:latin typeface="Calibri" panose="020F0502020204030204" pitchFamily="34" charset="0"/>
                  <a:cs typeface="Calibri" panose="020F0502020204030204" pitchFamily="34" charset="0"/>
                </a:rPr>
                <a:t>Conformidade.</a:t>
              </a:r>
            </a:p>
            <a:p>
              <a:pPr algn="just"/>
              <a:r>
                <a:rPr lang="pt-BR" sz="1200">
                  <a:solidFill>
                    <a:schemeClr val="bg2">
                      <a:lumMod val="50000"/>
                    </a:schemeClr>
                  </a:solidFill>
                  <a:latin typeface="Calibri" panose="020F0502020204030204" pitchFamily="34" charset="0"/>
                  <a:cs typeface="Calibri" panose="020F0502020204030204" pitchFamily="34" charset="0"/>
                </a:rPr>
                <a:t>Analisando os perfis, a variação entre os gêneros é pequena ficando dentro da margem de erro, logo não é possível dizer que há um gênero com melhor resultado que outro. Por faixa etária</a:t>
              </a:r>
              <a:r>
                <a:rPr lang="pt-BR" sz="1200" b="1">
                  <a:solidFill>
                    <a:schemeClr val="bg2">
                      <a:lumMod val="50000"/>
                    </a:schemeClr>
                  </a:solidFill>
                  <a:latin typeface="Calibri" panose="020F0502020204030204" pitchFamily="34" charset="0"/>
                  <a:cs typeface="Calibri" panose="020F0502020204030204" pitchFamily="34" charset="0"/>
                </a:rPr>
                <a:t> </a:t>
              </a:r>
              <a:r>
                <a:rPr lang="pt-BR" sz="1200">
                  <a:solidFill>
                    <a:schemeClr val="bg2">
                      <a:lumMod val="50000"/>
                    </a:schemeClr>
                  </a:solidFill>
                  <a:latin typeface="Calibri" panose="020F0502020204030204" pitchFamily="34" charset="0"/>
                  <a:cs typeface="Calibri" panose="020F0502020204030204" pitchFamily="34" charset="0"/>
                </a:rPr>
                <a:t>temos </a:t>
              </a:r>
              <a:r>
                <a:rPr lang="pt-BR" sz="1200" b="1">
                  <a:solidFill>
                    <a:schemeClr val="bg2">
                      <a:lumMod val="50000"/>
                    </a:schemeClr>
                  </a:solidFill>
                  <a:latin typeface="Calibri" panose="020F0502020204030204" pitchFamily="34" charset="0"/>
                  <a:cs typeface="Calibri" panose="020F0502020204030204" pitchFamily="34" charset="0"/>
                </a:rPr>
                <a:t>68,4% </a:t>
              </a:r>
              <a:r>
                <a:rPr lang="pt-BR" sz="1200">
                  <a:solidFill>
                    <a:schemeClr val="bg2">
                      <a:lumMod val="50000"/>
                    </a:schemeClr>
                  </a:solidFill>
                  <a:latin typeface="Calibri" panose="020F0502020204030204" pitchFamily="34" charset="0"/>
                  <a:cs typeface="Calibri" panose="020F0502020204030204" pitchFamily="34" charset="0"/>
                </a:rPr>
                <a:t>dos beneficiários </a:t>
              </a:r>
              <a:r>
                <a:rPr lang="pt-BR" sz="1200" b="1">
                  <a:solidFill>
                    <a:schemeClr val="bg2">
                      <a:lumMod val="50000"/>
                    </a:schemeClr>
                  </a:solidFill>
                  <a:latin typeface="Calibri" panose="020F0502020204030204" pitchFamily="34" charset="0"/>
                  <a:cs typeface="Calibri" panose="020F0502020204030204" pitchFamily="34" charset="0"/>
                </a:rPr>
                <a:t>De 36 a 45 anos </a:t>
              </a:r>
              <a:r>
                <a:rPr lang="pt-BR" sz="1200">
                  <a:solidFill>
                    <a:schemeClr val="bg2">
                      <a:lumMod val="50000"/>
                    </a:schemeClr>
                  </a:solidFill>
                  <a:latin typeface="Calibri" panose="020F0502020204030204" pitchFamily="34" charset="0"/>
                  <a:cs typeface="Calibri" panose="020F0502020204030204" pitchFamily="34" charset="0"/>
                </a:rPr>
                <a:t>mencionando </a:t>
              </a:r>
              <a:r>
                <a:rPr lang="pt-BR" sz="1200" b="1">
                  <a:solidFill>
                    <a:schemeClr val="bg2">
                      <a:lumMod val="50000"/>
                    </a:schemeClr>
                  </a:solidFill>
                  <a:latin typeface="Calibri" panose="020F0502020204030204" pitchFamily="34" charset="0"/>
                  <a:cs typeface="Calibri" panose="020F0502020204030204" pitchFamily="34" charset="0"/>
                </a:rPr>
                <a:t>Sim</a:t>
              </a:r>
              <a:r>
                <a:rPr lang="pt-BR" sz="1200">
                  <a:solidFill>
                    <a:schemeClr val="bg2">
                      <a:lumMod val="50000"/>
                    </a:schemeClr>
                  </a:solidFill>
                  <a:latin typeface="Calibri" panose="020F0502020204030204" pitchFamily="34" charset="0"/>
                  <a:cs typeface="Calibri" panose="020F0502020204030204" pitchFamily="34" charset="0"/>
                </a:rPr>
                <a:t>, colocando o atributo em patamar de </a:t>
              </a:r>
              <a:r>
                <a:rPr lang="pt-BR" sz="1200" b="1">
                  <a:solidFill>
                    <a:schemeClr val="bg2">
                      <a:lumMod val="50000"/>
                    </a:schemeClr>
                  </a:solidFill>
                  <a:latin typeface="Calibri" panose="020F0502020204030204" pitchFamily="34" charset="0"/>
                  <a:cs typeface="Calibri" panose="020F0502020204030204" pitchFamily="34" charset="0"/>
                </a:rPr>
                <a:t>Não Conformidade. </a:t>
              </a:r>
              <a:r>
                <a:rPr lang="pt-BR" sz="1200">
                  <a:solidFill>
                    <a:schemeClr val="bg2">
                      <a:lumMod val="50000"/>
                    </a:schemeClr>
                  </a:solidFill>
                  <a:latin typeface="Calibri" panose="020F0502020204030204" pitchFamily="34" charset="0"/>
                  <a:cs typeface="Calibri" panose="020F0502020204030204" pitchFamily="34" charset="0"/>
                </a:rPr>
                <a:t>Já o público com </a:t>
              </a:r>
              <a:r>
                <a:rPr lang="pt-BR" sz="1200" b="1">
                  <a:solidFill>
                    <a:schemeClr val="bg2">
                      <a:lumMod val="50000"/>
                    </a:schemeClr>
                  </a:solidFill>
                  <a:latin typeface="Calibri" panose="020F0502020204030204" pitchFamily="34" charset="0"/>
                  <a:cs typeface="Calibri" panose="020F0502020204030204" pitchFamily="34" charset="0"/>
                </a:rPr>
                <a:t>Mais de 65 anos </a:t>
              </a:r>
              <a:r>
                <a:rPr lang="pt-BR" sz="1200">
                  <a:solidFill>
                    <a:schemeClr val="bg2">
                      <a:lumMod val="50000"/>
                    </a:schemeClr>
                  </a:solidFill>
                  <a:latin typeface="Calibri" panose="020F0502020204030204" pitchFamily="34" charset="0"/>
                  <a:cs typeface="Calibri" panose="020F0502020204030204" pitchFamily="34" charset="0"/>
                </a:rPr>
                <a:t>foram os que tiveram o menor índice de resolução de demandas, </a:t>
              </a:r>
              <a:r>
                <a:rPr lang="pt-BR" sz="1200" b="1">
                  <a:solidFill>
                    <a:schemeClr val="bg2">
                      <a:lumMod val="50000"/>
                    </a:schemeClr>
                  </a:solidFill>
                  <a:latin typeface="Calibri" panose="020F0502020204030204" pitchFamily="34" charset="0"/>
                  <a:cs typeface="Calibri" panose="020F0502020204030204" pitchFamily="34" charset="0"/>
                </a:rPr>
                <a:t>44,8%</a:t>
              </a:r>
              <a:r>
                <a:rPr lang="pt-BR" sz="1200">
                  <a:solidFill>
                    <a:schemeClr val="bg2">
                      <a:lumMod val="50000"/>
                    </a:schemeClr>
                  </a:solidFill>
                  <a:latin typeface="Calibri" panose="020F0502020204030204" pitchFamily="34" charset="0"/>
                  <a:cs typeface="Calibri" panose="020F0502020204030204" pitchFamily="34" charset="0"/>
                </a:rPr>
                <a:t> dos respondentes não tiveram sua demanda resolvida.</a:t>
              </a:r>
              <a:endParaRPr lang="pt-BR" sz="1200" b="1">
                <a:solidFill>
                  <a:schemeClr val="bg2">
                    <a:lumMod val="50000"/>
                  </a:schemeClr>
                </a:solidFill>
                <a:latin typeface="Calibri" panose="020F0502020204030204" pitchFamily="34" charset="0"/>
                <a:cs typeface="Calibri" panose="020F0502020204030204" pitchFamily="34" charset="0"/>
              </a:endParaRPr>
            </a:p>
          </p:txBody>
        </p:sp>
      </p:grpSp>
      <p:pic>
        <p:nvPicPr>
          <p:cNvPr id="9" name="Gráfico 8" descr="Fala com preenchimento sólido">
            <a:extLst>
              <a:ext uri="{FF2B5EF4-FFF2-40B4-BE49-F238E27FC236}">
                <a16:creationId xmlns:a16="http://schemas.microsoft.com/office/drawing/2014/main" id="{A06A105A-B94E-76A1-E3BD-972818202A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0886" y="5064914"/>
            <a:ext cx="638645" cy="638645"/>
          </a:xfrm>
          <a:prstGeom prst="rect">
            <a:avLst/>
          </a:prstGeom>
        </p:spPr>
      </p:pic>
      <p:graphicFrame>
        <p:nvGraphicFramePr>
          <p:cNvPr id="3" name="Tabela 2">
            <a:extLst>
              <a:ext uri="{FF2B5EF4-FFF2-40B4-BE49-F238E27FC236}">
                <a16:creationId xmlns:a16="http://schemas.microsoft.com/office/drawing/2014/main" id="{0554C37C-A163-A238-8A68-2354263FBDCE}"/>
              </a:ext>
            </a:extLst>
          </p:cNvPr>
          <p:cNvGraphicFramePr>
            <a:graphicFrameLocks noGrp="1"/>
          </p:cNvGraphicFramePr>
          <p:nvPr>
            <p:extLst>
              <p:ext uri="{D42A27DB-BD31-4B8C-83A1-F6EECF244321}">
                <p14:modId xmlns:p14="http://schemas.microsoft.com/office/powerpoint/2010/main" val="2434981340"/>
              </p:ext>
            </p:extLst>
          </p:nvPr>
        </p:nvGraphicFramePr>
        <p:xfrm>
          <a:off x="5551807" y="1680728"/>
          <a:ext cx="5104722" cy="2883255"/>
        </p:xfrm>
        <a:graphic>
          <a:graphicData uri="http://schemas.openxmlformats.org/drawingml/2006/table">
            <a:tbl>
              <a:tblPr/>
              <a:tblGrid>
                <a:gridCol w="1701574">
                  <a:extLst>
                    <a:ext uri="{9D8B030D-6E8A-4147-A177-3AD203B41FA5}">
                      <a16:colId xmlns:a16="http://schemas.microsoft.com/office/drawing/2014/main" val="4043476719"/>
                    </a:ext>
                  </a:extLst>
                </a:gridCol>
                <a:gridCol w="1701574">
                  <a:extLst>
                    <a:ext uri="{9D8B030D-6E8A-4147-A177-3AD203B41FA5}">
                      <a16:colId xmlns:a16="http://schemas.microsoft.com/office/drawing/2014/main" val="887322865"/>
                    </a:ext>
                  </a:extLst>
                </a:gridCol>
                <a:gridCol w="1701574">
                  <a:extLst>
                    <a:ext uri="{9D8B030D-6E8A-4147-A177-3AD203B41FA5}">
                      <a16:colId xmlns:a16="http://schemas.microsoft.com/office/drawing/2014/main" val="4252080179"/>
                    </a:ext>
                  </a:extLst>
                </a:gridCol>
              </a:tblGrid>
              <a:tr h="432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GÊNERO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tx1">
                              <a:lumMod val="75000"/>
                              <a:lumOff val="25000"/>
                            </a:schemeClr>
                          </a:solidFill>
                          <a:effectLst/>
                          <a:latin typeface="Calibri" panose="020F0502020204030204" pitchFamily="34" charset="0"/>
                        </a:rPr>
                        <a:t>Não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Sim</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546A">
                        <a:lumMod val="60000"/>
                        <a:lumOff val="40000"/>
                      </a:srgbClr>
                    </a:solidFill>
                  </a:tcPr>
                </a:tc>
                <a:extLst>
                  <a:ext uri="{0D108BD9-81ED-4DB2-BD59-A6C34878D82A}">
                    <a16:rowId xmlns:a16="http://schemas.microsoft.com/office/drawing/2014/main" val="1761320232"/>
                  </a:ext>
                </a:extLst>
              </a:tr>
              <a:tr h="16414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Feminino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43,4</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56,6</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180039910"/>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Masculino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39,3</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60,7</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976443621"/>
                  </a:ext>
                </a:extLst>
              </a:tr>
              <a:tr h="360000">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t-BR" sz="1200" b="1" i="0" u="none" strike="noStrike" dirty="0">
                        <a:solidFill>
                          <a:schemeClr val="tx1">
                            <a:lumMod val="75000"/>
                            <a:lumOff val="25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t-BR" sz="1200" b="1" i="0" u="none" strike="noStrike" dirty="0">
                        <a:solidFill>
                          <a:schemeClr val="tx1">
                            <a:lumMod val="75000"/>
                            <a:lumOff val="25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770574"/>
                  </a:ext>
                </a:extLst>
              </a:tr>
              <a:tr h="432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Faixa etária</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tx1">
                              <a:lumMod val="75000"/>
                              <a:lumOff val="25000"/>
                            </a:schemeClr>
                          </a:solidFill>
                          <a:effectLst/>
                          <a:latin typeface="Calibri" panose="020F0502020204030204" pitchFamily="34" charset="0"/>
                        </a:rPr>
                        <a:t>Não</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Sim</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546A">
                        <a:lumMod val="60000"/>
                        <a:lumOff val="40000"/>
                      </a:srgbClr>
                    </a:solidFill>
                  </a:tcPr>
                </a:tc>
                <a:extLst>
                  <a:ext uri="{0D108BD9-81ED-4DB2-BD59-A6C34878D82A}">
                    <a16:rowId xmlns:a16="http://schemas.microsoft.com/office/drawing/2014/main" val="2814735720"/>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18 a 25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40,0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60,0</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428085382"/>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26 a 35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31,8</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68,2</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941129766"/>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36 a 45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31,6</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68,4</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63840701"/>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46 a 55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44,4</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55,6</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485503933"/>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56 a 65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43,2</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56,8</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429353387"/>
                  </a:ext>
                </a:extLst>
              </a:tr>
              <a:tr h="20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Mais de 65 anos</a:t>
                      </a:r>
                    </a:p>
                  </a:txBody>
                  <a:tcPr marL="9525" marR="9525" marT="9525"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44,8</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55,2</a:t>
                      </a:r>
                    </a:p>
                  </a:txBody>
                  <a:tcPr marL="7620" marR="7620" marT="762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524565186"/>
                  </a:ext>
                </a:extLst>
              </a:tr>
            </a:tbl>
          </a:graphicData>
        </a:graphic>
      </p:graphicFrame>
      <p:sp>
        <p:nvSpPr>
          <p:cNvPr id="4" name="Retângulo 3">
            <a:extLst>
              <a:ext uri="{FF2B5EF4-FFF2-40B4-BE49-F238E27FC236}">
                <a16:creationId xmlns:a16="http://schemas.microsoft.com/office/drawing/2014/main" id="{7163858A-B023-8245-CAAD-6BCBCDD50B41}"/>
              </a:ext>
            </a:extLst>
          </p:cNvPr>
          <p:cNvSpPr/>
          <p:nvPr/>
        </p:nvSpPr>
        <p:spPr>
          <a:xfrm>
            <a:off x="7241686" y="4377371"/>
            <a:ext cx="1724963" cy="203757"/>
          </a:xfrm>
          <a:prstGeom prst="rect">
            <a:avLst/>
          </a:prstGeom>
          <a:noFill/>
          <a:ln w="19050" cap="rnd" cmpd="sng" algn="ctr">
            <a:solidFill>
              <a:srgbClr val="FF7C80"/>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tângulo 11">
            <a:extLst>
              <a:ext uri="{FF2B5EF4-FFF2-40B4-BE49-F238E27FC236}">
                <a16:creationId xmlns:a16="http://schemas.microsoft.com/office/drawing/2014/main" id="{A3998972-B211-C023-853F-A4EA608C50C9}"/>
              </a:ext>
            </a:extLst>
          </p:cNvPr>
          <p:cNvSpPr/>
          <p:nvPr/>
        </p:nvSpPr>
        <p:spPr>
          <a:xfrm>
            <a:off x="8938666" y="3729299"/>
            <a:ext cx="1724963" cy="203757"/>
          </a:xfrm>
          <a:prstGeom prst="rect">
            <a:avLst/>
          </a:prstGeom>
          <a:noFill/>
          <a:ln w="19050" cap="rnd" cmpd="sng" algn="ctr">
            <a:solidFill>
              <a:srgbClr val="70AD47"/>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ela 7">
            <a:extLst>
              <a:ext uri="{FF2B5EF4-FFF2-40B4-BE49-F238E27FC236}">
                <a16:creationId xmlns:a16="http://schemas.microsoft.com/office/drawing/2014/main" id="{0C0517F3-26B6-A535-8D6B-F58F71B2552E}"/>
              </a:ext>
            </a:extLst>
          </p:cNvPr>
          <p:cNvGraphicFramePr>
            <a:graphicFrameLocks noGrp="1"/>
          </p:cNvGraphicFramePr>
          <p:nvPr>
            <p:extLst>
              <p:ext uri="{D42A27DB-BD31-4B8C-83A1-F6EECF244321}">
                <p14:modId xmlns:p14="http://schemas.microsoft.com/office/powerpoint/2010/main" val="1008193077"/>
              </p:ext>
            </p:extLst>
          </p:nvPr>
        </p:nvGraphicFramePr>
        <p:xfrm>
          <a:off x="51819" y="3484855"/>
          <a:ext cx="2880000" cy="736233"/>
        </p:xfrm>
        <a:graphic>
          <a:graphicData uri="http://schemas.openxmlformats.org/drawingml/2006/table">
            <a:tbl>
              <a:tblPr/>
              <a:tblGrid>
                <a:gridCol w="720000">
                  <a:extLst>
                    <a:ext uri="{9D8B030D-6E8A-4147-A177-3AD203B41FA5}">
                      <a16:colId xmlns:a16="http://schemas.microsoft.com/office/drawing/2014/main" val="2165280647"/>
                    </a:ext>
                  </a:extLst>
                </a:gridCol>
                <a:gridCol w="720000">
                  <a:extLst>
                    <a:ext uri="{9D8B030D-6E8A-4147-A177-3AD203B41FA5}">
                      <a16:colId xmlns:a16="http://schemas.microsoft.com/office/drawing/2014/main" val="3298146854"/>
                    </a:ext>
                  </a:extLst>
                </a:gridCol>
                <a:gridCol w="720000">
                  <a:extLst>
                    <a:ext uri="{9D8B030D-6E8A-4147-A177-3AD203B41FA5}">
                      <a16:colId xmlns:a16="http://schemas.microsoft.com/office/drawing/2014/main" val="2970168599"/>
                    </a:ext>
                  </a:extLst>
                </a:gridCol>
                <a:gridCol w="720000">
                  <a:extLst>
                    <a:ext uri="{9D8B030D-6E8A-4147-A177-3AD203B41FA5}">
                      <a16:colId xmlns:a16="http://schemas.microsoft.com/office/drawing/2014/main" val="1084290927"/>
                    </a:ext>
                  </a:extLst>
                </a:gridCol>
              </a:tblGrid>
              <a:tr h="3038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chemeClr val="bg2">
                              <a:lumMod val="50000"/>
                            </a:schemeClr>
                          </a:solidFill>
                          <a:effectLst/>
                          <a:latin typeface="Calibri" panose="020F0502020204030204" pitchFamily="34" charset="0"/>
                        </a:rPr>
                        <a:t>Sim</a:t>
                      </a:r>
                    </a:p>
                  </a:txBody>
                  <a:tcPr marL="9525" marR="9525" marT="952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chemeClr val="bg2">
                              <a:lumMod val="50000"/>
                            </a:schemeClr>
                          </a:solidFill>
                          <a:effectLst/>
                          <a:latin typeface="Calibri" panose="020F0502020204030204" pitchFamily="34" charset="0"/>
                        </a:rPr>
                        <a:t>Não</a:t>
                      </a:r>
                    </a:p>
                  </a:txBody>
                  <a:tcPr marL="9525" marR="9525" marT="952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chemeClr val="bg2">
                              <a:lumMod val="50000"/>
                            </a:schemeClr>
                          </a:solidFill>
                          <a:effectLst/>
                          <a:latin typeface="Calibri" panose="020F0502020204030204" pitchFamily="34" charset="0"/>
                        </a:rPr>
                        <a:t>Não reclamei</a:t>
                      </a:r>
                    </a:p>
                  </a:txBody>
                  <a:tcPr marL="9525" marR="9525" marT="952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chemeClr val="bg2">
                              <a:lumMod val="50000"/>
                            </a:schemeClr>
                          </a:solidFill>
                          <a:effectLst/>
                          <a:latin typeface="Calibri" panose="020F0502020204030204" pitchFamily="34" charset="0"/>
                        </a:rPr>
                        <a:t>Não sei</a:t>
                      </a:r>
                    </a:p>
                  </a:txBody>
                  <a:tcPr marL="9525" marR="9525" marT="952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866756"/>
                  </a:ext>
                </a:extLst>
              </a:tr>
              <a:tr h="195714">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24,3</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17,2</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51,4</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7,1</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29678748"/>
                  </a:ext>
                </a:extLst>
              </a:tr>
              <a:tr h="195714">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800" b="1" i="0" u="none" strike="noStrike">
                          <a:solidFill>
                            <a:schemeClr val="bg2">
                              <a:lumMod val="50000"/>
                            </a:schemeClr>
                          </a:solidFill>
                          <a:effectLst/>
                          <a:latin typeface="Calibri" panose="020F0502020204030204" pitchFamily="34" charset="0"/>
                        </a:rPr>
                        <a:t>FREQUÊNCIA</a:t>
                      </a:r>
                      <a:endParaRPr lang="pt-BR" sz="1000" b="1" i="0" u="none" strike="noStrike">
                        <a:solidFill>
                          <a:schemeClr val="bg2">
                            <a:lumMod val="50000"/>
                          </a:schemeClr>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050" b="0" i="0" u="none" strike="noStrike" dirty="0">
                        <a:solidFill>
                          <a:schemeClr val="tx1">
                            <a:lumMod val="75000"/>
                            <a:lumOff val="25000"/>
                          </a:schemeClr>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050" b="0" i="0" u="none" strike="noStrike" dirty="0">
                        <a:solidFill>
                          <a:schemeClr val="tx1">
                            <a:lumMod val="75000"/>
                            <a:lumOff val="25000"/>
                          </a:schemeClr>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pt-BR" sz="1000" b="1" i="0" u="none" strike="noStrike">
                        <a:solidFill>
                          <a:schemeClr val="bg2">
                            <a:lumMod val="50000"/>
                          </a:schemeClr>
                        </a:solidFill>
                        <a:effectLst/>
                        <a:latin typeface="Calibri" panose="020F050202020403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976014"/>
                  </a:ext>
                </a:extLst>
              </a:tr>
            </a:tbl>
          </a:graphicData>
        </a:graphic>
      </p:graphicFrame>
      <p:sp>
        <p:nvSpPr>
          <p:cNvPr id="2" name="Retângulo: Cantos Arredondados 1">
            <a:extLst>
              <a:ext uri="{FF2B5EF4-FFF2-40B4-BE49-F238E27FC236}">
                <a16:creationId xmlns:a16="http://schemas.microsoft.com/office/drawing/2014/main" id="{58E05AE5-A45B-DF24-7736-F72D5CF10CC2}"/>
              </a:ext>
            </a:extLst>
          </p:cNvPr>
          <p:cNvSpPr/>
          <p:nvPr/>
        </p:nvSpPr>
        <p:spPr>
          <a:xfrm>
            <a:off x="3657672" y="1706847"/>
            <a:ext cx="1887035" cy="1386843"/>
          </a:xfrm>
          <a:prstGeom prst="roundRect">
            <a:avLst/>
          </a:prstGeom>
          <a:noFill/>
          <a:ln w="2857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CaixaDeTexto 13">
            <a:extLst>
              <a:ext uri="{FF2B5EF4-FFF2-40B4-BE49-F238E27FC236}">
                <a16:creationId xmlns:a16="http://schemas.microsoft.com/office/drawing/2014/main" id="{D17B8B34-0D24-4DBE-27A8-61751300CB3E}"/>
              </a:ext>
            </a:extLst>
          </p:cNvPr>
          <p:cNvSpPr txBox="1"/>
          <p:nvPr/>
        </p:nvSpPr>
        <p:spPr>
          <a:xfrm>
            <a:off x="3631753" y="1750459"/>
            <a:ext cx="498855" cy="276999"/>
          </a:xfrm>
          <a:prstGeom prst="rect">
            <a:avLst/>
          </a:prstGeom>
          <a:noFill/>
        </p:spPr>
        <p:txBody>
          <a:bodyPr wrap="none" rtlCol="0">
            <a:spAutoFit/>
          </a:bodyPr>
          <a:lstStyle/>
          <a:p>
            <a:pPr fontAlgn="auto">
              <a:spcBef>
                <a:spcPts val="0"/>
              </a:spcBef>
              <a:spcAft>
                <a:spcPts val="0"/>
              </a:spcAft>
            </a:pPr>
            <a:r>
              <a:rPr lang="pt-BR" sz="1200" b="1">
                <a:solidFill>
                  <a:prstClr val="black">
                    <a:lumMod val="75000"/>
                    <a:lumOff val="25000"/>
                  </a:prstClr>
                </a:solidFill>
                <a:latin typeface="Calibri" panose="020F0502020204030204"/>
                <a:cs typeface="+mn-cs"/>
              </a:rPr>
              <a:t>2023</a:t>
            </a:r>
          </a:p>
        </p:txBody>
      </p:sp>
      <p:graphicFrame>
        <p:nvGraphicFramePr>
          <p:cNvPr id="10" name="Gráfico 9">
            <a:extLst>
              <a:ext uri="{FF2B5EF4-FFF2-40B4-BE49-F238E27FC236}">
                <a16:creationId xmlns:a16="http://schemas.microsoft.com/office/drawing/2014/main" id="{06D1D192-E00F-4DA7-A005-5B83B5BBC662}"/>
              </a:ext>
            </a:extLst>
          </p:cNvPr>
          <p:cNvGraphicFramePr>
            <a:graphicFrameLocks/>
          </p:cNvGraphicFramePr>
          <p:nvPr>
            <p:extLst>
              <p:ext uri="{D42A27DB-BD31-4B8C-83A1-F6EECF244321}">
                <p14:modId xmlns:p14="http://schemas.microsoft.com/office/powerpoint/2010/main" val="2962427870"/>
              </p:ext>
            </p:extLst>
          </p:nvPr>
        </p:nvGraphicFramePr>
        <p:xfrm>
          <a:off x="3274631" y="1647790"/>
          <a:ext cx="2653116" cy="1565968"/>
        </p:xfrm>
        <a:graphic>
          <a:graphicData uri="http://schemas.openxmlformats.org/drawingml/2006/chart">
            <c:chart xmlns:c="http://schemas.openxmlformats.org/drawingml/2006/chart" xmlns:r="http://schemas.openxmlformats.org/officeDocument/2006/relationships" r:id="rId4"/>
          </a:graphicData>
        </a:graphic>
      </p:graphicFrame>
      <p:pic>
        <p:nvPicPr>
          <p:cNvPr id="13" name="table">
            <a:extLst>
              <a:ext uri="{FF2B5EF4-FFF2-40B4-BE49-F238E27FC236}">
                <a16:creationId xmlns:a16="http://schemas.microsoft.com/office/drawing/2014/main" id="{B251039C-2D3E-B52D-EAA1-B2613B44F3F1}"/>
              </a:ext>
            </a:extLst>
          </p:cNvPr>
          <p:cNvPicPr>
            <a:picLocks noChangeAspect="1"/>
          </p:cNvPicPr>
          <p:nvPr/>
        </p:nvPicPr>
        <p:blipFill>
          <a:blip r:embed="rId5"/>
          <a:srcRect l="50000" r="24997" b="20765"/>
          <a:stretch/>
        </p:blipFill>
        <p:spPr>
          <a:xfrm>
            <a:off x="3844482" y="2593293"/>
            <a:ext cx="568737" cy="460751"/>
          </a:xfrm>
          <a:prstGeom prst="rect">
            <a:avLst/>
          </a:prstGeom>
        </p:spPr>
      </p:pic>
      <p:graphicFrame>
        <p:nvGraphicFramePr>
          <p:cNvPr id="15" name="Gráfico 14">
            <a:extLst>
              <a:ext uri="{FF2B5EF4-FFF2-40B4-BE49-F238E27FC236}">
                <a16:creationId xmlns:a16="http://schemas.microsoft.com/office/drawing/2014/main" id="{06D1D192-E00F-4DA7-A005-5B83B5BBC662}"/>
              </a:ext>
            </a:extLst>
          </p:cNvPr>
          <p:cNvGraphicFramePr>
            <a:graphicFrameLocks/>
          </p:cNvGraphicFramePr>
          <p:nvPr>
            <p:extLst>
              <p:ext uri="{D42A27DB-BD31-4B8C-83A1-F6EECF244321}">
                <p14:modId xmlns:p14="http://schemas.microsoft.com/office/powerpoint/2010/main" val="38835145"/>
              </p:ext>
            </p:extLst>
          </p:nvPr>
        </p:nvGraphicFramePr>
        <p:xfrm>
          <a:off x="109338" y="1516085"/>
          <a:ext cx="3749040" cy="22252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063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5832722"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ea typeface="Calibri Light" panose="020F0302020204030204" pitchFamily="34" charset="0"/>
                <a:cs typeface="Calibri Light" panose="020F0302020204030204" pitchFamily="34" charset="0"/>
              </a:rPr>
              <a:t>Documentos e Formulários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CaixaDeTexto 5">
            <a:extLst>
              <a:ext uri="{FF2B5EF4-FFF2-40B4-BE49-F238E27FC236}">
                <a16:creationId xmlns:a16="http://schemas.microsoft.com/office/drawing/2014/main" id="{9B224C38-9713-0EB8-AF16-53653D86F04D}"/>
              </a:ext>
            </a:extLst>
          </p:cNvPr>
          <p:cNvSpPr txBox="1"/>
          <p:nvPr/>
        </p:nvSpPr>
        <p:spPr>
          <a:xfrm>
            <a:off x="0" y="908720"/>
            <a:ext cx="10656529" cy="532629"/>
          </a:xfrm>
          <a:prstGeom prst="rect">
            <a:avLst/>
          </a:prstGeom>
          <a:noFill/>
          <a:effectLst/>
        </p:spPr>
        <p:txBody>
          <a:bodyPr wrap="square" lIns="100760" tIns="50379" rIns="100760" bIns="50379" rtlCol="0">
            <a:spAutoFit/>
          </a:bodyPr>
          <a:lstStyle/>
          <a:p>
            <a:pPr algn="just"/>
            <a:r>
              <a:rPr lang="pt-BR" sz="1400" b="1">
                <a:solidFill>
                  <a:schemeClr val="bg2">
                    <a:lumMod val="50000"/>
                  </a:schemeClr>
                </a:solidFill>
                <a:latin typeface="Calibri" panose="020F0502020204030204" pitchFamily="34" charset="0"/>
                <a:cs typeface="Calibri" panose="020F0502020204030204" pitchFamily="34" charset="0"/>
              </a:rPr>
              <a:t>8 - Como você avalia os documentos ou formulários exigidos pelo seu plano de saúde (por exemplo: formulário de adesão/ alteração do plano, pedido de reembolso, inclusão de dependentes) quanto ao quesito facilidade no preenchimento e envio?</a:t>
            </a:r>
          </a:p>
        </p:txBody>
      </p:sp>
      <p:graphicFrame>
        <p:nvGraphicFramePr>
          <p:cNvPr id="8" name="Tabela 7">
            <a:extLst>
              <a:ext uri="{FF2B5EF4-FFF2-40B4-BE49-F238E27FC236}">
                <a16:creationId xmlns:a16="http://schemas.microsoft.com/office/drawing/2014/main" id="{F87616B3-D2B9-FE52-60A4-9E395C0D2955}"/>
              </a:ext>
            </a:extLst>
          </p:cNvPr>
          <p:cNvGraphicFramePr>
            <a:graphicFrameLocks noGrp="1"/>
          </p:cNvGraphicFramePr>
          <p:nvPr>
            <p:extLst>
              <p:ext uri="{D42A27DB-BD31-4B8C-83A1-F6EECF244321}">
                <p14:modId xmlns:p14="http://schemas.microsoft.com/office/powerpoint/2010/main" val="3736566143"/>
              </p:ext>
            </p:extLst>
          </p:nvPr>
        </p:nvGraphicFramePr>
        <p:xfrm>
          <a:off x="7848947" y="1449549"/>
          <a:ext cx="2848466" cy="1831214"/>
        </p:xfrm>
        <a:graphic>
          <a:graphicData uri="http://schemas.openxmlformats.org/drawingml/2006/table">
            <a:tbl>
              <a:tblPr/>
              <a:tblGrid>
                <a:gridCol w="1424233">
                  <a:extLst>
                    <a:ext uri="{9D8B030D-6E8A-4147-A177-3AD203B41FA5}">
                      <a16:colId xmlns:a16="http://schemas.microsoft.com/office/drawing/2014/main" val="3399568873"/>
                    </a:ext>
                  </a:extLst>
                </a:gridCol>
                <a:gridCol w="1424233">
                  <a:extLst>
                    <a:ext uri="{9D8B030D-6E8A-4147-A177-3AD203B41FA5}">
                      <a16:colId xmlns:a16="http://schemas.microsoft.com/office/drawing/2014/main" val="1949039527"/>
                    </a:ext>
                  </a:extLst>
                </a:gridCol>
              </a:tblGrid>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Faixa Etária</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T2B</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559505740"/>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18 a 25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63,6</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598173083"/>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26 a 35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59,1</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606086560"/>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36 a 45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68,0</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512628842"/>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46 a 55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71,4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431269831"/>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56 a 65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62,5</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104673009"/>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Mais de 65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68,3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755464123"/>
                  </a:ext>
                </a:extLst>
              </a:tr>
            </a:tbl>
          </a:graphicData>
        </a:graphic>
      </p:graphicFrame>
      <p:sp>
        <p:nvSpPr>
          <p:cNvPr id="10" name="Seta para a Direita 134">
            <a:extLst>
              <a:ext uri="{FF2B5EF4-FFF2-40B4-BE49-F238E27FC236}">
                <a16:creationId xmlns:a16="http://schemas.microsoft.com/office/drawing/2014/main" id="{A433F682-661A-198E-8D9F-50839D9F3C93}"/>
              </a:ext>
            </a:extLst>
          </p:cNvPr>
          <p:cNvSpPr/>
          <p:nvPr/>
        </p:nvSpPr>
        <p:spPr>
          <a:xfrm>
            <a:off x="504131" y="1564452"/>
            <a:ext cx="1737764" cy="937664"/>
          </a:xfrm>
          <a:prstGeom prst="rightArrow">
            <a:avLst/>
          </a:prstGeom>
          <a:solidFill>
            <a:sysClr val="window" lastClr="FFFFFF">
              <a:lumMod val="95000"/>
            </a:sys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300" normalizeH="0" baseline="0" noProof="0">
                <a:ln>
                  <a:noFill/>
                </a:ln>
                <a:solidFill>
                  <a:schemeClr val="bg2">
                    <a:lumMod val="50000"/>
                  </a:schemeClr>
                </a:solidFill>
                <a:effectLst/>
                <a:uLnTx/>
                <a:uFillTx/>
                <a:latin typeface="Calibri" panose="020F0502020204030204"/>
                <a:ea typeface="+mn-ea"/>
                <a:cs typeface="+mn-cs"/>
              </a:rPr>
              <a:t>Percepção</a:t>
            </a:r>
          </a:p>
        </p:txBody>
      </p:sp>
      <p:grpSp>
        <p:nvGrpSpPr>
          <p:cNvPr id="13" name="Agrupar 12">
            <a:extLst>
              <a:ext uri="{FF2B5EF4-FFF2-40B4-BE49-F238E27FC236}">
                <a16:creationId xmlns:a16="http://schemas.microsoft.com/office/drawing/2014/main" id="{0C35CFF1-FE7C-0DB9-1D6F-01900D614FAB}"/>
              </a:ext>
            </a:extLst>
          </p:cNvPr>
          <p:cNvGrpSpPr/>
          <p:nvPr/>
        </p:nvGrpSpPr>
        <p:grpSpPr>
          <a:xfrm>
            <a:off x="75" y="6104324"/>
            <a:ext cx="4024269" cy="637044"/>
            <a:chOff x="157406" y="5740245"/>
            <a:chExt cx="4024269" cy="637044"/>
          </a:xfrm>
        </p:grpSpPr>
        <p:sp>
          <p:nvSpPr>
            <p:cNvPr id="14" name="Retângulo: Cantos Arredondados 13">
              <a:extLst>
                <a:ext uri="{FF2B5EF4-FFF2-40B4-BE49-F238E27FC236}">
                  <a16:creationId xmlns:a16="http://schemas.microsoft.com/office/drawing/2014/main" id="{32354DFF-212A-B653-EAC5-3A088EC57FCA}"/>
                </a:ext>
              </a:extLst>
            </p:cNvPr>
            <p:cNvSpPr/>
            <p:nvPr/>
          </p:nvSpPr>
          <p:spPr>
            <a:xfrm>
              <a:off x="180975" y="5740245"/>
              <a:ext cx="3798597" cy="637044"/>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tângulo Arredondado 81">
              <a:extLst>
                <a:ext uri="{FF2B5EF4-FFF2-40B4-BE49-F238E27FC236}">
                  <a16:creationId xmlns:a16="http://schemas.microsoft.com/office/drawing/2014/main" id="{2BE42D65-FA7A-18C0-07B7-1F769BB40B39}"/>
                </a:ext>
              </a:extLst>
            </p:cNvPr>
            <p:cNvSpPr/>
            <p:nvPr/>
          </p:nvSpPr>
          <p:spPr>
            <a:xfrm>
              <a:off x="246685" y="5992517"/>
              <a:ext cx="720000" cy="177903"/>
            </a:xfrm>
            <a:prstGeom prst="roundRect">
              <a:avLst/>
            </a:prstGeom>
            <a:solidFill>
              <a:srgbClr val="70AD47"/>
            </a:solidFill>
            <a:ln w="12700" cap="flat" cmpd="sng" algn="ctr">
              <a:solidFill>
                <a:srgbClr val="70AD47"/>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white"/>
                  </a:solidFill>
                  <a:effectLst/>
                  <a:uLnTx/>
                  <a:uFillTx/>
                  <a:latin typeface="Calibri" panose="020F0502020204030204"/>
                  <a:ea typeface="+mn-ea"/>
                  <a:cs typeface="+mn-cs"/>
                </a:rPr>
                <a:t>90 a 100</a:t>
              </a:r>
            </a:p>
          </p:txBody>
        </p:sp>
        <p:sp>
          <p:nvSpPr>
            <p:cNvPr id="16" name="Retângulo Arredondado 82">
              <a:extLst>
                <a:ext uri="{FF2B5EF4-FFF2-40B4-BE49-F238E27FC236}">
                  <a16:creationId xmlns:a16="http://schemas.microsoft.com/office/drawing/2014/main" id="{E1D05132-9301-BFC4-6B67-407CE05997BB}"/>
                </a:ext>
              </a:extLst>
            </p:cNvPr>
            <p:cNvSpPr/>
            <p:nvPr/>
          </p:nvSpPr>
          <p:spPr>
            <a:xfrm>
              <a:off x="1079602" y="5985083"/>
              <a:ext cx="720000" cy="189413"/>
            </a:xfrm>
            <a:prstGeom prst="roundRect">
              <a:avLst/>
            </a:prstGeom>
            <a:solidFill>
              <a:srgbClr val="FFC000">
                <a:lumMod val="40000"/>
                <a:lumOff val="60000"/>
              </a:srgbClr>
            </a:solidFill>
            <a:ln w="12700" cap="flat" cmpd="sng" algn="ctr">
              <a:solidFill>
                <a:srgbClr val="FFC000">
                  <a:lumMod val="40000"/>
                  <a:lumOff val="6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black">
                      <a:lumMod val="75000"/>
                      <a:lumOff val="25000"/>
                    </a:prstClr>
                  </a:solidFill>
                  <a:effectLst/>
                  <a:uLnTx/>
                  <a:uFillTx/>
                  <a:latin typeface="Calibri" panose="020F0502020204030204"/>
                  <a:ea typeface="+mn-ea"/>
                  <a:cs typeface="+mn-cs"/>
                </a:rPr>
                <a:t>80 a 89</a:t>
              </a:r>
            </a:p>
          </p:txBody>
        </p:sp>
        <p:sp>
          <p:nvSpPr>
            <p:cNvPr id="17" name="Retângulo Arredondado 84">
              <a:extLst>
                <a:ext uri="{FF2B5EF4-FFF2-40B4-BE49-F238E27FC236}">
                  <a16:creationId xmlns:a16="http://schemas.microsoft.com/office/drawing/2014/main" id="{9BA2B2CC-5339-F41F-F42A-14DB2733ACBC}"/>
                </a:ext>
              </a:extLst>
            </p:cNvPr>
            <p:cNvSpPr/>
            <p:nvPr/>
          </p:nvSpPr>
          <p:spPr>
            <a:xfrm>
              <a:off x="2297710" y="5992517"/>
              <a:ext cx="720000" cy="177903"/>
            </a:xfrm>
            <a:prstGeom prst="roundRect">
              <a:avLst/>
            </a:prstGeom>
            <a:solidFill>
              <a:srgbClr val="FF7C80"/>
            </a:solidFill>
            <a:ln w="12700" cap="flat" cmpd="sng" algn="ctr">
              <a:solidFill>
                <a:srgbClr val="FF7C8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white"/>
                  </a:solidFill>
                  <a:effectLst/>
                  <a:uLnTx/>
                  <a:uFillTx/>
                  <a:latin typeface="Calibri" panose="020F0502020204030204"/>
                  <a:ea typeface="+mn-ea"/>
                  <a:cs typeface="+mn-cs"/>
                </a:rPr>
                <a:t>0 a 79</a:t>
              </a:r>
            </a:p>
          </p:txBody>
        </p:sp>
        <p:sp>
          <p:nvSpPr>
            <p:cNvPr id="21" name="CaixaDeTexto 20">
              <a:extLst>
                <a:ext uri="{FF2B5EF4-FFF2-40B4-BE49-F238E27FC236}">
                  <a16:creationId xmlns:a16="http://schemas.microsoft.com/office/drawing/2014/main" id="{2C32EF3B-3C26-0020-8715-751825370531}"/>
                </a:ext>
              </a:extLst>
            </p:cNvPr>
            <p:cNvSpPr txBox="1"/>
            <p:nvPr/>
          </p:nvSpPr>
          <p:spPr>
            <a:xfrm>
              <a:off x="187886" y="5740245"/>
              <a:ext cx="845103"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1" i="0" u="sng" strike="noStrike" kern="0" cap="none" spc="0" normalizeH="0" baseline="0" noProof="0">
                  <a:ln>
                    <a:noFill/>
                  </a:ln>
                  <a:solidFill>
                    <a:prstClr val="black">
                      <a:lumMod val="75000"/>
                      <a:lumOff val="25000"/>
                    </a:prstClr>
                  </a:solidFill>
                  <a:effectLst/>
                  <a:uLnTx/>
                  <a:uFillTx/>
                  <a:latin typeface="Calibri" panose="020F0502020204030204"/>
                  <a:cs typeface="+mn-cs"/>
                </a:rPr>
                <a:t>% Satisfação</a:t>
              </a:r>
            </a:p>
          </p:txBody>
        </p:sp>
        <p:sp>
          <p:nvSpPr>
            <p:cNvPr id="22" name="CaixaDeTexto 21">
              <a:extLst>
                <a:ext uri="{FF2B5EF4-FFF2-40B4-BE49-F238E27FC236}">
                  <a16:creationId xmlns:a16="http://schemas.microsoft.com/office/drawing/2014/main" id="{CF8F0479-D068-41ED-317F-AC563874FFD4}"/>
                </a:ext>
              </a:extLst>
            </p:cNvPr>
            <p:cNvSpPr txBox="1"/>
            <p:nvPr/>
          </p:nvSpPr>
          <p:spPr>
            <a:xfrm>
              <a:off x="157406" y="6161845"/>
              <a:ext cx="942887"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Excelente / Forças</a:t>
              </a:r>
            </a:p>
          </p:txBody>
        </p:sp>
        <p:sp>
          <p:nvSpPr>
            <p:cNvPr id="23" name="CaixaDeTexto 22">
              <a:extLst>
                <a:ext uri="{FF2B5EF4-FFF2-40B4-BE49-F238E27FC236}">
                  <a16:creationId xmlns:a16="http://schemas.microsoft.com/office/drawing/2014/main" id="{AA5B1C2E-327C-FCFA-82C0-993B6C036CCB}"/>
                </a:ext>
              </a:extLst>
            </p:cNvPr>
            <p:cNvSpPr txBox="1"/>
            <p:nvPr/>
          </p:nvSpPr>
          <p:spPr>
            <a:xfrm>
              <a:off x="990227" y="6161845"/>
              <a:ext cx="1316386"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Conforme / Oportunidades</a:t>
              </a:r>
            </a:p>
          </p:txBody>
        </p:sp>
        <p:sp>
          <p:nvSpPr>
            <p:cNvPr id="24" name="CaixaDeTexto 23">
              <a:extLst>
                <a:ext uri="{FF2B5EF4-FFF2-40B4-BE49-F238E27FC236}">
                  <a16:creationId xmlns:a16="http://schemas.microsoft.com/office/drawing/2014/main" id="{623320ED-1AE1-B877-9EF8-3A5AA930CDAA}"/>
                </a:ext>
              </a:extLst>
            </p:cNvPr>
            <p:cNvSpPr txBox="1"/>
            <p:nvPr/>
          </p:nvSpPr>
          <p:spPr>
            <a:xfrm>
              <a:off x="2228633" y="6161845"/>
              <a:ext cx="195304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Não conforme Fraquezas ou Ameaças</a:t>
              </a:r>
            </a:p>
          </p:txBody>
        </p:sp>
      </p:grpSp>
      <p:graphicFrame>
        <p:nvGraphicFramePr>
          <p:cNvPr id="25" name="Tabela 24">
            <a:extLst>
              <a:ext uri="{FF2B5EF4-FFF2-40B4-BE49-F238E27FC236}">
                <a16:creationId xmlns:a16="http://schemas.microsoft.com/office/drawing/2014/main" id="{277E68C3-7E3D-4516-FA0A-FC5A85860BCC}"/>
              </a:ext>
            </a:extLst>
          </p:cNvPr>
          <p:cNvGraphicFramePr>
            <a:graphicFrameLocks noGrp="1"/>
          </p:cNvGraphicFramePr>
          <p:nvPr>
            <p:extLst>
              <p:ext uri="{D42A27DB-BD31-4B8C-83A1-F6EECF244321}">
                <p14:modId xmlns:p14="http://schemas.microsoft.com/office/powerpoint/2010/main" val="290945084"/>
              </p:ext>
            </p:extLst>
          </p:nvPr>
        </p:nvGraphicFramePr>
        <p:xfrm>
          <a:off x="67185" y="5101555"/>
          <a:ext cx="5321757" cy="847725"/>
        </p:xfrm>
        <a:graphic>
          <a:graphicData uri="http://schemas.openxmlformats.org/drawingml/2006/table">
            <a:tbl>
              <a:tblPr/>
              <a:tblGrid>
                <a:gridCol w="5321757">
                  <a:extLst>
                    <a:ext uri="{9D8B030D-6E8A-4147-A177-3AD203B41FA5}">
                      <a16:colId xmlns:a16="http://schemas.microsoft.com/office/drawing/2014/main" val="162966755"/>
                    </a:ext>
                  </a:extLst>
                </a:gridCol>
              </a:tblGrid>
              <a:tr h="190500">
                <a:tc>
                  <a:txBody>
                    <a:bodyPr/>
                    <a:lstStyle/>
                    <a:p>
                      <a:pPr algn="l" fontAlgn="t"/>
                      <a:r>
                        <a:rPr lang="pt-BR" sz="1000" b="0" i="0" u="none" strike="noStrike">
                          <a:solidFill>
                            <a:schemeClr val="bg2">
                              <a:lumMod val="50000"/>
                            </a:schemeClr>
                          </a:solidFill>
                          <a:effectLst/>
                          <a:latin typeface="Calibri" panose="020F0502020204030204" pitchFamily="34" charset="0"/>
                        </a:rPr>
                        <a:t>Base: </a:t>
                      </a:r>
                      <a:r>
                        <a:rPr lang="pt-BR" sz="1000" b="1" i="0" u="none" strike="noStrike">
                          <a:solidFill>
                            <a:schemeClr val="bg2">
                              <a:lumMod val="50000"/>
                            </a:schemeClr>
                          </a:solidFill>
                          <a:effectLst/>
                          <a:latin typeface="Calibri" panose="020F0502020204030204" pitchFamily="34" charset="0"/>
                        </a:rPr>
                        <a:t>231</a:t>
                      </a:r>
                      <a:r>
                        <a:rPr lang="pt-BR" sz="1000" b="0" i="0" u="none" strike="noStrike">
                          <a:solidFill>
                            <a:schemeClr val="bg2">
                              <a:lumMod val="50000"/>
                            </a:schemeClr>
                          </a:solidFill>
                          <a:effectLst/>
                          <a:latin typeface="Calibri" panose="020F0502020204030204" pitchFamily="34" charset="0"/>
                        </a:rPr>
                        <a:t> | Margem de Erro: </a:t>
                      </a:r>
                      <a:r>
                        <a:rPr lang="pt-BR" sz="1000" b="1" i="0" u="none" strike="noStrike">
                          <a:solidFill>
                            <a:schemeClr val="bg2">
                              <a:lumMod val="50000"/>
                            </a:schemeClr>
                          </a:solidFill>
                          <a:effectLst/>
                          <a:latin typeface="Calibri" panose="020F0502020204030204" pitchFamily="34" charset="0"/>
                        </a:rPr>
                        <a:t>6,43</a:t>
                      </a:r>
                      <a:endParaRPr lang="pt-BR" sz="1000" b="0" i="0" u="none" strike="noStrike">
                        <a:solidFill>
                          <a:schemeClr val="bg2">
                            <a:lumMod val="50000"/>
                          </a:schemeClr>
                        </a:solidFill>
                        <a:effectLst/>
                        <a:latin typeface="Calibri" panose="020F0502020204030204" pitchFamily="34" charset="0"/>
                      </a:endParaRP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37591367"/>
                  </a:ext>
                </a:extLst>
              </a:tr>
              <a:tr h="190500">
                <a:tc>
                  <a:txBody>
                    <a:bodyPr/>
                    <a:lstStyle/>
                    <a:p>
                      <a:pPr algn="l" fontAlgn="t"/>
                      <a:r>
                        <a:rPr lang="pt-BR" sz="1000" b="0" i="0" u="none" strike="noStrike">
                          <a:solidFill>
                            <a:schemeClr val="bg2">
                              <a:lumMod val="50000"/>
                            </a:schemeClr>
                          </a:solidFill>
                          <a:effectLst/>
                          <a:latin typeface="Calibri" panose="020F0502020204030204" pitchFamily="34" charset="0"/>
                        </a:rPr>
                        <a:t>Não preenchi = Nunca preenchi documentos ou formulários: </a:t>
                      </a:r>
                      <a:r>
                        <a:rPr lang="pt-BR" sz="1000" b="1" i="0" u="none" strike="noStrike">
                          <a:solidFill>
                            <a:schemeClr val="bg2">
                              <a:lumMod val="50000"/>
                            </a:schemeClr>
                          </a:solidFill>
                          <a:effectLst/>
                          <a:latin typeface="Calibri" panose="020F0502020204030204" pitchFamily="34" charset="0"/>
                        </a:rPr>
                        <a:t>160 entrevistados </a:t>
                      </a:r>
                      <a:r>
                        <a:rPr lang="pt-BR" sz="1000" b="0" i="0" u="none" strike="noStrike">
                          <a:solidFill>
                            <a:schemeClr val="bg2">
                              <a:lumMod val="50000"/>
                            </a:schemeClr>
                          </a:solidFill>
                          <a:effectLst/>
                          <a:latin typeface="Calibri" panose="020F0502020204030204" pitchFamily="34" charset="0"/>
                        </a:rPr>
                        <a:t>(não considerado para cálculo dos resultados).</a:t>
                      </a:r>
                    </a:p>
                    <a:p>
                      <a:pPr algn="l" fontAlgn="t"/>
                      <a:r>
                        <a:rPr lang="pt-BR" sz="1000" b="0" i="0" u="none" strike="noStrike">
                          <a:solidFill>
                            <a:schemeClr val="bg2">
                              <a:lumMod val="50000"/>
                            </a:schemeClr>
                          </a:solidFill>
                          <a:effectLst/>
                          <a:latin typeface="Calibri" panose="020F0502020204030204" pitchFamily="34" charset="0"/>
                        </a:rPr>
                        <a:t>Não sei = Não sei/Não me lembro: </a:t>
                      </a:r>
                      <a:r>
                        <a:rPr lang="pt-BR" sz="1000" b="1" i="0" u="none" strike="noStrike">
                          <a:solidFill>
                            <a:schemeClr val="bg2">
                              <a:lumMod val="50000"/>
                            </a:schemeClr>
                          </a:solidFill>
                          <a:effectLst/>
                          <a:latin typeface="Calibri" panose="020F0502020204030204" pitchFamily="34" charset="0"/>
                        </a:rPr>
                        <a:t>62 entrevistados </a:t>
                      </a:r>
                      <a:r>
                        <a:rPr lang="pt-BR" sz="1000" b="0" i="0" u="none" strike="noStrike">
                          <a:solidFill>
                            <a:schemeClr val="bg2">
                              <a:lumMod val="50000"/>
                            </a:schemeClr>
                          </a:solidFill>
                          <a:effectLst/>
                          <a:latin typeface="Calibri" panose="020F0502020204030204" pitchFamily="34" charset="0"/>
                        </a:rPr>
                        <a:t>(não considerados para cálculo dos indicadores).</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9790492"/>
                  </a:ext>
                </a:extLst>
              </a:tr>
              <a:tr h="190500">
                <a:tc>
                  <a:txBody>
                    <a:bodyPr/>
                    <a:lstStyle/>
                    <a:p>
                      <a:pPr algn="l" fontAlgn="t"/>
                      <a:r>
                        <a:rPr lang="pt-BR" sz="900" b="0" i="0" u="none" strike="noStrike">
                          <a:solidFill>
                            <a:schemeClr val="bg2">
                              <a:lumMod val="50000"/>
                            </a:schemeClr>
                          </a:solidFill>
                          <a:effectLst/>
                          <a:latin typeface="Calibri" panose="020F0502020204030204" pitchFamily="34" charset="0"/>
                        </a:rPr>
                        <a:t>Nota: Resultados apresentados em percentual (%).</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90946733"/>
                  </a:ext>
                </a:extLst>
              </a:tr>
            </a:tbl>
          </a:graphicData>
        </a:graphic>
      </p:graphicFrame>
      <p:graphicFrame>
        <p:nvGraphicFramePr>
          <p:cNvPr id="26" name="Tabela 25">
            <a:extLst>
              <a:ext uri="{FF2B5EF4-FFF2-40B4-BE49-F238E27FC236}">
                <a16:creationId xmlns:a16="http://schemas.microsoft.com/office/drawing/2014/main" id="{3297DCCA-C5DC-7C88-DA44-4C9BBD5AC89B}"/>
              </a:ext>
            </a:extLst>
          </p:cNvPr>
          <p:cNvGraphicFramePr>
            <a:graphicFrameLocks noGrp="1"/>
          </p:cNvGraphicFramePr>
          <p:nvPr>
            <p:extLst>
              <p:ext uri="{D42A27DB-BD31-4B8C-83A1-F6EECF244321}">
                <p14:modId xmlns:p14="http://schemas.microsoft.com/office/powerpoint/2010/main" val="929543109"/>
              </p:ext>
            </p:extLst>
          </p:nvPr>
        </p:nvGraphicFramePr>
        <p:xfrm>
          <a:off x="78515" y="4287011"/>
          <a:ext cx="5189478" cy="678863"/>
        </p:xfrm>
        <a:graphic>
          <a:graphicData uri="http://schemas.openxmlformats.org/drawingml/2006/table">
            <a:tbl>
              <a:tblPr/>
              <a:tblGrid>
                <a:gridCol w="741354">
                  <a:extLst>
                    <a:ext uri="{9D8B030D-6E8A-4147-A177-3AD203B41FA5}">
                      <a16:colId xmlns:a16="http://schemas.microsoft.com/office/drawing/2014/main" val="2165280647"/>
                    </a:ext>
                  </a:extLst>
                </a:gridCol>
                <a:gridCol w="741354">
                  <a:extLst>
                    <a:ext uri="{9D8B030D-6E8A-4147-A177-3AD203B41FA5}">
                      <a16:colId xmlns:a16="http://schemas.microsoft.com/office/drawing/2014/main" val="3298146854"/>
                    </a:ext>
                  </a:extLst>
                </a:gridCol>
                <a:gridCol w="741354">
                  <a:extLst>
                    <a:ext uri="{9D8B030D-6E8A-4147-A177-3AD203B41FA5}">
                      <a16:colId xmlns:a16="http://schemas.microsoft.com/office/drawing/2014/main" val="2970168599"/>
                    </a:ext>
                  </a:extLst>
                </a:gridCol>
                <a:gridCol w="741354">
                  <a:extLst>
                    <a:ext uri="{9D8B030D-6E8A-4147-A177-3AD203B41FA5}">
                      <a16:colId xmlns:a16="http://schemas.microsoft.com/office/drawing/2014/main" val="3009002003"/>
                    </a:ext>
                  </a:extLst>
                </a:gridCol>
                <a:gridCol w="741354">
                  <a:extLst>
                    <a:ext uri="{9D8B030D-6E8A-4147-A177-3AD203B41FA5}">
                      <a16:colId xmlns:a16="http://schemas.microsoft.com/office/drawing/2014/main" val="2071753375"/>
                    </a:ext>
                  </a:extLst>
                </a:gridCol>
                <a:gridCol w="741354">
                  <a:extLst>
                    <a:ext uri="{9D8B030D-6E8A-4147-A177-3AD203B41FA5}">
                      <a16:colId xmlns:a16="http://schemas.microsoft.com/office/drawing/2014/main" val="3527956893"/>
                    </a:ext>
                  </a:extLst>
                </a:gridCol>
                <a:gridCol w="741354">
                  <a:extLst>
                    <a:ext uri="{9D8B030D-6E8A-4147-A177-3AD203B41FA5}">
                      <a16:colId xmlns:a16="http://schemas.microsoft.com/office/drawing/2014/main" val="3657888480"/>
                    </a:ext>
                  </a:extLst>
                </a:gridCol>
              </a:tblGrid>
              <a:tr h="29893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Muito ruim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Ruim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Regular</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Bom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Muito bom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 acessei</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 sei</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866756"/>
                  </a:ext>
                </a:extLst>
              </a:tr>
              <a:tr h="189964">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1,5</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2,4</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13,2</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25,6</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8,2</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35,3</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13,7</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29678748"/>
                  </a:ext>
                </a:extLst>
              </a:tr>
              <a:tr h="189964">
                <a:tc gridSpan="7">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800" b="1" i="0" u="none" strike="noStrike">
                          <a:solidFill>
                            <a:schemeClr val="bg1">
                              <a:lumMod val="65000"/>
                            </a:schemeClr>
                          </a:solidFill>
                          <a:effectLst/>
                          <a:latin typeface="Calibri" panose="020F0502020204030204" pitchFamily="34" charset="0"/>
                        </a:rPr>
                        <a:t>FREQUÊNCIA</a:t>
                      </a:r>
                      <a:endParaRPr lang="pt-BR" sz="1000" b="1" i="0" u="none" strike="noStrike">
                        <a:solidFill>
                          <a:schemeClr val="bg1">
                            <a:lumMod val="65000"/>
                          </a:schemeClr>
                        </a:solidFill>
                        <a:effectLst/>
                        <a:latin typeface="Calibri" panose="020F050202020403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pt-BR"/>
                    </a:p>
                  </a:txBody>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40782612"/>
                  </a:ext>
                </a:extLst>
              </a:tr>
            </a:tbl>
          </a:graphicData>
        </a:graphic>
      </p:graphicFrame>
      <p:sp>
        <p:nvSpPr>
          <p:cNvPr id="27" name="Retângulo 26">
            <a:extLst>
              <a:ext uri="{FF2B5EF4-FFF2-40B4-BE49-F238E27FC236}">
                <a16:creationId xmlns:a16="http://schemas.microsoft.com/office/drawing/2014/main" id="{A47FADA0-F229-FD8D-BD6C-7CBCF5F53EED}"/>
              </a:ext>
            </a:extLst>
          </p:cNvPr>
          <p:cNvSpPr/>
          <p:nvPr/>
        </p:nvSpPr>
        <p:spPr>
          <a:xfrm>
            <a:off x="2304331" y="2026272"/>
            <a:ext cx="1486196" cy="2551928"/>
          </a:xfrm>
          <a:prstGeom prst="rect">
            <a:avLst/>
          </a:prstGeom>
          <a:noFill/>
          <a:ln w="12700" cap="flat" cmpd="sng" algn="ctr">
            <a:solidFill>
              <a:srgbClr val="FF7979"/>
            </a:solidFill>
            <a:prstDash val="lgDash"/>
            <a:miter lim="800000"/>
            <a:headEnd type="none" w="med" len="med"/>
            <a:tailEnd type="none" w="med" len="me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a:ln>
                <a:solidFill>
                  <a:srgbClr val="70AD47"/>
                </a:solidFill>
              </a:ln>
              <a:solidFill>
                <a:prstClr val="white"/>
              </a:solidFill>
              <a:effectLst/>
              <a:uLnTx/>
              <a:uFillTx/>
              <a:latin typeface="Calibri" panose="020F0502020204030204"/>
              <a:ea typeface="+mn-ea"/>
              <a:cs typeface="+mn-cs"/>
            </a:endParaRPr>
          </a:p>
        </p:txBody>
      </p:sp>
      <p:sp>
        <p:nvSpPr>
          <p:cNvPr id="28" name="Retângulo 27">
            <a:extLst>
              <a:ext uri="{FF2B5EF4-FFF2-40B4-BE49-F238E27FC236}">
                <a16:creationId xmlns:a16="http://schemas.microsoft.com/office/drawing/2014/main" id="{6F4B5B65-6C21-00FA-54C5-3F76A3470FE2}"/>
              </a:ext>
            </a:extLst>
          </p:cNvPr>
          <p:cNvSpPr/>
          <p:nvPr/>
        </p:nvSpPr>
        <p:spPr>
          <a:xfrm>
            <a:off x="9272067" y="2509018"/>
            <a:ext cx="1423100" cy="271910"/>
          </a:xfrm>
          <a:prstGeom prst="rect">
            <a:avLst/>
          </a:prstGeom>
          <a:noFill/>
          <a:ln w="19050" cap="rnd" cmpd="sng" algn="ctr">
            <a:solidFill>
              <a:srgbClr val="70AD47"/>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tângulo 28">
            <a:extLst>
              <a:ext uri="{FF2B5EF4-FFF2-40B4-BE49-F238E27FC236}">
                <a16:creationId xmlns:a16="http://schemas.microsoft.com/office/drawing/2014/main" id="{74C9C127-14FA-97C6-DBC3-D19B6A51F14E}"/>
              </a:ext>
            </a:extLst>
          </p:cNvPr>
          <p:cNvSpPr/>
          <p:nvPr/>
        </p:nvSpPr>
        <p:spPr>
          <a:xfrm>
            <a:off x="9276808" y="1988840"/>
            <a:ext cx="1423100" cy="252000"/>
          </a:xfrm>
          <a:prstGeom prst="rect">
            <a:avLst/>
          </a:prstGeom>
          <a:noFill/>
          <a:ln w="19050" cap="rnd" cmpd="sng" algn="ctr">
            <a:solidFill>
              <a:srgbClr val="FF7C80"/>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tângulo 29">
            <a:extLst>
              <a:ext uri="{FF2B5EF4-FFF2-40B4-BE49-F238E27FC236}">
                <a16:creationId xmlns:a16="http://schemas.microsoft.com/office/drawing/2014/main" id="{E07586F0-8498-108A-5205-09319E777897}"/>
              </a:ext>
            </a:extLst>
          </p:cNvPr>
          <p:cNvSpPr/>
          <p:nvPr/>
        </p:nvSpPr>
        <p:spPr>
          <a:xfrm>
            <a:off x="5400675" y="3501008"/>
            <a:ext cx="5321757" cy="2880320"/>
          </a:xfrm>
          <a:prstGeom prst="rect">
            <a:avLst/>
          </a:prstGeom>
          <a:solidFill>
            <a:srgbClr val="F9F9F9"/>
          </a:solidFill>
          <a:ln w="6350" cap="flat" cmpd="sng" algn="ctr">
            <a:noFill/>
            <a:prstDash val="solid"/>
            <a:miter lim="800000"/>
          </a:ln>
          <a:effectLst>
            <a:outerShdw blurRad="50800" dist="38100" dir="2700000" algn="tl" rotWithShape="0">
              <a:prstClr val="black">
                <a:alpha val="40000"/>
              </a:prstClr>
            </a:outerShdw>
          </a:effectLst>
        </p:spPr>
        <p:txBody>
          <a:bodyPr lIns="180000" tIns="36000" rIns="180000" bIns="37806" rtlCol="0" anchor="ctr"/>
          <a:lstStyle/>
          <a:p>
            <a:pPr algn="just"/>
            <a:r>
              <a:rPr lang="pt-BR" sz="1200">
                <a:solidFill>
                  <a:schemeClr val="bg2">
                    <a:lumMod val="50000"/>
                  </a:schemeClr>
                </a:solidFill>
                <a:latin typeface="Calibri" panose="020F0502020204030204" pitchFamily="34" charset="0"/>
                <a:cs typeface="Calibri" panose="020F0502020204030204" pitchFamily="34" charset="0"/>
              </a:rPr>
              <a:t>Dentre os beneficiários que preencheram documentos ou formulários exigidos e souberam responder, </a:t>
            </a:r>
            <a:r>
              <a:rPr lang="pt-BR" sz="1200" b="1">
                <a:solidFill>
                  <a:schemeClr val="bg2">
                    <a:lumMod val="50000"/>
                  </a:schemeClr>
                </a:solidFill>
                <a:latin typeface="Calibri" panose="020F0502020204030204" pitchFamily="34" charset="0"/>
                <a:cs typeface="Calibri" panose="020F0502020204030204" pitchFamily="34" charset="0"/>
              </a:rPr>
              <a:t>66,2%</a:t>
            </a:r>
            <a:r>
              <a:rPr lang="pt-BR" sz="1200">
                <a:solidFill>
                  <a:schemeClr val="bg2">
                    <a:lumMod val="50000"/>
                  </a:schemeClr>
                </a:solidFill>
                <a:latin typeface="Calibri" panose="020F0502020204030204" pitchFamily="34" charset="0"/>
                <a:cs typeface="Calibri" panose="020F0502020204030204" pitchFamily="34" charset="0"/>
              </a:rPr>
              <a:t> avaliaram positivamente (</a:t>
            </a:r>
            <a:r>
              <a:rPr lang="pt-BR" sz="1200" b="1">
                <a:solidFill>
                  <a:schemeClr val="bg2">
                    <a:lumMod val="50000"/>
                  </a:schemeClr>
                </a:solidFill>
                <a:latin typeface="Calibri" panose="020F0502020204030204" pitchFamily="34" charset="0"/>
                <a:cs typeface="Calibri" panose="020F0502020204030204" pitchFamily="34" charset="0"/>
              </a:rPr>
              <a:t>Bom </a:t>
            </a:r>
            <a:r>
              <a:rPr lang="pt-BR" sz="1200">
                <a:solidFill>
                  <a:schemeClr val="bg2">
                    <a:lumMod val="50000"/>
                  </a:schemeClr>
                </a:solidFill>
                <a:latin typeface="Calibri" panose="020F0502020204030204" pitchFamily="34" charset="0"/>
                <a:cs typeface="Calibri" panose="020F0502020204030204" pitchFamily="34" charset="0"/>
              </a:rPr>
              <a:t>e </a:t>
            </a:r>
            <a:r>
              <a:rPr lang="pt-BR" sz="1200" b="1">
                <a:solidFill>
                  <a:schemeClr val="bg2">
                    <a:lumMod val="50000"/>
                  </a:schemeClr>
                </a:solidFill>
                <a:latin typeface="Calibri" panose="020F0502020204030204" pitchFamily="34" charset="0"/>
                <a:cs typeface="Calibri" panose="020F0502020204030204" pitchFamily="34" charset="0"/>
              </a:rPr>
              <a:t>Muito Bom) </a:t>
            </a:r>
            <a:r>
              <a:rPr lang="pt-BR" sz="1200">
                <a:solidFill>
                  <a:schemeClr val="bg2">
                    <a:lumMod val="50000"/>
                  </a:schemeClr>
                </a:solidFill>
                <a:latin typeface="Calibri" panose="020F0502020204030204" pitchFamily="34" charset="0"/>
                <a:cs typeface="Calibri" panose="020F0502020204030204" pitchFamily="34" charset="0"/>
              </a:rPr>
              <a:t>classificando o atributo em </a:t>
            </a:r>
            <a:r>
              <a:rPr lang="pt-BR" sz="1200" b="1">
                <a:solidFill>
                  <a:schemeClr val="bg2">
                    <a:lumMod val="50000"/>
                  </a:schemeClr>
                </a:solidFill>
                <a:latin typeface="Calibri" panose="020F0502020204030204" pitchFamily="34" charset="0"/>
                <a:cs typeface="Calibri" panose="020F0502020204030204" pitchFamily="34" charset="0"/>
              </a:rPr>
              <a:t>Não Conformidade.</a:t>
            </a:r>
          </a:p>
          <a:p>
            <a:pPr algn="just"/>
            <a:endParaRPr lang="pt-BR" sz="400" b="1">
              <a:solidFill>
                <a:schemeClr val="bg2">
                  <a:lumMod val="50000"/>
                </a:schemeClr>
              </a:solidFill>
              <a:latin typeface="Calibri" panose="020F0502020204030204" pitchFamily="34" charset="0"/>
              <a:cs typeface="Calibri" panose="020F0502020204030204" pitchFamily="34" charset="0"/>
            </a:endParaRPr>
          </a:p>
          <a:p>
            <a:pPr algn="just"/>
            <a:r>
              <a:rPr lang="pt-BR" sz="1200">
                <a:solidFill>
                  <a:schemeClr val="bg2">
                    <a:lumMod val="50000"/>
                  </a:schemeClr>
                </a:solidFill>
                <a:latin typeface="Calibri" panose="020F0502020204030204" pitchFamily="34" charset="0"/>
                <a:cs typeface="Calibri" panose="020F0502020204030204" pitchFamily="34" charset="0"/>
              </a:rPr>
              <a:t>Ponto  positivo para a opção</a:t>
            </a:r>
            <a:r>
              <a:rPr lang="pt-BR" sz="1200" b="1">
                <a:solidFill>
                  <a:schemeClr val="bg2">
                    <a:lumMod val="50000"/>
                  </a:schemeClr>
                </a:solidFill>
                <a:latin typeface="Calibri" panose="020F0502020204030204" pitchFamily="34" charset="0"/>
                <a:cs typeface="Calibri" panose="020F0502020204030204" pitchFamily="34" charset="0"/>
              </a:rPr>
              <a:t> Muito ruim </a:t>
            </a:r>
            <a:r>
              <a:rPr lang="pt-BR" sz="1200">
                <a:solidFill>
                  <a:schemeClr val="bg2">
                    <a:lumMod val="50000"/>
                  </a:schemeClr>
                </a:solidFill>
                <a:latin typeface="Calibri" panose="020F0502020204030204" pitchFamily="34" charset="0"/>
                <a:cs typeface="Calibri" panose="020F0502020204030204" pitchFamily="34" charset="0"/>
              </a:rPr>
              <a:t>que obteve apenas </a:t>
            </a:r>
            <a:r>
              <a:rPr lang="pt-BR" sz="1200" b="1">
                <a:solidFill>
                  <a:schemeClr val="bg2">
                    <a:lumMod val="50000"/>
                  </a:schemeClr>
                </a:solidFill>
                <a:latin typeface="Calibri" panose="020F0502020204030204" pitchFamily="34" charset="0"/>
                <a:cs typeface="Calibri" panose="020F0502020204030204" pitchFamily="34" charset="0"/>
              </a:rPr>
              <a:t>3,0% </a:t>
            </a:r>
            <a:r>
              <a:rPr lang="pt-BR" sz="1200">
                <a:solidFill>
                  <a:schemeClr val="bg2">
                    <a:lumMod val="50000"/>
                  </a:schemeClr>
                </a:solidFill>
                <a:latin typeface="Calibri" panose="020F0502020204030204" pitchFamily="34" charset="0"/>
                <a:cs typeface="Calibri" panose="020F0502020204030204" pitchFamily="34" charset="0"/>
              </a:rPr>
              <a:t>de citações. O maior índice de não satisfação está concentrado no gradiente </a:t>
            </a:r>
            <a:r>
              <a:rPr lang="pt-BR" sz="1200" b="1">
                <a:solidFill>
                  <a:schemeClr val="bg2">
                    <a:lumMod val="50000"/>
                  </a:schemeClr>
                </a:solidFill>
                <a:latin typeface="Calibri" panose="020F0502020204030204" pitchFamily="34" charset="0"/>
                <a:cs typeface="Calibri" panose="020F0502020204030204" pitchFamily="34" charset="0"/>
              </a:rPr>
              <a:t>Regular</a:t>
            </a:r>
            <a:r>
              <a:rPr lang="pt-BR" sz="1200">
                <a:solidFill>
                  <a:schemeClr val="bg2">
                    <a:lumMod val="50000"/>
                  </a:schemeClr>
                </a:solidFill>
                <a:latin typeface="Calibri" panose="020F0502020204030204" pitchFamily="34" charset="0"/>
                <a:cs typeface="Calibri" panose="020F0502020204030204" pitchFamily="34" charset="0"/>
              </a:rPr>
              <a:t> com </a:t>
            </a:r>
            <a:r>
              <a:rPr lang="pt-BR" sz="1200" b="1">
                <a:solidFill>
                  <a:schemeClr val="bg2">
                    <a:lumMod val="50000"/>
                  </a:schemeClr>
                </a:solidFill>
                <a:latin typeface="Calibri" panose="020F0502020204030204" pitchFamily="34" charset="0"/>
                <a:cs typeface="Calibri" panose="020F0502020204030204" pitchFamily="34" charset="0"/>
              </a:rPr>
              <a:t>26,0%.</a:t>
            </a:r>
          </a:p>
          <a:p>
            <a:pPr algn="just"/>
            <a:endParaRPr lang="pt-BR" sz="400" b="1">
              <a:solidFill>
                <a:schemeClr val="bg2">
                  <a:lumMod val="50000"/>
                </a:schemeClr>
              </a:solidFill>
              <a:latin typeface="Calibri" panose="020F0502020204030204" pitchFamily="34" charset="0"/>
              <a:cs typeface="Calibri" panose="020F0502020204030204" pitchFamily="34" charset="0"/>
            </a:endParaRPr>
          </a:p>
          <a:p>
            <a:pPr algn="just"/>
            <a:r>
              <a:rPr lang="pt-BR" sz="1200" b="1">
                <a:solidFill>
                  <a:schemeClr val="bg2">
                    <a:lumMod val="50000"/>
                  </a:schemeClr>
                </a:solidFill>
                <a:latin typeface="Calibri" panose="020F0502020204030204" pitchFamily="34" charset="0"/>
                <a:cs typeface="Calibri" panose="020F0502020204030204" pitchFamily="34" charset="0"/>
              </a:rPr>
              <a:t>Ponto de atenção </a:t>
            </a:r>
            <a:r>
              <a:rPr lang="pt-BR" sz="1200">
                <a:solidFill>
                  <a:schemeClr val="bg2">
                    <a:lumMod val="50000"/>
                  </a:schemeClr>
                </a:solidFill>
                <a:latin typeface="Calibri" panose="020F0502020204030204" pitchFamily="34" charset="0"/>
                <a:cs typeface="Calibri" panose="020F0502020204030204" pitchFamily="34" charset="0"/>
              </a:rPr>
              <a:t>ao viés de baixa entre as menções </a:t>
            </a:r>
            <a:r>
              <a:rPr lang="pt-BR" sz="1200" b="1">
                <a:solidFill>
                  <a:schemeClr val="bg2">
                    <a:lumMod val="50000"/>
                  </a:schemeClr>
                </a:solidFill>
                <a:latin typeface="Calibri" panose="020F0502020204030204" pitchFamily="34" charset="0"/>
                <a:cs typeface="Calibri" panose="020F0502020204030204" pitchFamily="34" charset="0"/>
              </a:rPr>
              <a:t>Bom </a:t>
            </a:r>
            <a:r>
              <a:rPr lang="pt-BR" sz="1200">
                <a:solidFill>
                  <a:schemeClr val="bg2">
                    <a:lumMod val="50000"/>
                  </a:schemeClr>
                </a:solidFill>
                <a:latin typeface="Calibri" panose="020F0502020204030204" pitchFamily="34" charset="0"/>
                <a:cs typeface="Calibri" panose="020F0502020204030204" pitchFamily="34" charset="0"/>
              </a:rPr>
              <a:t>e </a:t>
            </a:r>
            <a:r>
              <a:rPr lang="pt-BR" sz="1200" b="1">
                <a:solidFill>
                  <a:schemeClr val="bg2">
                    <a:lumMod val="50000"/>
                  </a:schemeClr>
                </a:solidFill>
                <a:latin typeface="Calibri" panose="020F0502020204030204" pitchFamily="34" charset="0"/>
                <a:cs typeface="Calibri" panose="020F0502020204030204" pitchFamily="34" charset="0"/>
              </a:rPr>
              <a:t>Muito bom</a:t>
            </a:r>
            <a:r>
              <a:rPr lang="pt-BR" sz="1200">
                <a:solidFill>
                  <a:schemeClr val="bg2">
                    <a:lumMod val="50000"/>
                  </a:schemeClr>
                </a:solidFill>
                <a:latin typeface="Calibri" panose="020F0502020204030204" pitchFamily="34" charset="0"/>
                <a:cs typeface="Calibri" panose="020F0502020204030204" pitchFamily="34" charset="0"/>
              </a:rPr>
              <a:t> de </a:t>
            </a:r>
            <a:r>
              <a:rPr lang="pt-BR" sz="1200" b="1">
                <a:solidFill>
                  <a:schemeClr val="bg2">
                    <a:lumMod val="50000"/>
                  </a:schemeClr>
                </a:solidFill>
                <a:latin typeface="Calibri" panose="020F0502020204030204" pitchFamily="34" charset="0"/>
                <a:cs typeface="Calibri" panose="020F0502020204030204" pitchFamily="34" charset="0"/>
              </a:rPr>
              <a:t>34,2pp</a:t>
            </a:r>
            <a:r>
              <a:rPr lang="pt-BR" sz="1200">
                <a:solidFill>
                  <a:schemeClr val="bg2">
                    <a:lumMod val="50000"/>
                  </a:schemeClr>
                </a:solidFill>
                <a:latin typeface="Calibri" panose="020F0502020204030204" pitchFamily="34" charset="0"/>
                <a:cs typeface="Calibri" panose="020F0502020204030204" pitchFamily="34" charset="0"/>
              </a:rPr>
              <a:t> que indica probabilidade de migração de satisfação para não satisfação.</a:t>
            </a:r>
          </a:p>
          <a:p>
            <a:pPr algn="just"/>
            <a:endParaRPr lang="pt-BR" sz="400" b="1">
              <a:solidFill>
                <a:schemeClr val="bg2">
                  <a:lumMod val="50000"/>
                </a:schemeClr>
              </a:solidFill>
              <a:latin typeface="Calibri" panose="020F0502020204030204" pitchFamily="34" charset="0"/>
              <a:cs typeface="Calibri" panose="020F0502020204030204" pitchFamily="34" charset="0"/>
            </a:endParaRPr>
          </a:p>
          <a:p>
            <a:pPr algn="just"/>
            <a:r>
              <a:rPr lang="pt-BR" sz="1200">
                <a:solidFill>
                  <a:schemeClr val="bg2">
                    <a:lumMod val="50000"/>
                  </a:schemeClr>
                </a:solidFill>
                <a:latin typeface="Calibri" panose="020F0502020204030204" pitchFamily="34" charset="0"/>
                <a:cs typeface="Calibri" panose="020F0502020204030204" pitchFamily="34" charset="0"/>
              </a:rPr>
              <a:t>Analisando os perfis, a variação entre os gêneros é pequena ficando dentro da margem de erro, logo não é possível dizer que há um gênero com melhor resultado que outro</a:t>
            </a:r>
            <a:r>
              <a:rPr lang="pt-BR" sz="1200" b="1">
                <a:solidFill>
                  <a:schemeClr val="bg2">
                    <a:lumMod val="50000"/>
                  </a:schemeClr>
                </a:solidFill>
                <a:latin typeface="Calibri" panose="020F0502020204030204" pitchFamily="34" charset="0"/>
                <a:cs typeface="Calibri" panose="020F0502020204030204" pitchFamily="34" charset="0"/>
              </a:rPr>
              <a:t>. </a:t>
            </a:r>
            <a:r>
              <a:rPr lang="pt-BR" sz="1200">
                <a:solidFill>
                  <a:schemeClr val="bg2">
                    <a:lumMod val="50000"/>
                  </a:schemeClr>
                </a:solidFill>
                <a:latin typeface="Calibri" panose="020F0502020204030204" pitchFamily="34" charset="0"/>
                <a:cs typeface="Calibri" panose="020F0502020204030204" pitchFamily="34" charset="0"/>
              </a:rPr>
              <a:t>Por faixa etária, os beneficiários mais satisfeitos são os respondentes </a:t>
            </a:r>
            <a:r>
              <a:rPr lang="pt-BR" sz="1200" b="1">
                <a:solidFill>
                  <a:schemeClr val="bg2">
                    <a:lumMod val="50000"/>
                  </a:schemeClr>
                </a:solidFill>
                <a:latin typeface="Calibri" panose="020F0502020204030204" pitchFamily="34" charset="0"/>
                <a:cs typeface="Calibri" panose="020F0502020204030204" pitchFamily="34" charset="0"/>
              </a:rPr>
              <a:t>De 46 a 55 anos</a:t>
            </a:r>
            <a:r>
              <a:rPr lang="pt-BR" sz="1200">
                <a:solidFill>
                  <a:schemeClr val="bg2">
                    <a:lumMod val="50000"/>
                  </a:schemeClr>
                </a:solidFill>
                <a:latin typeface="Calibri" panose="020F0502020204030204" pitchFamily="34" charset="0"/>
                <a:cs typeface="Calibri" panose="020F0502020204030204" pitchFamily="34" charset="0"/>
              </a:rPr>
              <a:t> que atingiram o patamar de </a:t>
            </a:r>
            <a:r>
              <a:rPr lang="pt-BR" sz="1200" b="1">
                <a:solidFill>
                  <a:schemeClr val="bg2">
                    <a:lumMod val="50000"/>
                  </a:schemeClr>
                </a:solidFill>
                <a:latin typeface="Calibri" panose="020F0502020204030204" pitchFamily="34" charset="0"/>
                <a:cs typeface="Calibri" panose="020F0502020204030204" pitchFamily="34" charset="0"/>
              </a:rPr>
              <a:t>Não Conformidade </a:t>
            </a:r>
            <a:r>
              <a:rPr lang="pt-BR" sz="1200">
                <a:solidFill>
                  <a:schemeClr val="bg2">
                    <a:lumMod val="50000"/>
                  </a:schemeClr>
                </a:solidFill>
                <a:latin typeface="Calibri" panose="020F0502020204030204" pitchFamily="34" charset="0"/>
                <a:cs typeface="Calibri" panose="020F0502020204030204" pitchFamily="34" charset="0"/>
              </a:rPr>
              <a:t>com </a:t>
            </a:r>
            <a:r>
              <a:rPr lang="pt-BR" sz="1200" b="1">
                <a:solidFill>
                  <a:schemeClr val="bg2">
                    <a:lumMod val="50000"/>
                  </a:schemeClr>
                </a:solidFill>
                <a:latin typeface="Calibri" panose="020F0502020204030204" pitchFamily="34" charset="0"/>
                <a:cs typeface="Calibri" panose="020F0502020204030204" pitchFamily="34" charset="0"/>
              </a:rPr>
              <a:t>71,4% </a:t>
            </a:r>
            <a:r>
              <a:rPr lang="pt-BR" sz="1200">
                <a:solidFill>
                  <a:schemeClr val="bg2">
                    <a:lumMod val="50000"/>
                  </a:schemeClr>
                </a:solidFill>
                <a:latin typeface="Calibri" panose="020F0502020204030204" pitchFamily="34" charset="0"/>
                <a:cs typeface="Calibri" panose="020F0502020204030204" pitchFamily="34" charset="0"/>
              </a:rPr>
              <a:t>das menções. Os menos satisfeitos são beneficiários </a:t>
            </a:r>
            <a:r>
              <a:rPr lang="pt-BR" sz="1200" b="1">
                <a:solidFill>
                  <a:schemeClr val="bg2">
                    <a:lumMod val="50000"/>
                  </a:schemeClr>
                </a:solidFill>
                <a:latin typeface="Calibri" panose="020F0502020204030204" pitchFamily="34" charset="0"/>
                <a:cs typeface="Calibri" panose="020F0502020204030204" pitchFamily="34" charset="0"/>
              </a:rPr>
              <a:t>De 26 a 35 anos </a:t>
            </a:r>
            <a:r>
              <a:rPr lang="pt-BR" sz="1200">
                <a:solidFill>
                  <a:schemeClr val="bg2">
                    <a:lumMod val="50000"/>
                  </a:schemeClr>
                </a:solidFill>
                <a:latin typeface="Calibri" panose="020F0502020204030204" pitchFamily="34" charset="0"/>
                <a:cs typeface="Calibri" panose="020F0502020204030204" pitchFamily="34" charset="0"/>
              </a:rPr>
              <a:t>atingindo </a:t>
            </a:r>
            <a:r>
              <a:rPr lang="pt-BR" sz="1200" b="1">
                <a:solidFill>
                  <a:schemeClr val="bg2">
                    <a:lumMod val="50000"/>
                  </a:schemeClr>
                </a:solidFill>
                <a:latin typeface="Calibri" panose="020F0502020204030204" pitchFamily="34" charset="0"/>
                <a:cs typeface="Calibri" panose="020F0502020204030204" pitchFamily="34" charset="0"/>
              </a:rPr>
              <a:t>59,1%</a:t>
            </a:r>
            <a:r>
              <a:rPr lang="pt-BR" sz="1200">
                <a:solidFill>
                  <a:schemeClr val="bg2">
                    <a:lumMod val="50000"/>
                  </a:schemeClr>
                </a:solidFill>
                <a:latin typeface="Calibri" panose="020F0502020204030204" pitchFamily="34" charset="0"/>
                <a:cs typeface="Calibri" panose="020F0502020204030204" pitchFamily="34" charset="0"/>
              </a:rPr>
              <a:t> na avaliação classificando o atributo em</a:t>
            </a:r>
            <a:r>
              <a:rPr lang="pt-BR" sz="1200" b="1">
                <a:solidFill>
                  <a:schemeClr val="bg2">
                    <a:lumMod val="50000"/>
                  </a:schemeClr>
                </a:solidFill>
                <a:latin typeface="Calibri" panose="020F0502020204030204" pitchFamily="34" charset="0"/>
                <a:cs typeface="Calibri" panose="020F0502020204030204" pitchFamily="34" charset="0"/>
              </a:rPr>
              <a:t> Não Conformidade. </a:t>
            </a:r>
            <a:endParaRPr lang="pt-BR" sz="1200">
              <a:solidFill>
                <a:schemeClr val="bg2">
                  <a:lumMod val="50000"/>
                </a:schemeClr>
              </a:solidFill>
              <a:latin typeface="Calibri" panose="020F0502020204030204" pitchFamily="34" charset="0"/>
              <a:cs typeface="Calibri" panose="020F0502020204030204" pitchFamily="34" charset="0"/>
            </a:endParaRPr>
          </a:p>
        </p:txBody>
      </p:sp>
      <p:pic>
        <p:nvPicPr>
          <p:cNvPr id="31" name="Gráfico 30" descr="Fala com preenchimento sólido">
            <a:extLst>
              <a:ext uri="{FF2B5EF4-FFF2-40B4-BE49-F238E27FC236}">
                <a16:creationId xmlns:a16="http://schemas.microsoft.com/office/drawing/2014/main" id="{C589D39E-B20E-B5F0-C867-8698AB7DDE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1602" y="3093548"/>
            <a:ext cx="638645" cy="638645"/>
          </a:xfrm>
          <a:prstGeom prst="rect">
            <a:avLst/>
          </a:prstGeom>
        </p:spPr>
      </p:pic>
      <p:sp>
        <p:nvSpPr>
          <p:cNvPr id="35" name="Círculo Q4">
            <a:extLst>
              <a:ext uri="{FF2B5EF4-FFF2-40B4-BE49-F238E27FC236}">
                <a16:creationId xmlns:a16="http://schemas.microsoft.com/office/drawing/2014/main" id="{7EBB0DC3-AAD4-7173-1FE0-D3D96E0033F0}"/>
              </a:ext>
            </a:extLst>
          </p:cNvPr>
          <p:cNvSpPr/>
          <p:nvPr/>
        </p:nvSpPr>
        <p:spPr>
          <a:xfrm>
            <a:off x="2708449" y="1694400"/>
            <a:ext cx="667503" cy="663744"/>
          </a:xfrm>
          <a:prstGeom prst="ellipse">
            <a:avLst/>
          </a:prstGeom>
          <a:solidFill>
            <a:srgbClr val="FF7979"/>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Calibri"/>
                <a:cs typeface="Calibri"/>
              </a:rPr>
              <a:t>66,2</a:t>
            </a:r>
            <a:endParaRPr kumimoji="0" lang="pt-BR"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Retângulo: Cantos Arredondados 1">
            <a:extLst>
              <a:ext uri="{FF2B5EF4-FFF2-40B4-BE49-F238E27FC236}">
                <a16:creationId xmlns:a16="http://schemas.microsoft.com/office/drawing/2014/main" id="{AE85BB2B-F40E-C64F-2402-DC40DE9568F9}"/>
              </a:ext>
            </a:extLst>
          </p:cNvPr>
          <p:cNvSpPr/>
          <p:nvPr/>
        </p:nvSpPr>
        <p:spPr>
          <a:xfrm>
            <a:off x="3866207" y="2266656"/>
            <a:ext cx="550669" cy="283571"/>
          </a:xfrm>
          <a:prstGeom prst="roundRect">
            <a:avLst/>
          </a:prstGeom>
          <a:solidFill>
            <a:srgbClr val="FF7C80"/>
          </a:solidFill>
          <a:ln w="2857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white"/>
                </a:solidFill>
                <a:effectLst/>
                <a:uLnTx/>
                <a:uFillTx/>
                <a:latin typeface="Calibri" panose="020F0502020204030204"/>
                <a:ea typeface="+mn-ea"/>
                <a:cs typeface="+mn-cs"/>
              </a:rPr>
              <a:t>65,5</a:t>
            </a:r>
          </a:p>
        </p:txBody>
      </p:sp>
      <p:sp>
        <p:nvSpPr>
          <p:cNvPr id="3" name="CaixaDeTexto 2">
            <a:extLst>
              <a:ext uri="{FF2B5EF4-FFF2-40B4-BE49-F238E27FC236}">
                <a16:creationId xmlns:a16="http://schemas.microsoft.com/office/drawing/2014/main" id="{8DD52F63-CD26-E359-8055-7489DD057E23}"/>
              </a:ext>
            </a:extLst>
          </p:cNvPr>
          <p:cNvSpPr txBox="1"/>
          <p:nvPr/>
        </p:nvSpPr>
        <p:spPr>
          <a:xfrm>
            <a:off x="3923209" y="2031749"/>
            <a:ext cx="481222" cy="246221"/>
          </a:xfrm>
          <a:prstGeom prst="rect">
            <a:avLst/>
          </a:prstGeom>
          <a:noFill/>
        </p:spPr>
        <p:txBody>
          <a:bodyPr wrap="none" rtlCol="0">
            <a:spAutoFit/>
          </a:bodyPr>
          <a:lstStyle/>
          <a:p>
            <a:pPr fontAlgn="auto">
              <a:spcBef>
                <a:spcPts val="0"/>
              </a:spcBef>
              <a:spcAft>
                <a:spcPts val="0"/>
              </a:spcAft>
            </a:pPr>
            <a:r>
              <a:rPr lang="pt-BR" sz="1000">
                <a:solidFill>
                  <a:schemeClr val="bg2">
                    <a:lumMod val="50000"/>
                  </a:schemeClr>
                </a:solidFill>
                <a:latin typeface="Calibri" panose="020F0502020204030204"/>
                <a:cs typeface="+mn-cs"/>
              </a:rPr>
              <a:t>2023:</a:t>
            </a:r>
          </a:p>
        </p:txBody>
      </p:sp>
      <p:grpSp>
        <p:nvGrpSpPr>
          <p:cNvPr id="4" name="Agrupar 3">
            <a:extLst>
              <a:ext uri="{FF2B5EF4-FFF2-40B4-BE49-F238E27FC236}">
                <a16:creationId xmlns:a16="http://schemas.microsoft.com/office/drawing/2014/main" id="{648A9732-425A-4A69-AC90-5EF0916D7ADD}"/>
              </a:ext>
            </a:extLst>
          </p:cNvPr>
          <p:cNvGrpSpPr/>
          <p:nvPr/>
        </p:nvGrpSpPr>
        <p:grpSpPr>
          <a:xfrm>
            <a:off x="5564652" y="1293991"/>
            <a:ext cx="2271850" cy="2188786"/>
            <a:chOff x="0" y="0"/>
            <a:chExt cx="2237239" cy="2543175"/>
          </a:xfrm>
        </p:grpSpPr>
        <p:pic>
          <p:nvPicPr>
            <p:cNvPr id="5" name="Imagem 4" descr="Free vector graphic: Silhouette, Man, Women'S - Free Image ...">
              <a:extLst>
                <a:ext uri="{FF2B5EF4-FFF2-40B4-BE49-F238E27FC236}">
                  <a16:creationId xmlns:a16="http://schemas.microsoft.com/office/drawing/2014/main" id="{AECFE4A6-AC7C-46AD-8E62-88DE2701064B}"/>
                </a:ext>
              </a:extLst>
            </p:cNvPr>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r="50076"/>
            <a:stretch/>
          </p:blipFill>
          <p:spPr>
            <a:xfrm>
              <a:off x="381001" y="161925"/>
              <a:ext cx="628649" cy="2257426"/>
            </a:xfrm>
            <a:prstGeom prst="rect">
              <a:avLst/>
            </a:prstGeom>
          </p:spPr>
        </p:pic>
        <p:pic>
          <p:nvPicPr>
            <p:cNvPr id="7" name="Imagem 6" descr="Free vector graphic: Silhouette, Man, Women'S - Free Image ...">
              <a:extLst>
                <a:ext uri="{FF2B5EF4-FFF2-40B4-BE49-F238E27FC236}">
                  <a16:creationId xmlns:a16="http://schemas.microsoft.com/office/drawing/2014/main" id="{3F086BA6-91DC-41F1-A8B4-3AFCDC7DAD5E}"/>
                </a:ext>
              </a:extLst>
            </p:cNvPr>
            <p:cNvPicPr>
              <a:picLocks noChangeAspect="1"/>
            </p:cNvPicPr>
            <p:nvPr/>
          </p:nvPicPr>
          <p:blipFill rotWithShape="1">
            <a:blip r:embed="rId5" cstate="print">
              <a:duotone>
                <a:prstClr val="black"/>
                <a:srgbClr val="FF66CC">
                  <a:tint val="45000"/>
                  <a:satMod val="400000"/>
                </a:srgbClr>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l="50680"/>
            <a:stretch/>
          </p:blipFill>
          <p:spPr>
            <a:xfrm>
              <a:off x="1209675" y="190500"/>
              <a:ext cx="621046" cy="2257425"/>
            </a:xfrm>
            <a:prstGeom prst="rect">
              <a:avLst/>
            </a:prstGeom>
          </p:spPr>
        </p:pic>
        <p:graphicFrame>
          <p:nvGraphicFramePr>
            <p:cNvPr id="9" name="Gráfico 8">
              <a:extLst>
                <a:ext uri="{FF2B5EF4-FFF2-40B4-BE49-F238E27FC236}">
                  <a16:creationId xmlns:a16="http://schemas.microsoft.com/office/drawing/2014/main" id="{58C63796-8DAA-428C-BC00-0E8DF6B2E0F6}"/>
                </a:ext>
              </a:extLst>
            </p:cNvPr>
            <p:cNvGraphicFramePr>
              <a:graphicFrameLocks/>
            </p:cNvGraphicFramePr>
            <p:nvPr>
              <p:extLst>
                <p:ext uri="{D42A27DB-BD31-4B8C-83A1-F6EECF244321}">
                  <p14:modId xmlns:p14="http://schemas.microsoft.com/office/powerpoint/2010/main" val="2675823884"/>
                </p:ext>
              </p:extLst>
            </p:nvPr>
          </p:nvGraphicFramePr>
          <p:xfrm>
            <a:off x="0" y="0"/>
            <a:ext cx="2237239" cy="2543175"/>
          </p:xfrm>
          <a:graphic>
            <a:graphicData uri="http://schemas.openxmlformats.org/drawingml/2006/chart">
              <c:chart xmlns:c="http://schemas.openxmlformats.org/drawingml/2006/chart" xmlns:r="http://schemas.openxmlformats.org/officeDocument/2006/relationships" r:id="rId7"/>
            </a:graphicData>
          </a:graphic>
        </p:graphicFrame>
      </p:grpSp>
      <p:graphicFrame>
        <p:nvGraphicFramePr>
          <p:cNvPr id="11" name="Gráfico 10">
            <a:extLst>
              <a:ext uri="{FF2B5EF4-FFF2-40B4-BE49-F238E27FC236}">
                <a16:creationId xmlns:a16="http://schemas.microsoft.com/office/drawing/2014/main" id="{588A48CD-0AF9-420A-8420-13F105CD58FE}"/>
              </a:ext>
            </a:extLst>
          </p:cNvPr>
          <p:cNvGraphicFramePr>
            <a:graphicFrameLocks/>
          </p:cNvGraphicFramePr>
          <p:nvPr>
            <p:extLst>
              <p:ext uri="{D42A27DB-BD31-4B8C-83A1-F6EECF244321}">
                <p14:modId xmlns:p14="http://schemas.microsoft.com/office/powerpoint/2010/main" val="201370441"/>
              </p:ext>
            </p:extLst>
          </p:nvPr>
        </p:nvGraphicFramePr>
        <p:xfrm>
          <a:off x="-100494" y="2266656"/>
          <a:ext cx="4061009" cy="255749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36305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ea typeface="Calibri Light" panose="020F0302020204030204" pitchFamily="34" charset="0"/>
                <a:cs typeface="Calibri Light" panose="020F0302020204030204" pitchFamily="34" charset="0"/>
              </a:rPr>
              <a:t>Avaliação Geral</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CaixaDeTexto 5">
            <a:extLst>
              <a:ext uri="{FF2B5EF4-FFF2-40B4-BE49-F238E27FC236}">
                <a16:creationId xmlns:a16="http://schemas.microsoft.com/office/drawing/2014/main" id="{9B224C38-9713-0EB8-AF16-53653D86F04D}"/>
              </a:ext>
            </a:extLst>
          </p:cNvPr>
          <p:cNvSpPr txBox="1"/>
          <p:nvPr/>
        </p:nvSpPr>
        <p:spPr>
          <a:xfrm>
            <a:off x="0" y="908720"/>
            <a:ext cx="10656529" cy="317186"/>
          </a:xfrm>
          <a:prstGeom prst="rect">
            <a:avLst/>
          </a:prstGeom>
          <a:noFill/>
          <a:effectLst/>
        </p:spPr>
        <p:txBody>
          <a:bodyPr wrap="square" lIns="100760" tIns="50379" rIns="100760" bIns="50379" rtlCol="0">
            <a:spAutoFit/>
          </a:bodyPr>
          <a:lstStyle/>
          <a:p>
            <a:r>
              <a:rPr lang="pt-BR" sz="1400" b="1">
                <a:solidFill>
                  <a:schemeClr val="bg2">
                    <a:lumMod val="50000"/>
                  </a:schemeClr>
                </a:solidFill>
                <a:latin typeface="Calibri" panose="020F0502020204030204" pitchFamily="34" charset="0"/>
                <a:cs typeface="Calibri" panose="020F0502020204030204" pitchFamily="34" charset="0"/>
              </a:rPr>
              <a:t>9 - Como você avalia seu plano de saúde?</a:t>
            </a:r>
          </a:p>
        </p:txBody>
      </p:sp>
      <p:graphicFrame>
        <p:nvGraphicFramePr>
          <p:cNvPr id="8" name="Tabela 7">
            <a:extLst>
              <a:ext uri="{FF2B5EF4-FFF2-40B4-BE49-F238E27FC236}">
                <a16:creationId xmlns:a16="http://schemas.microsoft.com/office/drawing/2014/main" id="{F87616B3-D2B9-FE52-60A4-9E395C0D2955}"/>
              </a:ext>
            </a:extLst>
          </p:cNvPr>
          <p:cNvGraphicFramePr>
            <a:graphicFrameLocks noGrp="1"/>
          </p:cNvGraphicFramePr>
          <p:nvPr>
            <p:extLst>
              <p:ext uri="{D42A27DB-BD31-4B8C-83A1-F6EECF244321}">
                <p14:modId xmlns:p14="http://schemas.microsoft.com/office/powerpoint/2010/main" val="2089033864"/>
              </p:ext>
            </p:extLst>
          </p:nvPr>
        </p:nvGraphicFramePr>
        <p:xfrm>
          <a:off x="7848947" y="1449549"/>
          <a:ext cx="2848466" cy="1831214"/>
        </p:xfrm>
        <a:graphic>
          <a:graphicData uri="http://schemas.openxmlformats.org/drawingml/2006/table">
            <a:tbl>
              <a:tblPr/>
              <a:tblGrid>
                <a:gridCol w="1424233">
                  <a:extLst>
                    <a:ext uri="{9D8B030D-6E8A-4147-A177-3AD203B41FA5}">
                      <a16:colId xmlns:a16="http://schemas.microsoft.com/office/drawing/2014/main" val="3399568873"/>
                    </a:ext>
                  </a:extLst>
                </a:gridCol>
                <a:gridCol w="1424233">
                  <a:extLst>
                    <a:ext uri="{9D8B030D-6E8A-4147-A177-3AD203B41FA5}">
                      <a16:colId xmlns:a16="http://schemas.microsoft.com/office/drawing/2014/main" val="1949039527"/>
                    </a:ext>
                  </a:extLst>
                </a:gridCol>
              </a:tblGrid>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Faixa Etária</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T2B</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559505740"/>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18 a 25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88,9</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598173083"/>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26 a 35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80,4</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3606086560"/>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36 a 45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83,3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3512628842"/>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46 a 55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72,9</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431269831"/>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De 56 a 65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FFFFFF"/>
                          </a:solidFill>
                          <a:effectLst/>
                          <a:latin typeface="Calibri" panose="020F0502020204030204" pitchFamily="34" charset="0"/>
                        </a:rPr>
                        <a:t>79,5</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104673009"/>
                  </a:ext>
                </a:extLst>
              </a:tr>
              <a:tr h="2616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Mais de 65 anos</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81,3</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3755464123"/>
                  </a:ext>
                </a:extLst>
              </a:tr>
            </a:tbl>
          </a:graphicData>
        </a:graphic>
      </p:graphicFrame>
      <p:sp>
        <p:nvSpPr>
          <p:cNvPr id="10" name="Seta para a Direita 134">
            <a:extLst>
              <a:ext uri="{FF2B5EF4-FFF2-40B4-BE49-F238E27FC236}">
                <a16:creationId xmlns:a16="http://schemas.microsoft.com/office/drawing/2014/main" id="{A433F682-661A-198E-8D9F-50839D9F3C93}"/>
              </a:ext>
            </a:extLst>
          </p:cNvPr>
          <p:cNvSpPr/>
          <p:nvPr/>
        </p:nvSpPr>
        <p:spPr>
          <a:xfrm>
            <a:off x="504131" y="1564452"/>
            <a:ext cx="1737764" cy="937664"/>
          </a:xfrm>
          <a:prstGeom prst="rightArrow">
            <a:avLst/>
          </a:prstGeom>
          <a:solidFill>
            <a:sysClr val="window" lastClr="FFFFFF">
              <a:lumMod val="95000"/>
            </a:sys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300" normalizeH="0" baseline="0" noProof="0">
                <a:ln>
                  <a:noFill/>
                </a:ln>
                <a:solidFill>
                  <a:schemeClr val="bg2">
                    <a:lumMod val="50000"/>
                  </a:schemeClr>
                </a:solidFill>
                <a:effectLst/>
                <a:uLnTx/>
                <a:uFillTx/>
                <a:latin typeface="Calibri" panose="020F0502020204030204"/>
                <a:ea typeface="+mn-ea"/>
                <a:cs typeface="+mn-cs"/>
              </a:rPr>
              <a:t>Percepção</a:t>
            </a:r>
          </a:p>
        </p:txBody>
      </p:sp>
      <p:grpSp>
        <p:nvGrpSpPr>
          <p:cNvPr id="13" name="Agrupar 12">
            <a:extLst>
              <a:ext uri="{FF2B5EF4-FFF2-40B4-BE49-F238E27FC236}">
                <a16:creationId xmlns:a16="http://schemas.microsoft.com/office/drawing/2014/main" id="{0C35CFF1-FE7C-0DB9-1D6F-01900D614FAB}"/>
              </a:ext>
            </a:extLst>
          </p:cNvPr>
          <p:cNvGrpSpPr/>
          <p:nvPr/>
        </p:nvGrpSpPr>
        <p:grpSpPr>
          <a:xfrm>
            <a:off x="75" y="6104324"/>
            <a:ext cx="4024269" cy="637044"/>
            <a:chOff x="157406" y="5740245"/>
            <a:chExt cx="4024269" cy="637044"/>
          </a:xfrm>
        </p:grpSpPr>
        <p:sp>
          <p:nvSpPr>
            <p:cNvPr id="14" name="Retângulo: Cantos Arredondados 13">
              <a:extLst>
                <a:ext uri="{FF2B5EF4-FFF2-40B4-BE49-F238E27FC236}">
                  <a16:creationId xmlns:a16="http://schemas.microsoft.com/office/drawing/2014/main" id="{32354DFF-212A-B653-EAC5-3A088EC57FCA}"/>
                </a:ext>
              </a:extLst>
            </p:cNvPr>
            <p:cNvSpPr/>
            <p:nvPr/>
          </p:nvSpPr>
          <p:spPr>
            <a:xfrm>
              <a:off x="180975" y="5740245"/>
              <a:ext cx="3798597" cy="637044"/>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tângulo Arredondado 81">
              <a:extLst>
                <a:ext uri="{FF2B5EF4-FFF2-40B4-BE49-F238E27FC236}">
                  <a16:creationId xmlns:a16="http://schemas.microsoft.com/office/drawing/2014/main" id="{2BE42D65-FA7A-18C0-07B7-1F769BB40B39}"/>
                </a:ext>
              </a:extLst>
            </p:cNvPr>
            <p:cNvSpPr/>
            <p:nvPr/>
          </p:nvSpPr>
          <p:spPr>
            <a:xfrm>
              <a:off x="246685" y="5992517"/>
              <a:ext cx="720000" cy="177903"/>
            </a:xfrm>
            <a:prstGeom prst="roundRect">
              <a:avLst/>
            </a:prstGeom>
            <a:solidFill>
              <a:srgbClr val="70AD47"/>
            </a:solidFill>
            <a:ln w="12700" cap="flat" cmpd="sng" algn="ctr">
              <a:solidFill>
                <a:srgbClr val="70AD47"/>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white"/>
                  </a:solidFill>
                  <a:effectLst/>
                  <a:uLnTx/>
                  <a:uFillTx/>
                  <a:latin typeface="Calibri" panose="020F0502020204030204"/>
                  <a:ea typeface="+mn-ea"/>
                  <a:cs typeface="+mn-cs"/>
                </a:rPr>
                <a:t>90 a 100</a:t>
              </a:r>
            </a:p>
          </p:txBody>
        </p:sp>
        <p:sp>
          <p:nvSpPr>
            <p:cNvPr id="16" name="Retângulo Arredondado 82">
              <a:extLst>
                <a:ext uri="{FF2B5EF4-FFF2-40B4-BE49-F238E27FC236}">
                  <a16:creationId xmlns:a16="http://schemas.microsoft.com/office/drawing/2014/main" id="{E1D05132-9301-BFC4-6B67-407CE05997BB}"/>
                </a:ext>
              </a:extLst>
            </p:cNvPr>
            <p:cNvSpPr/>
            <p:nvPr/>
          </p:nvSpPr>
          <p:spPr>
            <a:xfrm>
              <a:off x="1079602" y="5985083"/>
              <a:ext cx="720000" cy="189413"/>
            </a:xfrm>
            <a:prstGeom prst="roundRect">
              <a:avLst/>
            </a:prstGeom>
            <a:solidFill>
              <a:srgbClr val="FFC000">
                <a:lumMod val="40000"/>
                <a:lumOff val="60000"/>
              </a:srgbClr>
            </a:solidFill>
            <a:ln w="12700" cap="flat" cmpd="sng" algn="ctr">
              <a:solidFill>
                <a:srgbClr val="FFC000">
                  <a:lumMod val="40000"/>
                  <a:lumOff val="6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black">
                      <a:lumMod val="75000"/>
                      <a:lumOff val="25000"/>
                    </a:prstClr>
                  </a:solidFill>
                  <a:effectLst/>
                  <a:uLnTx/>
                  <a:uFillTx/>
                  <a:latin typeface="Calibri" panose="020F0502020204030204"/>
                  <a:ea typeface="+mn-ea"/>
                  <a:cs typeface="+mn-cs"/>
                </a:rPr>
                <a:t>80 a 89</a:t>
              </a:r>
            </a:p>
          </p:txBody>
        </p:sp>
        <p:sp>
          <p:nvSpPr>
            <p:cNvPr id="17" name="Retângulo Arredondado 84">
              <a:extLst>
                <a:ext uri="{FF2B5EF4-FFF2-40B4-BE49-F238E27FC236}">
                  <a16:creationId xmlns:a16="http://schemas.microsoft.com/office/drawing/2014/main" id="{9BA2B2CC-5339-F41F-F42A-14DB2733ACBC}"/>
                </a:ext>
              </a:extLst>
            </p:cNvPr>
            <p:cNvSpPr/>
            <p:nvPr/>
          </p:nvSpPr>
          <p:spPr>
            <a:xfrm>
              <a:off x="2297710" y="5992517"/>
              <a:ext cx="720000" cy="177903"/>
            </a:xfrm>
            <a:prstGeom prst="roundRect">
              <a:avLst/>
            </a:prstGeom>
            <a:solidFill>
              <a:srgbClr val="FF7C80"/>
            </a:solidFill>
            <a:ln w="12700" cap="flat" cmpd="sng" algn="ctr">
              <a:solidFill>
                <a:srgbClr val="FF7C8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white"/>
                  </a:solidFill>
                  <a:effectLst/>
                  <a:uLnTx/>
                  <a:uFillTx/>
                  <a:latin typeface="Calibri" panose="020F0502020204030204"/>
                  <a:ea typeface="+mn-ea"/>
                  <a:cs typeface="+mn-cs"/>
                </a:rPr>
                <a:t>0 a 79</a:t>
              </a:r>
            </a:p>
          </p:txBody>
        </p:sp>
        <p:sp>
          <p:nvSpPr>
            <p:cNvPr id="21" name="CaixaDeTexto 20">
              <a:extLst>
                <a:ext uri="{FF2B5EF4-FFF2-40B4-BE49-F238E27FC236}">
                  <a16:creationId xmlns:a16="http://schemas.microsoft.com/office/drawing/2014/main" id="{2C32EF3B-3C26-0020-8715-751825370531}"/>
                </a:ext>
              </a:extLst>
            </p:cNvPr>
            <p:cNvSpPr txBox="1"/>
            <p:nvPr/>
          </p:nvSpPr>
          <p:spPr>
            <a:xfrm>
              <a:off x="187886" y="5740245"/>
              <a:ext cx="845103"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1" i="0" u="sng" strike="noStrike" kern="0" cap="none" spc="0" normalizeH="0" baseline="0" noProof="0">
                  <a:ln>
                    <a:noFill/>
                  </a:ln>
                  <a:solidFill>
                    <a:prstClr val="black">
                      <a:lumMod val="75000"/>
                      <a:lumOff val="25000"/>
                    </a:prstClr>
                  </a:solidFill>
                  <a:effectLst/>
                  <a:uLnTx/>
                  <a:uFillTx/>
                  <a:latin typeface="Calibri" panose="020F0502020204030204"/>
                  <a:cs typeface="+mn-cs"/>
                </a:rPr>
                <a:t>% Satisfação</a:t>
              </a:r>
            </a:p>
          </p:txBody>
        </p:sp>
        <p:sp>
          <p:nvSpPr>
            <p:cNvPr id="22" name="CaixaDeTexto 21">
              <a:extLst>
                <a:ext uri="{FF2B5EF4-FFF2-40B4-BE49-F238E27FC236}">
                  <a16:creationId xmlns:a16="http://schemas.microsoft.com/office/drawing/2014/main" id="{CF8F0479-D068-41ED-317F-AC563874FFD4}"/>
                </a:ext>
              </a:extLst>
            </p:cNvPr>
            <p:cNvSpPr txBox="1"/>
            <p:nvPr/>
          </p:nvSpPr>
          <p:spPr>
            <a:xfrm>
              <a:off x="157406" y="6161845"/>
              <a:ext cx="942887"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Excelente / Forças</a:t>
              </a:r>
            </a:p>
          </p:txBody>
        </p:sp>
        <p:sp>
          <p:nvSpPr>
            <p:cNvPr id="23" name="CaixaDeTexto 22">
              <a:extLst>
                <a:ext uri="{FF2B5EF4-FFF2-40B4-BE49-F238E27FC236}">
                  <a16:creationId xmlns:a16="http://schemas.microsoft.com/office/drawing/2014/main" id="{AA5B1C2E-327C-FCFA-82C0-993B6C036CCB}"/>
                </a:ext>
              </a:extLst>
            </p:cNvPr>
            <p:cNvSpPr txBox="1"/>
            <p:nvPr/>
          </p:nvSpPr>
          <p:spPr>
            <a:xfrm>
              <a:off x="990227" y="6161845"/>
              <a:ext cx="1316386"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Conforme / Oportunidades</a:t>
              </a:r>
            </a:p>
          </p:txBody>
        </p:sp>
        <p:sp>
          <p:nvSpPr>
            <p:cNvPr id="24" name="CaixaDeTexto 23">
              <a:extLst>
                <a:ext uri="{FF2B5EF4-FFF2-40B4-BE49-F238E27FC236}">
                  <a16:creationId xmlns:a16="http://schemas.microsoft.com/office/drawing/2014/main" id="{623320ED-1AE1-B877-9EF8-3A5AA930CDAA}"/>
                </a:ext>
              </a:extLst>
            </p:cNvPr>
            <p:cNvSpPr txBox="1"/>
            <p:nvPr/>
          </p:nvSpPr>
          <p:spPr>
            <a:xfrm>
              <a:off x="2228633" y="6161845"/>
              <a:ext cx="195304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0" i="0" u="none" strike="noStrike" kern="0" cap="none" spc="0" normalizeH="0" baseline="0" noProof="0">
                  <a:ln>
                    <a:noFill/>
                  </a:ln>
                  <a:solidFill>
                    <a:prstClr val="black">
                      <a:lumMod val="75000"/>
                      <a:lumOff val="25000"/>
                    </a:prstClr>
                  </a:solidFill>
                  <a:effectLst/>
                  <a:uLnTx/>
                  <a:uFillTx/>
                  <a:latin typeface="Calibri" panose="020F0502020204030204"/>
                  <a:cs typeface="+mn-cs"/>
                </a:rPr>
                <a:t>Não conforme Fraquezas ou Ameaças</a:t>
              </a:r>
            </a:p>
          </p:txBody>
        </p:sp>
      </p:grpSp>
      <p:graphicFrame>
        <p:nvGraphicFramePr>
          <p:cNvPr id="25" name="Tabela 24">
            <a:extLst>
              <a:ext uri="{FF2B5EF4-FFF2-40B4-BE49-F238E27FC236}">
                <a16:creationId xmlns:a16="http://schemas.microsoft.com/office/drawing/2014/main" id="{277E68C3-7E3D-4516-FA0A-FC5A85860BCC}"/>
              </a:ext>
            </a:extLst>
          </p:cNvPr>
          <p:cNvGraphicFramePr>
            <a:graphicFrameLocks noGrp="1"/>
          </p:cNvGraphicFramePr>
          <p:nvPr>
            <p:extLst>
              <p:ext uri="{D42A27DB-BD31-4B8C-83A1-F6EECF244321}">
                <p14:modId xmlns:p14="http://schemas.microsoft.com/office/powerpoint/2010/main" val="682523585"/>
              </p:ext>
            </p:extLst>
          </p:nvPr>
        </p:nvGraphicFramePr>
        <p:xfrm>
          <a:off x="67186" y="5181947"/>
          <a:ext cx="5189474" cy="695325"/>
        </p:xfrm>
        <a:graphic>
          <a:graphicData uri="http://schemas.openxmlformats.org/drawingml/2006/table">
            <a:tbl>
              <a:tblPr/>
              <a:tblGrid>
                <a:gridCol w="5189474">
                  <a:extLst>
                    <a:ext uri="{9D8B030D-6E8A-4147-A177-3AD203B41FA5}">
                      <a16:colId xmlns:a16="http://schemas.microsoft.com/office/drawing/2014/main" val="162966755"/>
                    </a:ext>
                  </a:extLst>
                </a:gridCol>
              </a:tblGrid>
              <a:tr h="190500">
                <a:tc>
                  <a:txBody>
                    <a:bodyPr/>
                    <a:lstStyle/>
                    <a:p>
                      <a:pPr algn="l" fontAlgn="t"/>
                      <a:r>
                        <a:rPr lang="pt-BR" sz="1000" b="0" i="0" u="none" strike="noStrike">
                          <a:solidFill>
                            <a:schemeClr val="bg2">
                              <a:lumMod val="50000"/>
                            </a:schemeClr>
                          </a:solidFill>
                          <a:effectLst/>
                          <a:latin typeface="Calibri" panose="020F0502020204030204" pitchFamily="34" charset="0"/>
                        </a:rPr>
                        <a:t>Base: </a:t>
                      </a:r>
                      <a:r>
                        <a:rPr lang="pt-BR" sz="1000" b="1" i="0" u="none" strike="noStrike">
                          <a:solidFill>
                            <a:schemeClr val="bg2">
                              <a:lumMod val="50000"/>
                            </a:schemeClr>
                          </a:solidFill>
                          <a:effectLst/>
                          <a:latin typeface="Calibri" panose="020F0502020204030204" pitchFamily="34" charset="0"/>
                        </a:rPr>
                        <a:t>446</a:t>
                      </a:r>
                      <a:r>
                        <a:rPr lang="pt-BR" sz="1000" b="0" i="0" u="none" strike="noStrike">
                          <a:solidFill>
                            <a:schemeClr val="bg2">
                              <a:lumMod val="50000"/>
                            </a:schemeClr>
                          </a:solidFill>
                          <a:effectLst/>
                          <a:latin typeface="Calibri" panose="020F0502020204030204" pitchFamily="34" charset="0"/>
                        </a:rPr>
                        <a:t> | Margem de Erro: </a:t>
                      </a:r>
                      <a:r>
                        <a:rPr lang="pt-BR" sz="1000" b="1" i="0" u="none" strike="noStrike">
                          <a:solidFill>
                            <a:schemeClr val="bg2">
                              <a:lumMod val="50000"/>
                            </a:schemeClr>
                          </a:solidFill>
                          <a:effectLst/>
                          <a:latin typeface="Calibri" panose="020F0502020204030204" pitchFamily="34" charset="0"/>
                        </a:rPr>
                        <a:t>4,61</a:t>
                      </a:r>
                      <a:endParaRPr lang="pt-BR" sz="1000" b="0" i="0" u="none" strike="noStrike">
                        <a:solidFill>
                          <a:schemeClr val="bg2">
                            <a:lumMod val="50000"/>
                          </a:schemeClr>
                        </a:solidFill>
                        <a:effectLst/>
                        <a:latin typeface="Calibri" panose="020F0502020204030204" pitchFamily="34" charset="0"/>
                      </a:endParaRP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37591367"/>
                  </a:ext>
                </a:extLst>
              </a:tr>
              <a:tr h="190500">
                <a:tc>
                  <a:txBody>
                    <a:bodyPr/>
                    <a:lstStyle/>
                    <a:p>
                      <a:pPr algn="l" fontAlgn="t"/>
                      <a:r>
                        <a:rPr lang="pt-BR" sz="1000" b="0" i="0" u="none" strike="noStrike">
                          <a:solidFill>
                            <a:schemeClr val="bg2">
                              <a:lumMod val="50000"/>
                            </a:schemeClr>
                          </a:solidFill>
                          <a:effectLst/>
                          <a:latin typeface="Calibri" panose="020F0502020204030204" pitchFamily="34" charset="0"/>
                        </a:rPr>
                        <a:t>Não sei = Não sei/Não tenho como avaliar: </a:t>
                      </a:r>
                      <a:r>
                        <a:rPr lang="pt-BR" sz="1000" b="1" i="0" u="none" strike="noStrike">
                          <a:solidFill>
                            <a:schemeClr val="bg2">
                              <a:lumMod val="50000"/>
                            </a:schemeClr>
                          </a:solidFill>
                          <a:effectLst/>
                          <a:latin typeface="Calibri" panose="020F0502020204030204" pitchFamily="34" charset="0"/>
                        </a:rPr>
                        <a:t>7 entrevistados</a:t>
                      </a:r>
                      <a:r>
                        <a:rPr lang="pt-BR" sz="1000" b="0" i="0" u="none" strike="noStrike">
                          <a:solidFill>
                            <a:schemeClr val="bg2">
                              <a:lumMod val="50000"/>
                            </a:schemeClr>
                          </a:solidFill>
                          <a:effectLst/>
                          <a:latin typeface="Calibri" panose="020F0502020204030204" pitchFamily="34" charset="0"/>
                        </a:rPr>
                        <a:t> (não considerados para cálculo dos indicadores).</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9790492"/>
                  </a:ext>
                </a:extLst>
              </a:tr>
              <a:tr h="190500">
                <a:tc>
                  <a:txBody>
                    <a:bodyPr/>
                    <a:lstStyle/>
                    <a:p>
                      <a:pPr algn="l" fontAlgn="t"/>
                      <a:r>
                        <a:rPr lang="pt-BR" sz="900" b="0" i="0" u="none" strike="noStrike">
                          <a:solidFill>
                            <a:schemeClr val="bg2">
                              <a:lumMod val="50000"/>
                            </a:schemeClr>
                          </a:solidFill>
                          <a:effectLst/>
                          <a:latin typeface="Calibri" panose="020F0502020204030204" pitchFamily="34" charset="0"/>
                        </a:rPr>
                        <a:t>Nota¹: Resultados apresentados em percentual (%).</a:t>
                      </a:r>
                    </a:p>
                  </a:txBody>
                  <a:tcPr marL="9525" marR="9525" marT="952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90946733"/>
                  </a:ext>
                </a:extLst>
              </a:tr>
            </a:tbl>
          </a:graphicData>
        </a:graphic>
      </p:graphicFrame>
      <p:graphicFrame>
        <p:nvGraphicFramePr>
          <p:cNvPr id="26" name="Tabela 25">
            <a:extLst>
              <a:ext uri="{FF2B5EF4-FFF2-40B4-BE49-F238E27FC236}">
                <a16:creationId xmlns:a16="http://schemas.microsoft.com/office/drawing/2014/main" id="{3297DCCA-C5DC-7C88-DA44-4C9BBD5AC89B}"/>
              </a:ext>
            </a:extLst>
          </p:cNvPr>
          <p:cNvGraphicFramePr>
            <a:graphicFrameLocks noGrp="1"/>
          </p:cNvGraphicFramePr>
          <p:nvPr>
            <p:extLst>
              <p:ext uri="{D42A27DB-BD31-4B8C-83A1-F6EECF244321}">
                <p14:modId xmlns:p14="http://schemas.microsoft.com/office/powerpoint/2010/main" val="3731190427"/>
              </p:ext>
            </p:extLst>
          </p:nvPr>
        </p:nvGraphicFramePr>
        <p:xfrm>
          <a:off x="78515" y="4287011"/>
          <a:ext cx="4448124" cy="678863"/>
        </p:xfrm>
        <a:graphic>
          <a:graphicData uri="http://schemas.openxmlformats.org/drawingml/2006/table">
            <a:tbl>
              <a:tblPr/>
              <a:tblGrid>
                <a:gridCol w="741354">
                  <a:extLst>
                    <a:ext uri="{9D8B030D-6E8A-4147-A177-3AD203B41FA5}">
                      <a16:colId xmlns:a16="http://schemas.microsoft.com/office/drawing/2014/main" val="2165280647"/>
                    </a:ext>
                  </a:extLst>
                </a:gridCol>
                <a:gridCol w="741354">
                  <a:extLst>
                    <a:ext uri="{9D8B030D-6E8A-4147-A177-3AD203B41FA5}">
                      <a16:colId xmlns:a16="http://schemas.microsoft.com/office/drawing/2014/main" val="3298146854"/>
                    </a:ext>
                  </a:extLst>
                </a:gridCol>
                <a:gridCol w="741354">
                  <a:extLst>
                    <a:ext uri="{9D8B030D-6E8A-4147-A177-3AD203B41FA5}">
                      <a16:colId xmlns:a16="http://schemas.microsoft.com/office/drawing/2014/main" val="2970168599"/>
                    </a:ext>
                  </a:extLst>
                </a:gridCol>
                <a:gridCol w="741354">
                  <a:extLst>
                    <a:ext uri="{9D8B030D-6E8A-4147-A177-3AD203B41FA5}">
                      <a16:colId xmlns:a16="http://schemas.microsoft.com/office/drawing/2014/main" val="3009002003"/>
                    </a:ext>
                  </a:extLst>
                </a:gridCol>
                <a:gridCol w="741354">
                  <a:extLst>
                    <a:ext uri="{9D8B030D-6E8A-4147-A177-3AD203B41FA5}">
                      <a16:colId xmlns:a16="http://schemas.microsoft.com/office/drawing/2014/main" val="2071753375"/>
                    </a:ext>
                  </a:extLst>
                </a:gridCol>
                <a:gridCol w="741354">
                  <a:extLst>
                    <a:ext uri="{9D8B030D-6E8A-4147-A177-3AD203B41FA5}">
                      <a16:colId xmlns:a16="http://schemas.microsoft.com/office/drawing/2014/main" val="3527956893"/>
                    </a:ext>
                  </a:extLst>
                </a:gridCol>
              </a:tblGrid>
              <a:tr h="29893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Muito ruim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Ruim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Regular</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Bom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Muito bom</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0" i="0" u="none" strike="noStrike">
                          <a:solidFill>
                            <a:srgbClr val="404040"/>
                          </a:solidFill>
                          <a:effectLst/>
                          <a:latin typeface="Calibri" panose="020F0502020204030204" pitchFamily="34" charset="0"/>
                        </a:rPr>
                        <a:t>Não sei</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866756"/>
                  </a:ext>
                </a:extLst>
              </a:tr>
              <a:tr h="189964">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0,4</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1,5</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17,2</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46,8</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32,5</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100" b="0" i="0" u="none" strike="noStrike">
                          <a:solidFill>
                            <a:schemeClr val="tx1">
                              <a:lumMod val="65000"/>
                              <a:lumOff val="35000"/>
                            </a:schemeClr>
                          </a:solidFill>
                          <a:effectLst/>
                          <a:latin typeface="Calibri" panose="020F0502020204030204" pitchFamily="34" charset="0"/>
                        </a:rPr>
                        <a:t>1,5</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229678748"/>
                  </a:ext>
                </a:extLst>
              </a:tr>
              <a:tr h="189964">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800" b="1" i="0" u="none" strike="noStrike">
                          <a:solidFill>
                            <a:schemeClr val="bg1">
                              <a:lumMod val="65000"/>
                            </a:schemeClr>
                          </a:solidFill>
                          <a:effectLst/>
                          <a:latin typeface="Calibri" panose="020F0502020204030204" pitchFamily="34" charset="0"/>
                        </a:rPr>
                        <a:t>FREQUÊNCIA</a:t>
                      </a:r>
                      <a:endParaRPr lang="pt-BR" sz="1000" b="1" i="0" u="none" strike="noStrike">
                        <a:solidFill>
                          <a:schemeClr val="bg1">
                            <a:lumMod val="65000"/>
                          </a:schemeClr>
                        </a:solidFill>
                        <a:effectLst/>
                        <a:latin typeface="Calibri" panose="020F050202020403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pt-BR"/>
                    </a:p>
                  </a:txBody>
                  <a:tcPr/>
                </a:tc>
                <a:extLst>
                  <a:ext uri="{0D108BD9-81ED-4DB2-BD59-A6C34878D82A}">
                    <a16:rowId xmlns:a16="http://schemas.microsoft.com/office/drawing/2014/main" val="540782612"/>
                  </a:ext>
                </a:extLst>
              </a:tr>
            </a:tbl>
          </a:graphicData>
        </a:graphic>
      </p:graphicFrame>
      <p:sp>
        <p:nvSpPr>
          <p:cNvPr id="27" name="Retângulo 26">
            <a:extLst>
              <a:ext uri="{FF2B5EF4-FFF2-40B4-BE49-F238E27FC236}">
                <a16:creationId xmlns:a16="http://schemas.microsoft.com/office/drawing/2014/main" id="{A47FADA0-F229-FD8D-BD6C-7CBCF5F53EED}"/>
              </a:ext>
            </a:extLst>
          </p:cNvPr>
          <p:cNvSpPr/>
          <p:nvPr/>
        </p:nvSpPr>
        <p:spPr>
          <a:xfrm>
            <a:off x="2304331" y="2026272"/>
            <a:ext cx="1486196" cy="2551928"/>
          </a:xfrm>
          <a:prstGeom prst="rect">
            <a:avLst/>
          </a:prstGeom>
          <a:noFill/>
          <a:ln w="12700" cap="flat" cmpd="sng" algn="ctr">
            <a:solidFill>
              <a:srgbClr val="FFE699"/>
            </a:solidFill>
            <a:prstDash val="lgDash"/>
            <a:miter lim="800000"/>
            <a:headEnd type="none" w="med" len="med"/>
            <a:tailEnd type="none" w="med" len="me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a:ln>
                <a:solidFill>
                  <a:srgbClr val="70AD47"/>
                </a:solidFill>
              </a:ln>
              <a:solidFill>
                <a:prstClr val="white"/>
              </a:solidFill>
              <a:effectLst/>
              <a:uLnTx/>
              <a:uFillTx/>
              <a:latin typeface="Calibri" panose="020F0502020204030204"/>
              <a:ea typeface="+mn-ea"/>
              <a:cs typeface="+mn-cs"/>
            </a:endParaRPr>
          </a:p>
        </p:txBody>
      </p:sp>
      <p:sp>
        <p:nvSpPr>
          <p:cNvPr id="28" name="Retângulo 27">
            <a:extLst>
              <a:ext uri="{FF2B5EF4-FFF2-40B4-BE49-F238E27FC236}">
                <a16:creationId xmlns:a16="http://schemas.microsoft.com/office/drawing/2014/main" id="{6F4B5B65-6C21-00FA-54C5-3F76A3470FE2}"/>
              </a:ext>
            </a:extLst>
          </p:cNvPr>
          <p:cNvSpPr/>
          <p:nvPr/>
        </p:nvSpPr>
        <p:spPr>
          <a:xfrm>
            <a:off x="9272067" y="1700808"/>
            <a:ext cx="1423100" cy="271909"/>
          </a:xfrm>
          <a:prstGeom prst="rect">
            <a:avLst/>
          </a:prstGeom>
          <a:noFill/>
          <a:ln w="19050" cap="rnd" cmpd="sng" algn="ctr">
            <a:solidFill>
              <a:srgbClr val="70AD47"/>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tângulo 28">
            <a:extLst>
              <a:ext uri="{FF2B5EF4-FFF2-40B4-BE49-F238E27FC236}">
                <a16:creationId xmlns:a16="http://schemas.microsoft.com/office/drawing/2014/main" id="{74C9C127-14FA-97C6-DBC3-D19B6A51F14E}"/>
              </a:ext>
            </a:extLst>
          </p:cNvPr>
          <p:cNvSpPr/>
          <p:nvPr/>
        </p:nvSpPr>
        <p:spPr>
          <a:xfrm>
            <a:off x="9276808" y="2492896"/>
            <a:ext cx="1423100" cy="271909"/>
          </a:xfrm>
          <a:prstGeom prst="rect">
            <a:avLst/>
          </a:prstGeom>
          <a:noFill/>
          <a:ln w="19050" cap="rnd" cmpd="sng" algn="ctr">
            <a:solidFill>
              <a:srgbClr val="FF7C80"/>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tângulo 29">
            <a:extLst>
              <a:ext uri="{FF2B5EF4-FFF2-40B4-BE49-F238E27FC236}">
                <a16:creationId xmlns:a16="http://schemas.microsoft.com/office/drawing/2014/main" id="{E07586F0-8498-108A-5205-09319E777897}"/>
              </a:ext>
            </a:extLst>
          </p:cNvPr>
          <p:cNvSpPr/>
          <p:nvPr/>
        </p:nvSpPr>
        <p:spPr>
          <a:xfrm>
            <a:off x="5400675" y="3501008"/>
            <a:ext cx="5321757" cy="2880320"/>
          </a:xfrm>
          <a:prstGeom prst="rect">
            <a:avLst/>
          </a:prstGeom>
          <a:solidFill>
            <a:srgbClr val="F9F9F9"/>
          </a:solidFill>
          <a:ln w="6350" cap="flat" cmpd="sng" algn="ctr">
            <a:noFill/>
            <a:prstDash val="solid"/>
            <a:miter lim="800000"/>
          </a:ln>
          <a:effectLst>
            <a:outerShdw blurRad="50800" dist="38100" dir="2700000" algn="tl" rotWithShape="0">
              <a:prstClr val="black">
                <a:alpha val="40000"/>
              </a:prstClr>
            </a:outerShdw>
          </a:effectLst>
        </p:spPr>
        <p:txBody>
          <a:bodyPr lIns="180000" tIns="36000" rIns="180000" bIns="37806" rtlCol="0" anchor="ctr"/>
          <a:lstStyle/>
          <a:p>
            <a:pPr algn="just"/>
            <a:r>
              <a:rPr lang="pt-BR" sz="1200">
                <a:solidFill>
                  <a:schemeClr val="bg2">
                    <a:lumMod val="50000"/>
                  </a:schemeClr>
                </a:solidFill>
                <a:latin typeface="Calibri" panose="020F0502020204030204" pitchFamily="34" charset="0"/>
                <a:cs typeface="Calibri" panose="020F0502020204030204" pitchFamily="34" charset="0"/>
              </a:rPr>
              <a:t>Dentre os beneficiários que souberam avaliar o plano de saúde, </a:t>
            </a:r>
            <a:r>
              <a:rPr lang="pt-BR" sz="1200" b="1">
                <a:solidFill>
                  <a:schemeClr val="bg2">
                    <a:lumMod val="50000"/>
                  </a:schemeClr>
                </a:solidFill>
                <a:latin typeface="Calibri" panose="020F0502020204030204" pitchFamily="34" charset="0"/>
                <a:cs typeface="Calibri" panose="020F0502020204030204" pitchFamily="34" charset="0"/>
              </a:rPr>
              <a:t>80,5% </a:t>
            </a:r>
            <a:r>
              <a:rPr lang="pt-BR" sz="1200">
                <a:solidFill>
                  <a:schemeClr val="bg2">
                    <a:lumMod val="50000"/>
                  </a:schemeClr>
                </a:solidFill>
                <a:latin typeface="Calibri" panose="020F0502020204030204" pitchFamily="34" charset="0"/>
                <a:cs typeface="Calibri" panose="020F0502020204030204" pitchFamily="34" charset="0"/>
              </a:rPr>
              <a:t>avaliaram positivamente, classificando o atributo em patamar de </a:t>
            </a:r>
            <a:r>
              <a:rPr lang="pt-BR" sz="1200" b="1">
                <a:solidFill>
                  <a:schemeClr val="bg2">
                    <a:lumMod val="50000"/>
                  </a:schemeClr>
                </a:solidFill>
                <a:latin typeface="Calibri" panose="020F0502020204030204" pitchFamily="34" charset="0"/>
                <a:cs typeface="Calibri" panose="020F0502020204030204" pitchFamily="34" charset="0"/>
              </a:rPr>
              <a:t>Conformidade</a:t>
            </a:r>
            <a:r>
              <a:rPr lang="pt-BR" sz="1200">
                <a:solidFill>
                  <a:schemeClr val="bg2">
                    <a:lumMod val="50000"/>
                  </a:schemeClr>
                </a:solidFill>
                <a:latin typeface="Calibri" panose="020F0502020204030204" pitchFamily="34" charset="0"/>
                <a:cs typeface="Calibri" panose="020F0502020204030204" pitchFamily="34" charset="0"/>
              </a:rPr>
              <a:t>. Destaque positivo</a:t>
            </a:r>
            <a:r>
              <a:rPr lang="pt-BR" sz="1200" b="1">
                <a:solidFill>
                  <a:schemeClr val="bg2">
                    <a:lumMod val="50000"/>
                  </a:schemeClr>
                </a:solidFill>
                <a:latin typeface="Calibri" panose="020F0502020204030204" pitchFamily="34" charset="0"/>
                <a:cs typeface="Calibri" panose="020F0502020204030204" pitchFamily="34" charset="0"/>
              </a:rPr>
              <a:t> </a:t>
            </a:r>
            <a:r>
              <a:rPr lang="pt-BR" sz="1200">
                <a:solidFill>
                  <a:schemeClr val="bg2">
                    <a:lumMod val="50000"/>
                  </a:schemeClr>
                </a:solidFill>
                <a:latin typeface="Calibri" panose="020F0502020204030204" pitchFamily="34" charset="0"/>
                <a:cs typeface="Calibri" panose="020F0502020204030204" pitchFamily="34" charset="0"/>
              </a:rPr>
              <a:t>para o índice de insatisfeitos, com </a:t>
            </a:r>
            <a:r>
              <a:rPr lang="pt-BR" sz="1200" b="1">
                <a:solidFill>
                  <a:schemeClr val="bg2">
                    <a:lumMod val="50000"/>
                  </a:schemeClr>
                </a:solidFill>
                <a:latin typeface="Calibri" panose="020F0502020204030204" pitchFamily="34" charset="0"/>
                <a:cs typeface="Calibri" panose="020F0502020204030204" pitchFamily="34" charset="0"/>
              </a:rPr>
              <a:t>2,0%</a:t>
            </a:r>
            <a:r>
              <a:rPr lang="pt-BR" sz="1200">
                <a:solidFill>
                  <a:schemeClr val="bg2">
                    <a:lumMod val="50000"/>
                  </a:schemeClr>
                </a:solidFill>
                <a:latin typeface="Calibri" panose="020F0502020204030204" pitchFamily="34" charset="0"/>
                <a:cs typeface="Calibri" panose="020F0502020204030204" pitchFamily="34" charset="0"/>
              </a:rPr>
              <a:t> (soma das menções negativas </a:t>
            </a:r>
            <a:r>
              <a:rPr lang="pt-BR" sz="1200" b="1">
                <a:solidFill>
                  <a:schemeClr val="bg2">
                    <a:lumMod val="50000"/>
                  </a:schemeClr>
                </a:solidFill>
                <a:latin typeface="Calibri" panose="020F0502020204030204" pitchFamily="34" charset="0"/>
                <a:cs typeface="Calibri" panose="020F0502020204030204" pitchFamily="34" charset="0"/>
              </a:rPr>
              <a:t>Muito Ruim </a:t>
            </a:r>
            <a:r>
              <a:rPr lang="pt-BR" sz="1200">
                <a:solidFill>
                  <a:schemeClr val="bg2">
                    <a:lumMod val="50000"/>
                  </a:schemeClr>
                </a:solidFill>
                <a:latin typeface="Calibri" panose="020F0502020204030204" pitchFamily="34" charset="0"/>
                <a:cs typeface="Calibri" panose="020F0502020204030204" pitchFamily="34" charset="0"/>
              </a:rPr>
              <a:t>e </a:t>
            </a:r>
            <a:r>
              <a:rPr lang="pt-BR" sz="1200" b="1">
                <a:solidFill>
                  <a:schemeClr val="bg2">
                    <a:lumMod val="50000"/>
                  </a:schemeClr>
                </a:solidFill>
                <a:latin typeface="Calibri" panose="020F0502020204030204" pitchFamily="34" charset="0"/>
                <a:cs typeface="Calibri" panose="020F0502020204030204" pitchFamily="34" charset="0"/>
              </a:rPr>
              <a:t>Ruim</a:t>
            </a:r>
            <a:r>
              <a:rPr lang="pt-BR" sz="1200">
                <a:solidFill>
                  <a:schemeClr val="bg2">
                    <a:lumMod val="50000"/>
                  </a:schemeClr>
                </a:solidFill>
                <a:latin typeface="Calibri" panose="020F0502020204030204" pitchFamily="34" charset="0"/>
                <a:cs typeface="Calibri" panose="020F0502020204030204" pitchFamily="34" charset="0"/>
              </a:rPr>
              <a:t>)</a:t>
            </a:r>
            <a:r>
              <a:rPr lang="pt-BR" sz="1200" b="1">
                <a:solidFill>
                  <a:schemeClr val="bg2">
                    <a:lumMod val="50000"/>
                  </a:schemeClr>
                </a:solidFill>
                <a:latin typeface="Calibri" panose="020F0502020204030204" pitchFamily="34" charset="0"/>
                <a:cs typeface="Calibri" panose="020F0502020204030204" pitchFamily="34" charset="0"/>
              </a:rPr>
              <a:t>. </a:t>
            </a:r>
            <a:r>
              <a:rPr lang="pt-BR" sz="1200">
                <a:solidFill>
                  <a:schemeClr val="bg2">
                    <a:lumMod val="50000"/>
                  </a:schemeClr>
                </a:solidFill>
                <a:latin typeface="Calibri" panose="020F0502020204030204" pitchFamily="34" charset="0"/>
                <a:cs typeface="Calibri" panose="020F0502020204030204" pitchFamily="34" charset="0"/>
              </a:rPr>
              <a:t>Observamos então que o índice de não satisfeitos se concentra no gradiente </a:t>
            </a:r>
            <a:r>
              <a:rPr lang="pt-BR" sz="1200" b="1">
                <a:solidFill>
                  <a:schemeClr val="bg2">
                    <a:lumMod val="50000"/>
                  </a:schemeClr>
                </a:solidFill>
                <a:latin typeface="Calibri" panose="020F0502020204030204" pitchFamily="34" charset="0"/>
                <a:cs typeface="Calibri" panose="020F0502020204030204" pitchFamily="34" charset="0"/>
              </a:rPr>
              <a:t>Regular</a:t>
            </a:r>
            <a:r>
              <a:rPr lang="pt-BR" sz="1200">
                <a:solidFill>
                  <a:schemeClr val="bg2">
                    <a:lumMod val="50000"/>
                  </a:schemeClr>
                </a:solidFill>
                <a:latin typeface="Calibri" panose="020F0502020204030204" pitchFamily="34" charset="0"/>
                <a:cs typeface="Calibri" panose="020F0502020204030204" pitchFamily="34" charset="0"/>
              </a:rPr>
              <a:t> com </a:t>
            </a:r>
            <a:r>
              <a:rPr lang="pt-BR" sz="1200" b="1">
                <a:solidFill>
                  <a:schemeClr val="bg2">
                    <a:lumMod val="50000"/>
                  </a:schemeClr>
                </a:solidFill>
                <a:latin typeface="Calibri" panose="020F0502020204030204" pitchFamily="34" charset="0"/>
                <a:cs typeface="Calibri" panose="020F0502020204030204" pitchFamily="34" charset="0"/>
              </a:rPr>
              <a:t>17,5% </a:t>
            </a:r>
            <a:r>
              <a:rPr lang="pt-BR" sz="1200">
                <a:solidFill>
                  <a:schemeClr val="bg2">
                    <a:lumMod val="50000"/>
                  </a:schemeClr>
                </a:solidFill>
                <a:latin typeface="Calibri" panose="020F0502020204030204" pitchFamily="34" charset="0"/>
                <a:cs typeface="Calibri" panose="020F0502020204030204" pitchFamily="34" charset="0"/>
              </a:rPr>
              <a:t>de citações.</a:t>
            </a:r>
          </a:p>
          <a:p>
            <a:pPr algn="just"/>
            <a:endParaRPr lang="pt-BR" sz="400">
              <a:solidFill>
                <a:schemeClr val="bg2">
                  <a:lumMod val="50000"/>
                </a:schemeClr>
              </a:solidFill>
              <a:latin typeface="Calibri" panose="020F0502020204030204" pitchFamily="34" charset="0"/>
              <a:cs typeface="Calibri" panose="020F0502020204030204" pitchFamily="34" charset="0"/>
            </a:endParaRPr>
          </a:p>
          <a:p>
            <a:pPr algn="just"/>
            <a:r>
              <a:rPr lang="pt-BR" sz="1200" b="1">
                <a:solidFill>
                  <a:schemeClr val="bg2">
                    <a:lumMod val="50000"/>
                  </a:schemeClr>
                </a:solidFill>
                <a:latin typeface="Calibri" panose="020F0502020204030204" pitchFamily="34" charset="0"/>
                <a:cs typeface="Calibri" panose="020F0502020204030204" pitchFamily="34" charset="0"/>
              </a:rPr>
              <a:t>Ponto de atenção </a:t>
            </a:r>
            <a:r>
              <a:rPr lang="pt-BR" sz="1200">
                <a:solidFill>
                  <a:schemeClr val="bg2">
                    <a:lumMod val="50000"/>
                  </a:schemeClr>
                </a:solidFill>
                <a:latin typeface="Calibri" panose="020F0502020204030204" pitchFamily="34" charset="0"/>
                <a:cs typeface="Calibri" panose="020F0502020204030204" pitchFamily="34" charset="0"/>
              </a:rPr>
              <a:t>ao viés de baixa entre as menções </a:t>
            </a:r>
            <a:r>
              <a:rPr lang="pt-BR" sz="1200" b="1">
                <a:solidFill>
                  <a:schemeClr val="bg2">
                    <a:lumMod val="50000"/>
                  </a:schemeClr>
                </a:solidFill>
                <a:latin typeface="Calibri" panose="020F0502020204030204" pitchFamily="34" charset="0"/>
                <a:cs typeface="Calibri" panose="020F0502020204030204" pitchFamily="34" charset="0"/>
              </a:rPr>
              <a:t>Bom </a:t>
            </a:r>
            <a:r>
              <a:rPr lang="pt-BR" sz="1200">
                <a:solidFill>
                  <a:schemeClr val="bg2">
                    <a:lumMod val="50000"/>
                  </a:schemeClr>
                </a:solidFill>
                <a:latin typeface="Calibri" panose="020F0502020204030204" pitchFamily="34" charset="0"/>
                <a:cs typeface="Calibri" panose="020F0502020204030204" pitchFamily="34" charset="0"/>
              </a:rPr>
              <a:t>e </a:t>
            </a:r>
            <a:r>
              <a:rPr lang="pt-BR" sz="1200" b="1">
                <a:solidFill>
                  <a:schemeClr val="bg2">
                    <a:lumMod val="50000"/>
                  </a:schemeClr>
                </a:solidFill>
                <a:latin typeface="Calibri" panose="020F0502020204030204" pitchFamily="34" charset="0"/>
                <a:cs typeface="Calibri" panose="020F0502020204030204" pitchFamily="34" charset="0"/>
              </a:rPr>
              <a:t>Muito bom</a:t>
            </a:r>
            <a:r>
              <a:rPr lang="pt-BR" sz="1200">
                <a:solidFill>
                  <a:schemeClr val="bg2">
                    <a:lumMod val="50000"/>
                  </a:schemeClr>
                </a:solidFill>
                <a:latin typeface="Calibri" panose="020F0502020204030204" pitchFamily="34" charset="0"/>
                <a:cs typeface="Calibri" panose="020F0502020204030204" pitchFamily="34" charset="0"/>
              </a:rPr>
              <a:t> de </a:t>
            </a:r>
            <a:r>
              <a:rPr lang="pt-BR" sz="1200" b="1">
                <a:solidFill>
                  <a:schemeClr val="bg2">
                    <a:lumMod val="50000"/>
                  </a:schemeClr>
                </a:solidFill>
                <a:latin typeface="Calibri" panose="020F0502020204030204" pitchFamily="34" charset="0"/>
                <a:cs typeface="Calibri" panose="020F0502020204030204" pitchFamily="34" charset="0"/>
              </a:rPr>
              <a:t>14,5pp</a:t>
            </a:r>
            <a:r>
              <a:rPr lang="pt-BR" sz="1200">
                <a:solidFill>
                  <a:schemeClr val="bg2">
                    <a:lumMod val="50000"/>
                  </a:schemeClr>
                </a:solidFill>
                <a:latin typeface="Calibri" panose="020F0502020204030204" pitchFamily="34" charset="0"/>
                <a:cs typeface="Calibri" panose="020F0502020204030204" pitchFamily="34" charset="0"/>
              </a:rPr>
              <a:t> que indica probabilidade de migração de satisfação para não satisfação.</a:t>
            </a:r>
            <a:endParaRPr lang="pt-BR" sz="900">
              <a:solidFill>
                <a:schemeClr val="bg2">
                  <a:lumMod val="50000"/>
                </a:schemeClr>
              </a:solidFill>
              <a:latin typeface="Calibri" panose="020F0502020204030204" pitchFamily="34" charset="0"/>
              <a:cs typeface="Calibri" panose="020F0502020204030204" pitchFamily="34" charset="0"/>
            </a:endParaRPr>
          </a:p>
          <a:p>
            <a:pPr algn="just"/>
            <a:endParaRPr lang="pt-BR" sz="400">
              <a:solidFill>
                <a:schemeClr val="bg2">
                  <a:lumMod val="50000"/>
                </a:schemeClr>
              </a:solidFill>
              <a:latin typeface="Calibri" panose="020F0502020204030204" pitchFamily="34" charset="0"/>
              <a:cs typeface="Calibri" panose="020F0502020204030204" pitchFamily="34" charset="0"/>
            </a:endParaRPr>
          </a:p>
          <a:p>
            <a:pPr algn="just"/>
            <a:r>
              <a:rPr lang="pt-BR" sz="1200">
                <a:solidFill>
                  <a:schemeClr val="bg2">
                    <a:lumMod val="50000"/>
                  </a:schemeClr>
                </a:solidFill>
                <a:latin typeface="Calibri" panose="020F0502020204030204" pitchFamily="34" charset="0"/>
                <a:cs typeface="Calibri" panose="020F0502020204030204" pitchFamily="34" charset="0"/>
              </a:rPr>
              <a:t>Analisando os perfis, a variação entre os gêneros é pequena ficando dentro da margem de erro, logo não é possível dizer que há um gênero com melhor resultado que outro</a:t>
            </a:r>
            <a:r>
              <a:rPr lang="pt-BR" sz="1200" b="1">
                <a:solidFill>
                  <a:schemeClr val="bg2">
                    <a:lumMod val="50000"/>
                  </a:schemeClr>
                </a:solidFill>
                <a:latin typeface="Calibri" panose="020F0502020204030204" pitchFamily="34" charset="0"/>
                <a:cs typeface="Calibri" panose="020F0502020204030204" pitchFamily="34" charset="0"/>
              </a:rPr>
              <a:t>. </a:t>
            </a:r>
            <a:r>
              <a:rPr lang="pt-BR" sz="1200">
                <a:solidFill>
                  <a:schemeClr val="bg2">
                    <a:lumMod val="50000"/>
                  </a:schemeClr>
                </a:solidFill>
                <a:latin typeface="Calibri" panose="020F0502020204030204" pitchFamily="34" charset="0"/>
                <a:cs typeface="Calibri" panose="020F0502020204030204" pitchFamily="34" charset="0"/>
              </a:rPr>
              <a:t>Por faixa etária, o público</a:t>
            </a:r>
            <a:r>
              <a:rPr lang="pt-BR" sz="1200" b="1">
                <a:solidFill>
                  <a:schemeClr val="bg2">
                    <a:lumMod val="50000"/>
                  </a:schemeClr>
                </a:solidFill>
                <a:latin typeface="Calibri" panose="020F0502020204030204" pitchFamily="34" charset="0"/>
                <a:cs typeface="Calibri" panose="020F0502020204030204" pitchFamily="34" charset="0"/>
              </a:rPr>
              <a:t> De 18 a 25 anos</a:t>
            </a:r>
            <a:r>
              <a:rPr lang="pt-BR" sz="1200">
                <a:solidFill>
                  <a:schemeClr val="bg2">
                    <a:lumMod val="50000"/>
                  </a:schemeClr>
                </a:solidFill>
                <a:latin typeface="Calibri" panose="020F0502020204030204" pitchFamily="34" charset="0"/>
                <a:cs typeface="Calibri" panose="020F0502020204030204" pitchFamily="34" charset="0"/>
              </a:rPr>
              <a:t> são os mais satisfeitos, com </a:t>
            </a:r>
            <a:r>
              <a:rPr lang="pt-BR" sz="1200" b="1">
                <a:solidFill>
                  <a:schemeClr val="bg2">
                    <a:lumMod val="50000"/>
                  </a:schemeClr>
                </a:solidFill>
                <a:latin typeface="Calibri" panose="020F0502020204030204" pitchFamily="34" charset="0"/>
                <a:cs typeface="Calibri" panose="020F0502020204030204" pitchFamily="34" charset="0"/>
              </a:rPr>
              <a:t>88,9% </a:t>
            </a:r>
            <a:r>
              <a:rPr lang="pt-BR" sz="1200">
                <a:solidFill>
                  <a:schemeClr val="bg2">
                    <a:lumMod val="50000"/>
                  </a:schemeClr>
                </a:solidFill>
                <a:latin typeface="Calibri" panose="020F0502020204030204" pitchFamily="34" charset="0"/>
                <a:cs typeface="Calibri" panose="020F0502020204030204" pitchFamily="34" charset="0"/>
              </a:rPr>
              <a:t>das menções, atingindo o patamar de </a:t>
            </a:r>
            <a:r>
              <a:rPr lang="pt-BR" sz="1200" b="1">
                <a:solidFill>
                  <a:schemeClr val="bg2">
                    <a:lumMod val="50000"/>
                  </a:schemeClr>
                </a:solidFill>
                <a:latin typeface="Calibri" panose="020F0502020204030204" pitchFamily="34" charset="0"/>
                <a:cs typeface="Calibri" panose="020F0502020204030204" pitchFamily="34" charset="0"/>
              </a:rPr>
              <a:t>Conformidade</a:t>
            </a:r>
            <a:r>
              <a:rPr lang="pt-BR" sz="1200">
                <a:solidFill>
                  <a:schemeClr val="bg2">
                    <a:lumMod val="50000"/>
                  </a:schemeClr>
                </a:solidFill>
                <a:latin typeface="Calibri" panose="020F0502020204030204" pitchFamily="34" charset="0"/>
                <a:cs typeface="Calibri" panose="020F0502020204030204" pitchFamily="34" charset="0"/>
              </a:rPr>
              <a:t>. Os menos satisfeitos são beneficiários </a:t>
            </a:r>
            <a:r>
              <a:rPr lang="pt-BR" sz="1200" b="1">
                <a:solidFill>
                  <a:schemeClr val="bg2">
                    <a:lumMod val="50000"/>
                  </a:schemeClr>
                </a:solidFill>
                <a:latin typeface="Calibri" panose="020F0502020204030204" pitchFamily="34" charset="0"/>
                <a:cs typeface="Calibri" panose="020F0502020204030204" pitchFamily="34" charset="0"/>
              </a:rPr>
              <a:t>De 46 a 55 anos </a:t>
            </a:r>
            <a:r>
              <a:rPr lang="pt-BR" sz="1200">
                <a:solidFill>
                  <a:schemeClr val="bg2">
                    <a:lumMod val="50000"/>
                  </a:schemeClr>
                </a:solidFill>
                <a:latin typeface="Calibri" panose="020F0502020204030204" pitchFamily="34" charset="0"/>
                <a:cs typeface="Calibri" panose="020F0502020204030204" pitchFamily="34" charset="0"/>
              </a:rPr>
              <a:t>com </a:t>
            </a:r>
            <a:r>
              <a:rPr lang="pt-BR" sz="1200" b="1">
                <a:solidFill>
                  <a:schemeClr val="bg2">
                    <a:lumMod val="50000"/>
                  </a:schemeClr>
                </a:solidFill>
                <a:latin typeface="Calibri" panose="020F0502020204030204" pitchFamily="34" charset="0"/>
                <a:cs typeface="Calibri" panose="020F0502020204030204" pitchFamily="34" charset="0"/>
              </a:rPr>
              <a:t>72,9%,</a:t>
            </a:r>
            <a:r>
              <a:rPr lang="pt-BR" sz="1200">
                <a:solidFill>
                  <a:schemeClr val="bg2">
                    <a:lumMod val="50000"/>
                  </a:schemeClr>
                </a:solidFill>
                <a:latin typeface="Calibri" panose="020F0502020204030204" pitchFamily="34" charset="0"/>
                <a:cs typeface="Calibri" panose="020F0502020204030204" pitchFamily="34" charset="0"/>
              </a:rPr>
              <a:t> avaliando o atributo em</a:t>
            </a:r>
            <a:r>
              <a:rPr lang="pt-BR" sz="1200" b="1">
                <a:solidFill>
                  <a:schemeClr val="bg2">
                    <a:lumMod val="50000"/>
                  </a:schemeClr>
                </a:solidFill>
                <a:latin typeface="Calibri" panose="020F0502020204030204" pitchFamily="34" charset="0"/>
                <a:cs typeface="Calibri" panose="020F0502020204030204" pitchFamily="34" charset="0"/>
              </a:rPr>
              <a:t> Não Conformidade.</a:t>
            </a:r>
          </a:p>
        </p:txBody>
      </p:sp>
      <p:pic>
        <p:nvPicPr>
          <p:cNvPr id="31" name="Gráfico 30" descr="Fala com preenchimento sólido">
            <a:extLst>
              <a:ext uri="{FF2B5EF4-FFF2-40B4-BE49-F238E27FC236}">
                <a16:creationId xmlns:a16="http://schemas.microsoft.com/office/drawing/2014/main" id="{C589D39E-B20E-B5F0-C867-8698AB7DDE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1602" y="3093548"/>
            <a:ext cx="638645" cy="638645"/>
          </a:xfrm>
          <a:prstGeom prst="rect">
            <a:avLst/>
          </a:prstGeom>
        </p:spPr>
      </p:pic>
      <p:sp>
        <p:nvSpPr>
          <p:cNvPr id="35" name="Círculo Q4">
            <a:extLst>
              <a:ext uri="{FF2B5EF4-FFF2-40B4-BE49-F238E27FC236}">
                <a16:creationId xmlns:a16="http://schemas.microsoft.com/office/drawing/2014/main" id="{7EBB0DC3-AAD4-7173-1FE0-D3D96E0033F0}"/>
              </a:ext>
            </a:extLst>
          </p:cNvPr>
          <p:cNvSpPr/>
          <p:nvPr/>
        </p:nvSpPr>
        <p:spPr>
          <a:xfrm>
            <a:off x="2708449" y="1694400"/>
            <a:ext cx="667503" cy="663744"/>
          </a:xfrm>
          <a:prstGeom prst="ellipse">
            <a:avLst/>
          </a:prstGeom>
          <a:solidFill>
            <a:srgbClr val="FFE699"/>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a:solidFill>
                  <a:schemeClr val="tx1">
                    <a:lumMod val="75000"/>
                    <a:lumOff val="25000"/>
                  </a:schemeClr>
                </a:solidFill>
                <a:latin typeface="Calibri"/>
                <a:cs typeface="Calibri"/>
              </a:rPr>
              <a:t>80,5</a:t>
            </a:r>
            <a:endParaRPr kumimoji="0" lang="pt-BR" sz="18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2" name="Retângulo: Cantos Arredondados 1">
            <a:extLst>
              <a:ext uri="{FF2B5EF4-FFF2-40B4-BE49-F238E27FC236}">
                <a16:creationId xmlns:a16="http://schemas.microsoft.com/office/drawing/2014/main" id="{34BA04FD-0597-87AC-E42C-741ABAD6C76D}"/>
              </a:ext>
            </a:extLst>
          </p:cNvPr>
          <p:cNvSpPr/>
          <p:nvPr/>
        </p:nvSpPr>
        <p:spPr>
          <a:xfrm>
            <a:off x="3866207" y="2266656"/>
            <a:ext cx="550669" cy="283571"/>
          </a:xfrm>
          <a:prstGeom prst="roundRect">
            <a:avLst/>
          </a:prstGeom>
          <a:solidFill>
            <a:srgbClr val="FFE699"/>
          </a:solidFill>
          <a:ln w="2857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a:solidFill>
                  <a:schemeClr val="tx1">
                    <a:lumMod val="75000"/>
                    <a:lumOff val="25000"/>
                  </a:schemeClr>
                </a:solidFill>
                <a:latin typeface="Calibri" panose="020F0502020204030204"/>
                <a:cs typeface="+mn-cs"/>
              </a:rPr>
              <a:t>84,8</a:t>
            </a:r>
            <a:endParaRPr kumimoji="0" lang="pt-BR" sz="140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B83E5495-AD8C-3B81-2833-EDCD387280C5}"/>
              </a:ext>
            </a:extLst>
          </p:cNvPr>
          <p:cNvSpPr txBox="1"/>
          <p:nvPr/>
        </p:nvSpPr>
        <p:spPr>
          <a:xfrm>
            <a:off x="3923209" y="2031749"/>
            <a:ext cx="481222" cy="246221"/>
          </a:xfrm>
          <a:prstGeom prst="rect">
            <a:avLst/>
          </a:prstGeom>
          <a:noFill/>
        </p:spPr>
        <p:txBody>
          <a:bodyPr wrap="none" rtlCol="0">
            <a:spAutoFit/>
          </a:bodyPr>
          <a:lstStyle/>
          <a:p>
            <a:pPr fontAlgn="auto">
              <a:spcBef>
                <a:spcPts val="0"/>
              </a:spcBef>
              <a:spcAft>
                <a:spcPts val="0"/>
              </a:spcAft>
            </a:pPr>
            <a:r>
              <a:rPr lang="pt-BR" sz="1000">
                <a:solidFill>
                  <a:schemeClr val="bg2">
                    <a:lumMod val="50000"/>
                  </a:schemeClr>
                </a:solidFill>
                <a:latin typeface="Calibri" panose="020F0502020204030204"/>
                <a:cs typeface="+mn-cs"/>
              </a:rPr>
              <a:t>2023:</a:t>
            </a:r>
          </a:p>
        </p:txBody>
      </p:sp>
      <p:graphicFrame>
        <p:nvGraphicFramePr>
          <p:cNvPr id="4" name="Gráfico 3">
            <a:extLst>
              <a:ext uri="{FF2B5EF4-FFF2-40B4-BE49-F238E27FC236}">
                <a16:creationId xmlns:a16="http://schemas.microsoft.com/office/drawing/2014/main" id="{59F961E5-0240-483B-8BA6-3FEFC60BDA8E}"/>
              </a:ext>
            </a:extLst>
          </p:cNvPr>
          <p:cNvGraphicFramePr>
            <a:graphicFrameLocks/>
          </p:cNvGraphicFramePr>
          <p:nvPr>
            <p:extLst>
              <p:ext uri="{D42A27DB-BD31-4B8C-83A1-F6EECF244321}">
                <p14:modId xmlns:p14="http://schemas.microsoft.com/office/powerpoint/2010/main" val="2978966252"/>
              </p:ext>
            </p:extLst>
          </p:nvPr>
        </p:nvGraphicFramePr>
        <p:xfrm>
          <a:off x="-212997" y="2348880"/>
          <a:ext cx="4237342" cy="2377901"/>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Agrupar 4">
            <a:extLst>
              <a:ext uri="{FF2B5EF4-FFF2-40B4-BE49-F238E27FC236}">
                <a16:creationId xmlns:a16="http://schemas.microsoft.com/office/drawing/2014/main" id="{77FD3FE7-A7CE-4452-9B3F-445E46364F24}"/>
              </a:ext>
            </a:extLst>
          </p:cNvPr>
          <p:cNvGrpSpPr/>
          <p:nvPr/>
        </p:nvGrpSpPr>
        <p:grpSpPr>
          <a:xfrm>
            <a:off x="5447465" y="1078655"/>
            <a:ext cx="2408399" cy="2376001"/>
            <a:chOff x="0" y="0"/>
            <a:chExt cx="2237239" cy="2543175"/>
          </a:xfrm>
        </p:grpSpPr>
        <p:pic>
          <p:nvPicPr>
            <p:cNvPr id="7" name="Imagem 6" descr="Free vector graphic: Silhouette, Man, Women'S - Free Image ...">
              <a:extLst>
                <a:ext uri="{FF2B5EF4-FFF2-40B4-BE49-F238E27FC236}">
                  <a16:creationId xmlns:a16="http://schemas.microsoft.com/office/drawing/2014/main" id="{1D7FE2C7-68BE-4CC3-B432-6A7CEF9C8B5A}"/>
                </a:ext>
              </a:extLst>
            </p:cNvPr>
            <p:cNvPicPr>
              <a:picLocks noChangeAspect="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r="50076"/>
            <a:stretch/>
          </p:blipFill>
          <p:spPr>
            <a:xfrm>
              <a:off x="381001" y="161925"/>
              <a:ext cx="628649" cy="2257426"/>
            </a:xfrm>
            <a:prstGeom prst="rect">
              <a:avLst/>
            </a:prstGeom>
          </p:spPr>
        </p:pic>
        <p:pic>
          <p:nvPicPr>
            <p:cNvPr id="9" name="Imagem 8" descr="Free vector graphic: Silhouette, Man, Women'S - Free Image ...">
              <a:extLst>
                <a:ext uri="{FF2B5EF4-FFF2-40B4-BE49-F238E27FC236}">
                  <a16:creationId xmlns:a16="http://schemas.microsoft.com/office/drawing/2014/main" id="{51AA0A2E-85F9-42F2-A467-A9F09CD486A7}"/>
                </a:ext>
              </a:extLst>
            </p:cNvPr>
            <p:cNvPicPr>
              <a:picLocks noChangeAspect="1"/>
            </p:cNvPicPr>
            <p:nvPr/>
          </p:nvPicPr>
          <p:blipFill rotWithShape="1">
            <a:blip r:embed="rId6" cstate="print">
              <a:duotone>
                <a:prstClr val="black"/>
                <a:srgbClr val="FF66CC">
                  <a:tint val="45000"/>
                  <a:satMod val="400000"/>
                </a:srgbClr>
              </a:duotone>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50680"/>
            <a:stretch/>
          </p:blipFill>
          <p:spPr>
            <a:xfrm>
              <a:off x="1209675" y="190500"/>
              <a:ext cx="621046" cy="2257425"/>
            </a:xfrm>
            <a:prstGeom prst="rect">
              <a:avLst/>
            </a:prstGeom>
          </p:spPr>
        </p:pic>
        <p:graphicFrame>
          <p:nvGraphicFramePr>
            <p:cNvPr id="11" name="Gráfico 10">
              <a:extLst>
                <a:ext uri="{FF2B5EF4-FFF2-40B4-BE49-F238E27FC236}">
                  <a16:creationId xmlns:a16="http://schemas.microsoft.com/office/drawing/2014/main" id="{B35764E4-EA90-4C08-A1C3-57AFBE54AFDE}"/>
                </a:ext>
              </a:extLst>
            </p:cNvPr>
            <p:cNvGraphicFramePr>
              <a:graphicFrameLocks/>
            </p:cNvGraphicFramePr>
            <p:nvPr/>
          </p:nvGraphicFramePr>
          <p:xfrm>
            <a:off x="0" y="0"/>
            <a:ext cx="2237239" cy="2543175"/>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328757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Recomendação</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CaixaDeTexto 5">
            <a:extLst>
              <a:ext uri="{FF2B5EF4-FFF2-40B4-BE49-F238E27FC236}">
                <a16:creationId xmlns:a16="http://schemas.microsoft.com/office/drawing/2014/main" id="{9B224C38-9713-0EB8-AF16-53653D86F04D}"/>
              </a:ext>
            </a:extLst>
          </p:cNvPr>
          <p:cNvSpPr txBox="1"/>
          <p:nvPr/>
        </p:nvSpPr>
        <p:spPr>
          <a:xfrm>
            <a:off x="0" y="908720"/>
            <a:ext cx="10656529" cy="317186"/>
          </a:xfrm>
          <a:prstGeom prst="rect">
            <a:avLst/>
          </a:prstGeom>
          <a:noFill/>
          <a:effectLst/>
        </p:spPr>
        <p:txBody>
          <a:bodyPr wrap="square" lIns="100760" tIns="50379" rIns="100760" bIns="50379" rtlCol="0">
            <a:spAutoFit/>
          </a:bodyPr>
          <a:lstStyle/>
          <a:p>
            <a:r>
              <a:rPr lang="pt-BR" sz="1400" b="1">
                <a:solidFill>
                  <a:schemeClr val="bg2">
                    <a:lumMod val="50000"/>
                  </a:schemeClr>
                </a:solidFill>
                <a:latin typeface="Calibri" panose="020F0502020204030204" pitchFamily="34" charset="0"/>
                <a:cs typeface="Calibri" panose="020F0502020204030204" pitchFamily="34" charset="0"/>
              </a:rPr>
              <a:t>10 - Você recomendaria o seu plano de saúde para amigos ou familiares?</a:t>
            </a:r>
          </a:p>
        </p:txBody>
      </p:sp>
      <p:grpSp>
        <p:nvGrpSpPr>
          <p:cNvPr id="4" name="Agrupar 3">
            <a:extLst>
              <a:ext uri="{FF2B5EF4-FFF2-40B4-BE49-F238E27FC236}">
                <a16:creationId xmlns:a16="http://schemas.microsoft.com/office/drawing/2014/main" id="{F2035C86-E8D8-9EDD-4FFF-17372FB29F78}"/>
              </a:ext>
            </a:extLst>
          </p:cNvPr>
          <p:cNvGrpSpPr/>
          <p:nvPr/>
        </p:nvGrpSpPr>
        <p:grpSpPr>
          <a:xfrm>
            <a:off x="52089" y="5157192"/>
            <a:ext cx="10677178" cy="1559201"/>
            <a:chOff x="31170" y="4797152"/>
            <a:chExt cx="10677178" cy="1559201"/>
          </a:xfrm>
        </p:grpSpPr>
        <p:sp>
          <p:nvSpPr>
            <p:cNvPr id="5" name="Retângulo 4">
              <a:extLst>
                <a:ext uri="{FF2B5EF4-FFF2-40B4-BE49-F238E27FC236}">
                  <a16:creationId xmlns:a16="http://schemas.microsoft.com/office/drawing/2014/main" id="{010CC7BB-ADA0-9DBC-7473-77FE973EFC0C}"/>
                </a:ext>
              </a:extLst>
            </p:cNvPr>
            <p:cNvSpPr/>
            <p:nvPr/>
          </p:nvSpPr>
          <p:spPr>
            <a:xfrm>
              <a:off x="51819" y="4797152"/>
              <a:ext cx="10656529" cy="1559201"/>
            </a:xfrm>
            <a:prstGeom prst="rect">
              <a:avLst/>
            </a:prstGeom>
            <a:solidFill>
              <a:srgbClr val="F9F9F9"/>
            </a:solidFill>
            <a:ln w="6350" cap="flat" cmpd="sng" algn="ctr">
              <a:noFill/>
              <a:prstDash val="solid"/>
              <a:miter lim="800000"/>
            </a:ln>
            <a:effectLst>
              <a:outerShdw blurRad="50800" dist="38100" dir="2700000" algn="tl" rotWithShape="0">
                <a:prstClr val="black">
                  <a:alpha val="40000"/>
                </a:prstClr>
              </a:outerShdw>
            </a:effectLst>
          </p:spPr>
          <p:txBody>
            <a:bodyPr lIns="180000" tIns="36000" rIns="180000" bIns="37806"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a:ln>
                  <a:noFill/>
                </a:ln>
                <a:solidFill>
                  <a:schemeClr val="bg2">
                    <a:lumMod val="50000"/>
                  </a:schemeClr>
                </a:solidFill>
                <a:effectLst/>
                <a:uLnTx/>
                <a:uFillTx/>
                <a:latin typeface="Calibri" panose="020F0502020204030204" pitchFamily="34" charset="0"/>
                <a:cs typeface="Calibri" panose="020F0502020204030204" pitchFamily="34" charset="0"/>
              </a:endParaRPr>
            </a:p>
          </p:txBody>
        </p:sp>
        <p:sp>
          <p:nvSpPr>
            <p:cNvPr id="11" name="CaixaDeTexto 10">
              <a:extLst>
                <a:ext uri="{FF2B5EF4-FFF2-40B4-BE49-F238E27FC236}">
                  <a16:creationId xmlns:a16="http://schemas.microsoft.com/office/drawing/2014/main" id="{28921369-3F7B-9C39-41DF-9F45933BC70C}"/>
                </a:ext>
              </a:extLst>
            </p:cNvPr>
            <p:cNvSpPr txBox="1"/>
            <p:nvPr/>
          </p:nvSpPr>
          <p:spPr>
            <a:xfrm>
              <a:off x="31170" y="4869160"/>
              <a:ext cx="10656529" cy="1077218"/>
            </a:xfrm>
            <a:prstGeom prst="rect">
              <a:avLst/>
            </a:prstGeom>
            <a:noFill/>
          </p:spPr>
          <p:txBody>
            <a:bodyPr wrap="square" rtlCol="0">
              <a:spAutoFit/>
            </a:bodyPr>
            <a:lstStyle/>
            <a:p>
              <a:pPr algn="just"/>
              <a:r>
                <a:rPr lang="pt-BR" sz="1200">
                  <a:solidFill>
                    <a:schemeClr val="bg2">
                      <a:lumMod val="50000"/>
                    </a:schemeClr>
                  </a:solidFill>
                  <a:latin typeface="Calibri" panose="020F0502020204030204" pitchFamily="34" charset="0"/>
                  <a:cs typeface="Calibri" panose="020F0502020204030204" pitchFamily="34" charset="0"/>
                </a:rPr>
                <a:t>Dentre os beneficiários que souberam avaliar a recomendação do plano de saúde, </a:t>
              </a:r>
              <a:r>
                <a:rPr lang="pt-BR" sz="1200" b="1">
                  <a:solidFill>
                    <a:schemeClr val="bg2">
                      <a:lumMod val="50000"/>
                    </a:schemeClr>
                  </a:solidFill>
                  <a:latin typeface="Calibri" panose="020F0502020204030204" pitchFamily="34" charset="0"/>
                  <a:cs typeface="Calibri" panose="020F0502020204030204" pitchFamily="34" charset="0"/>
                </a:rPr>
                <a:t>65,6% </a:t>
              </a:r>
              <a:r>
                <a:rPr lang="pt-BR" sz="1200">
                  <a:solidFill>
                    <a:schemeClr val="bg2">
                      <a:lumMod val="50000"/>
                    </a:schemeClr>
                  </a:solidFill>
                  <a:latin typeface="Calibri" panose="020F0502020204030204" pitchFamily="34" charset="0"/>
                  <a:cs typeface="Calibri" panose="020F0502020204030204" pitchFamily="34" charset="0"/>
                </a:rPr>
                <a:t>recomendariam o plano, citando então </a:t>
              </a:r>
              <a:r>
                <a:rPr lang="pt-BR" sz="1200" b="1">
                  <a:solidFill>
                    <a:schemeClr val="bg2">
                      <a:lumMod val="50000"/>
                    </a:schemeClr>
                  </a:solidFill>
                  <a:latin typeface="Calibri" panose="020F0502020204030204" pitchFamily="34" charset="0"/>
                  <a:cs typeface="Calibri" panose="020F0502020204030204" pitchFamily="34" charset="0"/>
                </a:rPr>
                <a:t>Recomendaria ou</a:t>
              </a:r>
              <a:r>
                <a:rPr lang="pt-BR" sz="1200">
                  <a:solidFill>
                    <a:schemeClr val="bg2">
                      <a:lumMod val="50000"/>
                    </a:schemeClr>
                  </a:solidFill>
                  <a:latin typeface="Calibri" panose="020F0502020204030204" pitchFamily="34" charset="0"/>
                  <a:cs typeface="Calibri" panose="020F0502020204030204" pitchFamily="34" charset="0"/>
                </a:rPr>
                <a:t> </a:t>
              </a:r>
              <a:r>
                <a:rPr lang="pt-BR" sz="1200" b="1">
                  <a:solidFill>
                    <a:schemeClr val="bg2">
                      <a:lumMod val="50000"/>
                    </a:schemeClr>
                  </a:solidFill>
                  <a:latin typeface="Calibri" panose="020F0502020204030204" pitchFamily="34" charset="0"/>
                  <a:cs typeface="Calibri" panose="020F0502020204030204" pitchFamily="34" charset="0"/>
                </a:rPr>
                <a:t>Definitivamente recomendaria</a:t>
              </a:r>
              <a:r>
                <a:rPr lang="pt-BR" sz="1200">
                  <a:solidFill>
                    <a:schemeClr val="bg2">
                      <a:lumMod val="50000"/>
                    </a:schemeClr>
                  </a:solidFill>
                  <a:latin typeface="Calibri" panose="020F0502020204030204" pitchFamily="34" charset="0"/>
                  <a:cs typeface="Calibri" panose="020F0502020204030204" pitchFamily="34" charset="0"/>
                </a:rPr>
                <a:t>.</a:t>
              </a:r>
            </a:p>
            <a:p>
              <a:pPr algn="just"/>
              <a:r>
                <a:rPr lang="pt-BR" sz="1200">
                  <a:solidFill>
                    <a:schemeClr val="bg2">
                      <a:lumMod val="50000"/>
                    </a:schemeClr>
                  </a:solidFill>
                  <a:latin typeface="Calibri" panose="020F0502020204030204" pitchFamily="34" charset="0"/>
                  <a:cs typeface="Calibri" panose="020F0502020204030204" pitchFamily="34" charset="0"/>
                </a:rPr>
                <a:t>Ponto de atenção ao alto viés de baixa de </a:t>
              </a:r>
              <a:r>
                <a:rPr lang="pt-BR" sz="1200" b="1">
                  <a:solidFill>
                    <a:schemeClr val="bg2">
                      <a:lumMod val="50000"/>
                    </a:schemeClr>
                  </a:solidFill>
                  <a:latin typeface="Calibri" panose="020F0502020204030204" pitchFamily="34" charset="0"/>
                  <a:cs typeface="Calibri" panose="020F0502020204030204" pitchFamily="34" charset="0"/>
                </a:rPr>
                <a:t>41,8pp </a:t>
              </a:r>
              <a:r>
                <a:rPr lang="pt-BR" sz="1200">
                  <a:solidFill>
                    <a:schemeClr val="bg2">
                      <a:lumMod val="50000"/>
                    </a:schemeClr>
                  </a:solidFill>
                  <a:latin typeface="Calibri" panose="020F0502020204030204" pitchFamily="34" charset="0"/>
                  <a:cs typeface="Calibri" panose="020F0502020204030204" pitchFamily="34" charset="0"/>
                </a:rPr>
                <a:t>entre as opções positivas, indicando probabilidade de migração de </a:t>
              </a:r>
              <a:r>
                <a:rPr lang="pt-BR" sz="1200" b="1">
                  <a:solidFill>
                    <a:schemeClr val="bg2">
                      <a:lumMod val="50000"/>
                    </a:schemeClr>
                  </a:solidFill>
                  <a:latin typeface="Calibri" panose="020F0502020204030204" pitchFamily="34" charset="0"/>
                  <a:cs typeface="Calibri" panose="020F0502020204030204" pitchFamily="34" charset="0"/>
                </a:rPr>
                <a:t>Recomendaria </a:t>
              </a:r>
              <a:r>
                <a:rPr lang="pt-BR" sz="1200">
                  <a:solidFill>
                    <a:schemeClr val="bg2">
                      <a:lumMod val="50000"/>
                    </a:schemeClr>
                  </a:solidFill>
                  <a:latin typeface="Calibri" panose="020F0502020204030204" pitchFamily="34" charset="0"/>
                  <a:cs typeface="Calibri" panose="020F0502020204030204" pitchFamily="34" charset="0"/>
                </a:rPr>
                <a:t>para </a:t>
              </a:r>
              <a:r>
                <a:rPr lang="pt-BR" sz="1200" b="1">
                  <a:solidFill>
                    <a:schemeClr val="bg2">
                      <a:lumMod val="50000"/>
                    </a:schemeClr>
                  </a:solidFill>
                  <a:latin typeface="Calibri" panose="020F0502020204030204" pitchFamily="34" charset="0"/>
                  <a:cs typeface="Calibri" panose="020F0502020204030204" pitchFamily="34" charset="0"/>
                </a:rPr>
                <a:t>Neutralidade</a:t>
              </a:r>
              <a:r>
                <a:rPr lang="pt-BR" sz="1200">
                  <a:solidFill>
                    <a:schemeClr val="bg2">
                      <a:lumMod val="50000"/>
                    </a:schemeClr>
                  </a:solidFill>
                  <a:latin typeface="Calibri" panose="020F0502020204030204" pitchFamily="34" charset="0"/>
                  <a:cs typeface="Calibri" panose="020F0502020204030204" pitchFamily="34" charset="0"/>
                </a:rPr>
                <a:t> (Indiferente).</a:t>
              </a:r>
            </a:p>
            <a:p>
              <a:pPr algn="just"/>
              <a:endParaRPr lang="pt-BR" sz="400">
                <a:solidFill>
                  <a:schemeClr val="bg2">
                    <a:lumMod val="50000"/>
                  </a:schemeClr>
                </a:solidFill>
                <a:latin typeface="Calibri" panose="020F0502020204030204" pitchFamily="34" charset="0"/>
                <a:cs typeface="Calibri" panose="020F0502020204030204" pitchFamily="34" charset="0"/>
              </a:endParaRPr>
            </a:p>
            <a:p>
              <a:pPr algn="just"/>
              <a:r>
                <a:rPr lang="pt-BR" sz="1200">
                  <a:solidFill>
                    <a:schemeClr val="bg2">
                      <a:lumMod val="50000"/>
                    </a:schemeClr>
                  </a:solidFill>
                  <a:latin typeface="Calibri" panose="020F0502020204030204" pitchFamily="34" charset="0"/>
                  <a:cs typeface="Calibri" panose="020F0502020204030204" pitchFamily="34" charset="0"/>
                </a:rPr>
                <a:t>Analisando os perfis, </a:t>
              </a:r>
              <a:r>
                <a:rPr lang="pt-BR" sz="1200">
                  <a:solidFill>
                    <a:schemeClr val="bg2">
                      <a:lumMod val="50000"/>
                    </a:schemeClr>
                  </a:solidFill>
                  <a:latin typeface="Calibri" panose="020F0502020204030204"/>
                  <a:cs typeface="Times New Roman" panose="02020603050405020304" pitchFamily="18" charset="0"/>
                </a:rPr>
                <a:t>o público </a:t>
              </a:r>
              <a:r>
                <a:rPr lang="pt-BR" sz="1200" b="1">
                  <a:solidFill>
                    <a:schemeClr val="bg2">
                      <a:lumMod val="50000"/>
                    </a:schemeClr>
                  </a:solidFill>
                  <a:latin typeface="Calibri" panose="020F0502020204030204"/>
                  <a:cs typeface="Times New Roman" panose="02020603050405020304" pitchFamily="18" charset="0"/>
                </a:rPr>
                <a:t>Feminino</a:t>
              </a:r>
              <a:r>
                <a:rPr lang="pt-BR" sz="1200">
                  <a:solidFill>
                    <a:schemeClr val="bg2">
                      <a:lumMod val="50000"/>
                    </a:schemeClr>
                  </a:solidFill>
                  <a:latin typeface="Calibri" panose="020F0502020204030204"/>
                  <a:cs typeface="Times New Roman" panose="02020603050405020304" pitchFamily="18" charset="0"/>
                </a:rPr>
                <a:t> foi quem melhor avaliou com </a:t>
              </a:r>
              <a:r>
                <a:rPr lang="pt-BR" sz="1200" b="1">
                  <a:solidFill>
                    <a:schemeClr val="bg2">
                      <a:lumMod val="50000"/>
                    </a:schemeClr>
                  </a:solidFill>
                  <a:latin typeface="Calibri" panose="020F0502020204030204"/>
                  <a:cs typeface="Times New Roman" panose="02020603050405020304" pitchFamily="18" charset="0"/>
                </a:rPr>
                <a:t>67,7%</a:t>
              </a:r>
              <a:r>
                <a:rPr lang="pt-BR" sz="1200">
                  <a:solidFill>
                    <a:schemeClr val="bg2">
                      <a:lumMod val="50000"/>
                    </a:schemeClr>
                  </a:solidFill>
                  <a:latin typeface="Calibri" panose="020F0502020204030204"/>
                  <a:cs typeface="Times New Roman" panose="02020603050405020304" pitchFamily="18" charset="0"/>
                </a:rPr>
                <a:t> classificando o atributo em patamar de </a:t>
              </a:r>
              <a:r>
                <a:rPr lang="pt-BR" sz="1200" b="1">
                  <a:solidFill>
                    <a:schemeClr val="bg2">
                      <a:lumMod val="50000"/>
                    </a:schemeClr>
                  </a:solidFill>
                  <a:latin typeface="Calibri" panose="020F0502020204030204"/>
                  <a:cs typeface="Times New Roman" panose="02020603050405020304" pitchFamily="18" charset="0"/>
                </a:rPr>
                <a:t>Não Conformidade</a:t>
              </a:r>
              <a:r>
                <a:rPr lang="pt-BR" sz="1200">
                  <a:solidFill>
                    <a:schemeClr val="tx1">
                      <a:lumMod val="75000"/>
                      <a:lumOff val="25000"/>
                    </a:schemeClr>
                  </a:solidFill>
                  <a:latin typeface="Calibri" panose="020F0502020204030204" pitchFamily="34" charset="0"/>
                  <a:cs typeface="Calibri" panose="020F0502020204030204" pitchFamily="34" charset="0"/>
                </a:rPr>
                <a:t>.</a:t>
              </a:r>
              <a:r>
                <a:rPr lang="pt-BR" sz="1200">
                  <a:solidFill>
                    <a:schemeClr val="bg2">
                      <a:lumMod val="50000"/>
                    </a:schemeClr>
                  </a:solidFill>
                  <a:latin typeface="Calibri" panose="020F0502020204030204" pitchFamily="34" charset="0"/>
                  <a:cs typeface="Calibri" panose="020F0502020204030204" pitchFamily="34" charset="0"/>
                </a:rPr>
                <a:t> Por faixa etária se destacam os beneficiários </a:t>
              </a:r>
              <a:r>
                <a:rPr lang="pt-BR" sz="1200" b="1">
                  <a:solidFill>
                    <a:schemeClr val="bg2">
                      <a:lumMod val="50000"/>
                    </a:schemeClr>
                  </a:solidFill>
                  <a:latin typeface="Calibri" panose="020F0502020204030204" pitchFamily="34" charset="0"/>
                  <a:cs typeface="Calibri" panose="020F0502020204030204" pitchFamily="34" charset="0"/>
                </a:rPr>
                <a:t>De 18 a 25 anos </a:t>
              </a:r>
              <a:r>
                <a:rPr lang="pt-BR" sz="1200">
                  <a:solidFill>
                    <a:schemeClr val="bg2">
                      <a:lumMod val="50000"/>
                    </a:schemeClr>
                  </a:solidFill>
                  <a:latin typeface="Calibri" panose="020F0502020204030204" pitchFamily="34" charset="0"/>
                  <a:cs typeface="Calibri" panose="020F0502020204030204" pitchFamily="34" charset="0"/>
                </a:rPr>
                <a:t>com </a:t>
              </a:r>
              <a:r>
                <a:rPr lang="pt-BR" sz="1200" b="1">
                  <a:solidFill>
                    <a:schemeClr val="bg2">
                      <a:lumMod val="50000"/>
                    </a:schemeClr>
                  </a:solidFill>
                  <a:latin typeface="Calibri" panose="020F0502020204030204" pitchFamily="34" charset="0"/>
                  <a:cs typeface="Calibri" panose="020F0502020204030204" pitchFamily="34" charset="0"/>
                </a:rPr>
                <a:t>73,3% </a:t>
              </a:r>
              <a:r>
                <a:rPr lang="pt-BR" sz="1200">
                  <a:solidFill>
                    <a:schemeClr val="bg2">
                      <a:lumMod val="50000"/>
                    </a:schemeClr>
                  </a:solidFill>
                  <a:latin typeface="Calibri" panose="020F0502020204030204" pitchFamily="34" charset="0"/>
                  <a:cs typeface="Calibri" panose="020F0502020204030204" pitchFamily="34" charset="0"/>
                </a:rPr>
                <a:t>de citações positivas e o público </a:t>
              </a:r>
              <a:r>
                <a:rPr lang="pt-BR" sz="1200" b="1">
                  <a:solidFill>
                    <a:schemeClr val="bg2">
                      <a:lumMod val="50000"/>
                    </a:schemeClr>
                  </a:solidFill>
                  <a:latin typeface="Calibri" panose="020F0502020204030204" pitchFamily="34" charset="0"/>
                  <a:cs typeface="Calibri" panose="020F0502020204030204" pitchFamily="34" charset="0"/>
                </a:rPr>
                <a:t>De 26 a 35 anos </a:t>
              </a:r>
              <a:r>
                <a:rPr lang="pt-BR" sz="1200">
                  <a:solidFill>
                    <a:schemeClr val="bg2">
                      <a:lumMod val="50000"/>
                    </a:schemeClr>
                  </a:solidFill>
                  <a:latin typeface="Calibri" panose="020F0502020204030204" pitchFamily="34" charset="0"/>
                  <a:cs typeface="Calibri" panose="020F0502020204030204" pitchFamily="34" charset="0"/>
                </a:rPr>
                <a:t>sendo o que mais </a:t>
              </a:r>
              <a:r>
                <a:rPr lang="pt-BR" sz="1200" b="1">
                  <a:solidFill>
                    <a:schemeClr val="bg2">
                      <a:lumMod val="50000"/>
                    </a:schemeClr>
                  </a:solidFill>
                  <a:latin typeface="Calibri" panose="020F0502020204030204" pitchFamily="34" charset="0"/>
                  <a:cs typeface="Calibri" panose="020F0502020204030204" pitchFamily="34" charset="0"/>
                </a:rPr>
                <a:t>Definitivamente recomendaria</a:t>
              </a:r>
              <a:r>
                <a:rPr lang="pt-BR" sz="1200">
                  <a:solidFill>
                    <a:schemeClr val="bg2">
                      <a:lumMod val="50000"/>
                    </a:schemeClr>
                  </a:solidFill>
                  <a:latin typeface="Calibri" panose="020F0502020204030204" pitchFamily="34" charset="0"/>
                  <a:cs typeface="Calibri" panose="020F0502020204030204" pitchFamily="34" charset="0"/>
                </a:rPr>
                <a:t> com </a:t>
              </a:r>
              <a:r>
                <a:rPr lang="pt-BR" sz="1200" b="1">
                  <a:solidFill>
                    <a:schemeClr val="bg2">
                      <a:lumMod val="50000"/>
                    </a:schemeClr>
                  </a:solidFill>
                  <a:latin typeface="Calibri" panose="020F0502020204030204" pitchFamily="34" charset="0"/>
                  <a:cs typeface="Calibri" panose="020F0502020204030204" pitchFamily="34" charset="0"/>
                </a:rPr>
                <a:t>16,1%.</a:t>
              </a:r>
              <a:endParaRPr lang="pt-BR" sz="1200">
                <a:solidFill>
                  <a:schemeClr val="bg2">
                    <a:lumMod val="50000"/>
                  </a:schemeClr>
                </a:solidFill>
                <a:latin typeface="Calibri" panose="020F0502020204030204" pitchFamily="34" charset="0"/>
                <a:cs typeface="Calibri" panose="020F0502020204030204" pitchFamily="34" charset="0"/>
              </a:endParaRPr>
            </a:p>
          </p:txBody>
        </p:sp>
      </p:grpSp>
      <p:sp>
        <p:nvSpPr>
          <p:cNvPr id="14" name="Retângulo Arredondado 12">
            <a:extLst>
              <a:ext uri="{FF2B5EF4-FFF2-40B4-BE49-F238E27FC236}">
                <a16:creationId xmlns:a16="http://schemas.microsoft.com/office/drawing/2014/main" id="{C56E7510-C646-84BD-3937-2817A36E68DE}"/>
              </a:ext>
            </a:extLst>
          </p:cNvPr>
          <p:cNvSpPr/>
          <p:nvPr/>
        </p:nvSpPr>
        <p:spPr>
          <a:xfrm>
            <a:off x="324096" y="1460536"/>
            <a:ext cx="900115" cy="572599"/>
          </a:xfrm>
          <a:prstGeom prst="roundRect">
            <a:avLst/>
          </a:prstGeom>
          <a:solidFill>
            <a:sysClr val="window" lastClr="FFFFFF">
              <a:lumMod val="85000"/>
            </a:sysClr>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chemeClr val="bg2">
                    <a:lumMod val="50000"/>
                  </a:schemeClr>
                </a:solidFill>
                <a:effectLst/>
                <a:uLnTx/>
                <a:uFillTx/>
                <a:latin typeface="Calibri"/>
                <a:ea typeface="+mn-ea"/>
                <a:cs typeface="Calibri"/>
              </a:rPr>
              <a:t>Negativo 27,6</a:t>
            </a:r>
            <a:endParaRPr kumimoji="0" lang="pt-BR" sz="1600" b="1" i="0" u="none" strike="noStrike" kern="0" cap="none" spc="0" normalizeH="0" baseline="0" noProof="0">
              <a:ln>
                <a:noFill/>
              </a:ln>
              <a:solidFill>
                <a:schemeClr val="bg2">
                  <a:lumMod val="50000"/>
                </a:schemeClr>
              </a:solidFill>
              <a:effectLst/>
              <a:uLnTx/>
              <a:uFillTx/>
              <a:latin typeface="Calibri" panose="020F0502020204030204"/>
              <a:ea typeface="+mn-ea"/>
            </a:endParaRPr>
          </a:p>
        </p:txBody>
      </p:sp>
      <p:pic>
        <p:nvPicPr>
          <p:cNvPr id="9" name="Gráfico 8" descr="Fala com preenchimento sólido">
            <a:extLst>
              <a:ext uri="{FF2B5EF4-FFF2-40B4-BE49-F238E27FC236}">
                <a16:creationId xmlns:a16="http://schemas.microsoft.com/office/drawing/2014/main" id="{A06A105A-B94E-76A1-E3BD-972818202A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2705" y="4721002"/>
            <a:ext cx="638645" cy="638645"/>
          </a:xfrm>
          <a:prstGeom prst="rect">
            <a:avLst/>
          </a:prstGeom>
        </p:spPr>
      </p:pic>
      <p:sp>
        <p:nvSpPr>
          <p:cNvPr id="15" name="Retângulo Arredondado 12">
            <a:extLst>
              <a:ext uri="{FF2B5EF4-FFF2-40B4-BE49-F238E27FC236}">
                <a16:creationId xmlns:a16="http://schemas.microsoft.com/office/drawing/2014/main" id="{8DF7DFB8-8F41-FD6E-AF28-7D810C187E4D}"/>
              </a:ext>
            </a:extLst>
          </p:cNvPr>
          <p:cNvSpPr/>
          <p:nvPr/>
        </p:nvSpPr>
        <p:spPr>
          <a:xfrm>
            <a:off x="2458320" y="1464327"/>
            <a:ext cx="828001" cy="572599"/>
          </a:xfrm>
          <a:prstGeom prst="roundRect">
            <a:avLst/>
          </a:prstGeom>
          <a:solidFill>
            <a:srgbClr val="44546A">
              <a:lumMod val="60000"/>
              <a:lumOff val="40000"/>
            </a:srgbClr>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white"/>
                </a:solidFill>
                <a:effectLst/>
                <a:uLnTx/>
                <a:uFillTx/>
                <a:latin typeface="Calibri"/>
                <a:ea typeface="+mn-ea"/>
                <a:cs typeface="Calibri"/>
              </a:rPr>
              <a:t>Positivo 65,6</a:t>
            </a:r>
            <a:endParaRPr kumimoji="0" lang="pt-BR" sz="1400" b="1"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ela 1">
            <a:extLst>
              <a:ext uri="{FF2B5EF4-FFF2-40B4-BE49-F238E27FC236}">
                <a16:creationId xmlns:a16="http://schemas.microsoft.com/office/drawing/2014/main" id="{598F622F-DF7E-8CD8-334C-91EC1EBA44DF}"/>
              </a:ext>
            </a:extLst>
          </p:cNvPr>
          <p:cNvGraphicFramePr>
            <a:graphicFrameLocks noGrp="1"/>
          </p:cNvGraphicFramePr>
          <p:nvPr>
            <p:extLst>
              <p:ext uri="{D42A27DB-BD31-4B8C-83A1-F6EECF244321}">
                <p14:modId xmlns:p14="http://schemas.microsoft.com/office/powerpoint/2010/main" val="16611500"/>
              </p:ext>
            </p:extLst>
          </p:nvPr>
        </p:nvGraphicFramePr>
        <p:xfrm>
          <a:off x="72083" y="3670835"/>
          <a:ext cx="4708771" cy="793559"/>
        </p:xfrm>
        <a:graphic>
          <a:graphicData uri="http://schemas.openxmlformats.org/drawingml/2006/table">
            <a:tbl>
              <a:tblPr/>
              <a:tblGrid>
                <a:gridCol w="856140">
                  <a:extLst>
                    <a:ext uri="{9D8B030D-6E8A-4147-A177-3AD203B41FA5}">
                      <a16:colId xmlns:a16="http://schemas.microsoft.com/office/drawing/2014/main" val="2165280647"/>
                    </a:ext>
                  </a:extLst>
                </a:gridCol>
                <a:gridCol w="856140">
                  <a:extLst>
                    <a:ext uri="{9D8B030D-6E8A-4147-A177-3AD203B41FA5}">
                      <a16:colId xmlns:a16="http://schemas.microsoft.com/office/drawing/2014/main" val="3298146854"/>
                    </a:ext>
                  </a:extLst>
                </a:gridCol>
                <a:gridCol w="856140">
                  <a:extLst>
                    <a:ext uri="{9D8B030D-6E8A-4147-A177-3AD203B41FA5}">
                      <a16:colId xmlns:a16="http://schemas.microsoft.com/office/drawing/2014/main" val="2970168599"/>
                    </a:ext>
                  </a:extLst>
                </a:gridCol>
                <a:gridCol w="856140">
                  <a:extLst>
                    <a:ext uri="{9D8B030D-6E8A-4147-A177-3AD203B41FA5}">
                      <a16:colId xmlns:a16="http://schemas.microsoft.com/office/drawing/2014/main" val="3009002003"/>
                    </a:ext>
                  </a:extLst>
                </a:gridCol>
                <a:gridCol w="856140">
                  <a:extLst>
                    <a:ext uri="{9D8B030D-6E8A-4147-A177-3AD203B41FA5}">
                      <a16:colId xmlns:a16="http://schemas.microsoft.com/office/drawing/2014/main" val="2071753375"/>
                    </a:ext>
                  </a:extLst>
                </a:gridCol>
                <a:gridCol w="428071">
                  <a:extLst>
                    <a:ext uri="{9D8B030D-6E8A-4147-A177-3AD203B41FA5}">
                      <a16:colId xmlns:a16="http://schemas.microsoft.com/office/drawing/2014/main" val="3527956893"/>
                    </a:ext>
                  </a:extLst>
                </a:gridCol>
              </a:tblGrid>
              <a:tr h="349441">
                <a:tc>
                  <a:txBody>
                    <a:bodyPr/>
                    <a:lstStyle/>
                    <a:p>
                      <a:pPr algn="ctr" fontAlgn="b"/>
                      <a:r>
                        <a:rPr lang="pt-BR" sz="1000" b="0" i="0" u="none" strike="noStrike">
                          <a:solidFill>
                            <a:schemeClr val="bg2">
                              <a:lumMod val="50000"/>
                            </a:schemeClr>
                          </a:solidFill>
                          <a:effectLst/>
                          <a:latin typeface="Calibri" panose="020F0502020204030204" pitchFamily="34" charset="0"/>
                        </a:rPr>
                        <a:t>Não recomendaria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pt-BR" sz="1000" b="0" i="0" u="none" strike="noStrike">
                          <a:solidFill>
                            <a:schemeClr val="bg2">
                              <a:lumMod val="50000"/>
                            </a:schemeClr>
                          </a:solidFill>
                          <a:effectLst/>
                          <a:latin typeface="Calibri" panose="020F0502020204030204" pitchFamily="34" charset="0"/>
                        </a:rPr>
                        <a:t>Recomendaria com ressalvas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pt-BR" sz="1000" b="0" i="0" u="none" strike="noStrike">
                          <a:solidFill>
                            <a:schemeClr val="bg2">
                              <a:lumMod val="50000"/>
                            </a:schemeClr>
                          </a:solidFill>
                          <a:effectLst/>
                          <a:latin typeface="Calibri" panose="020F0502020204030204" pitchFamily="34" charset="0"/>
                        </a:rPr>
                        <a:t>Indiferente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pt-BR" sz="1000" b="0" i="0" u="none" strike="noStrike">
                          <a:solidFill>
                            <a:schemeClr val="bg2">
                              <a:lumMod val="50000"/>
                            </a:schemeClr>
                          </a:solidFill>
                          <a:effectLst/>
                          <a:latin typeface="Calibri" panose="020F0502020204030204" pitchFamily="34" charset="0"/>
                        </a:rPr>
                        <a:t>Recomendaria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pt-BR" sz="1000" b="0" i="0" u="none" strike="noStrike">
                          <a:solidFill>
                            <a:schemeClr val="bg2">
                              <a:lumMod val="50000"/>
                            </a:schemeClr>
                          </a:solidFill>
                          <a:effectLst/>
                          <a:latin typeface="Calibri" panose="020F0502020204030204" pitchFamily="34" charset="0"/>
                        </a:rPr>
                        <a:t>Definitivamente recomendaria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pt-BR" sz="1000" b="0" i="0" u="none" strike="noStrike">
                          <a:solidFill>
                            <a:schemeClr val="bg2">
                              <a:lumMod val="50000"/>
                            </a:schemeClr>
                          </a:solidFill>
                          <a:effectLst/>
                          <a:latin typeface="Calibri" panose="020F0502020204030204" pitchFamily="34" charset="0"/>
                        </a:rPr>
                        <a:t>Não</a:t>
                      </a:r>
                    </a:p>
                    <a:p>
                      <a:pPr algn="ctr" fontAlgn="b"/>
                      <a:r>
                        <a:rPr lang="pt-BR" sz="1000" b="0" i="0" u="none" strike="noStrike">
                          <a:solidFill>
                            <a:schemeClr val="bg2">
                              <a:lumMod val="50000"/>
                            </a:schemeClr>
                          </a:solidFill>
                          <a:effectLst/>
                          <a:latin typeface="Calibri" panose="020F0502020204030204" pitchFamily="34" charset="0"/>
                        </a:rPr>
                        <a:t>sei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07866756"/>
                  </a:ext>
                </a:extLst>
              </a:tr>
              <a:tr h="222059">
                <a:tc>
                  <a:txBody>
                    <a:bodyPr/>
                    <a:lstStyle/>
                    <a:p>
                      <a:pPr algn="ctr" rtl="0" fontAlgn="ctr"/>
                      <a:endParaRPr lang="pt-BR" sz="1000" b="0" i="0" u="none" strike="noStrike">
                        <a:solidFill>
                          <a:srgbClr val="40404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endParaRPr lang="pt-BR" sz="1000" b="0" i="0" u="none" strike="noStrike">
                        <a:solidFill>
                          <a:srgbClr val="40404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endParaRPr lang="pt-BR" sz="1000" b="0" i="0" u="none" strike="noStrike">
                        <a:solidFill>
                          <a:srgbClr val="40404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endParaRPr lang="pt-BR" sz="1000" b="0" i="0" u="none" strike="noStrike">
                        <a:solidFill>
                          <a:srgbClr val="40404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endParaRPr lang="pt-BR" sz="1000" b="0" i="0" u="none" strike="noStrike">
                        <a:solidFill>
                          <a:srgbClr val="40404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endParaRPr lang="pt-BR" sz="1000" b="0" i="0" u="none" strike="noStrike">
                        <a:solidFill>
                          <a:srgbClr val="40404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29678748"/>
                  </a:ext>
                </a:extLst>
              </a:tr>
              <a:tr h="222059">
                <a:tc gridSpan="6">
                  <a:txBody>
                    <a:bodyPr/>
                    <a:lstStyle/>
                    <a:p>
                      <a:pPr algn="l" fontAlgn="b"/>
                      <a:r>
                        <a:rPr lang="pt-BR" sz="800" b="1" i="0" u="none" strike="noStrike">
                          <a:solidFill>
                            <a:schemeClr val="bg2">
                              <a:lumMod val="50000"/>
                            </a:schemeClr>
                          </a:solidFill>
                          <a:effectLst/>
                          <a:latin typeface="Calibri" panose="020F0502020204030204" pitchFamily="34" charset="0"/>
                        </a:rPr>
                        <a:t>FREQUÊNCIA</a:t>
                      </a:r>
                      <a:endParaRPr lang="pt-BR" sz="1000" b="1" i="0" u="none" strike="noStrike">
                        <a:solidFill>
                          <a:schemeClr val="bg2">
                            <a:lumMod val="50000"/>
                          </a:schemeClr>
                        </a:solidFill>
                        <a:effectLst/>
                        <a:latin typeface="Calibri" panose="020F0502020204030204"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pt-BR" sz="1000" b="0" i="0" u="none" strike="noStrike" dirty="0">
                        <a:solidFill>
                          <a:schemeClr val="tx1">
                            <a:lumMod val="75000"/>
                            <a:lumOff val="25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pt-BR"/>
                    </a:p>
                  </a:txBody>
                  <a:tcPr/>
                </a:tc>
                <a:extLst>
                  <a:ext uri="{0D108BD9-81ED-4DB2-BD59-A6C34878D82A}">
                    <a16:rowId xmlns:a16="http://schemas.microsoft.com/office/drawing/2014/main" val="540782612"/>
                  </a:ext>
                </a:extLst>
              </a:tr>
            </a:tbl>
          </a:graphicData>
        </a:graphic>
      </p:graphicFrame>
      <p:graphicFrame>
        <p:nvGraphicFramePr>
          <p:cNvPr id="3" name="Tabela 2">
            <a:extLst>
              <a:ext uri="{FF2B5EF4-FFF2-40B4-BE49-F238E27FC236}">
                <a16:creationId xmlns:a16="http://schemas.microsoft.com/office/drawing/2014/main" id="{EDE7BAF8-577F-CCDD-198E-0CB695F6F4C1}"/>
              </a:ext>
            </a:extLst>
          </p:cNvPr>
          <p:cNvGraphicFramePr>
            <a:graphicFrameLocks noGrp="1"/>
          </p:cNvGraphicFramePr>
          <p:nvPr>
            <p:extLst>
              <p:ext uri="{D42A27DB-BD31-4B8C-83A1-F6EECF244321}">
                <p14:modId xmlns:p14="http://schemas.microsoft.com/office/powerpoint/2010/main" val="2836262892"/>
              </p:ext>
            </p:extLst>
          </p:nvPr>
        </p:nvGraphicFramePr>
        <p:xfrm>
          <a:off x="73475" y="4505037"/>
          <a:ext cx="5285517" cy="580147"/>
        </p:xfrm>
        <a:graphic>
          <a:graphicData uri="http://schemas.openxmlformats.org/drawingml/2006/table">
            <a:tbl>
              <a:tblPr/>
              <a:tblGrid>
                <a:gridCol w="5285517">
                  <a:extLst>
                    <a:ext uri="{9D8B030D-6E8A-4147-A177-3AD203B41FA5}">
                      <a16:colId xmlns:a16="http://schemas.microsoft.com/office/drawing/2014/main" val="162966755"/>
                    </a:ext>
                  </a:extLst>
                </a:gridCol>
              </a:tblGrid>
              <a:tr h="199147">
                <a:tc>
                  <a:txBody>
                    <a:bodyPr/>
                    <a:lstStyle/>
                    <a:p>
                      <a:pPr algn="l" fontAlgn="t"/>
                      <a:r>
                        <a:rPr lang="pt-BR" sz="1000" b="0" i="0" u="none" strike="noStrike">
                          <a:solidFill>
                            <a:schemeClr val="bg2">
                              <a:lumMod val="50000"/>
                            </a:schemeClr>
                          </a:solidFill>
                          <a:effectLst/>
                          <a:latin typeface="Calibri" panose="020F0502020204030204" pitchFamily="34" charset="0"/>
                        </a:rPr>
                        <a:t>Base: </a:t>
                      </a:r>
                      <a:r>
                        <a:rPr lang="pt-BR" sz="1000" b="1" i="0" u="none" strike="noStrike">
                          <a:solidFill>
                            <a:schemeClr val="bg2">
                              <a:lumMod val="50000"/>
                            </a:schemeClr>
                          </a:solidFill>
                          <a:effectLst/>
                          <a:latin typeface="Calibri" panose="020F0502020204030204" pitchFamily="34" charset="0"/>
                        </a:rPr>
                        <a:t>438 </a:t>
                      </a:r>
                      <a:r>
                        <a:rPr lang="pt-BR" sz="1000" b="0" i="0" u="none" strike="noStrike">
                          <a:solidFill>
                            <a:schemeClr val="bg2">
                              <a:lumMod val="50000"/>
                            </a:schemeClr>
                          </a:solidFill>
                          <a:effectLst/>
                          <a:latin typeface="Calibri" panose="020F0502020204030204" pitchFamily="34" charset="0"/>
                        </a:rPr>
                        <a:t>| Margem de Erro: </a:t>
                      </a:r>
                      <a:r>
                        <a:rPr lang="pt-BR" sz="1000" b="1" i="0" u="none" strike="noStrike">
                          <a:solidFill>
                            <a:schemeClr val="bg2">
                              <a:lumMod val="50000"/>
                            </a:schemeClr>
                          </a:solidFill>
                          <a:effectLst/>
                          <a:latin typeface="Calibri" panose="020F0502020204030204" pitchFamily="34" charset="0"/>
                        </a:rPr>
                        <a:t>4,65</a:t>
                      </a:r>
                      <a:endParaRPr lang="pt-BR" sz="1000" b="0" i="0" u="none" strike="noStrike">
                        <a:solidFill>
                          <a:schemeClr val="bg2">
                            <a:lumMod val="50000"/>
                          </a:schemeClr>
                        </a:solidFill>
                        <a:effectLst/>
                        <a:latin typeface="Calibri" panose="020F0502020204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3237591367"/>
                  </a:ext>
                </a:extLst>
              </a:tr>
              <a:tr h="190500">
                <a:tc>
                  <a:txBody>
                    <a:bodyPr/>
                    <a:lstStyle/>
                    <a:p>
                      <a:pPr algn="l" fontAlgn="t"/>
                      <a:r>
                        <a:rPr lang="pt-BR" sz="1000" b="0" i="0" u="none" strike="noStrike">
                          <a:solidFill>
                            <a:schemeClr val="bg2">
                              <a:lumMod val="50000"/>
                            </a:schemeClr>
                          </a:solidFill>
                          <a:effectLst/>
                          <a:latin typeface="Calibri" panose="020F0502020204030204" pitchFamily="34" charset="0"/>
                        </a:rPr>
                        <a:t>Não sei/Não tenho como avaliar:</a:t>
                      </a:r>
                      <a:r>
                        <a:rPr lang="pt-BR" sz="1000" b="1" i="0" u="none" strike="noStrike">
                          <a:solidFill>
                            <a:schemeClr val="bg2">
                              <a:lumMod val="50000"/>
                            </a:schemeClr>
                          </a:solidFill>
                          <a:effectLst/>
                          <a:latin typeface="Calibri" panose="020F0502020204030204" pitchFamily="34" charset="0"/>
                        </a:rPr>
                        <a:t> 15 entrevistados</a:t>
                      </a:r>
                      <a:r>
                        <a:rPr lang="pt-BR" sz="1000" b="0" i="0" u="none" strike="noStrike">
                          <a:solidFill>
                            <a:schemeClr val="bg2">
                              <a:lumMod val="50000"/>
                            </a:schemeClr>
                          </a:solidFill>
                          <a:effectLst/>
                          <a:latin typeface="Calibri" panose="020F0502020204030204" pitchFamily="34" charset="0"/>
                        </a:rPr>
                        <a:t> (não considerados para cálculo dos indicadores).</a:t>
                      </a:r>
                    </a:p>
                  </a:txBody>
                  <a:tcPr marL="9525" marR="9525" marT="9525" marB="0">
                    <a:lnL>
                      <a:noFill/>
                    </a:lnL>
                    <a:lnR>
                      <a:noFill/>
                    </a:lnR>
                    <a:lnT>
                      <a:noFill/>
                    </a:lnT>
                    <a:lnB>
                      <a:noFill/>
                    </a:lnB>
                  </a:tcPr>
                </a:tc>
                <a:extLst>
                  <a:ext uri="{0D108BD9-81ED-4DB2-BD59-A6C34878D82A}">
                    <a16:rowId xmlns:a16="http://schemas.microsoft.com/office/drawing/2014/main" val="2909790492"/>
                  </a:ext>
                </a:extLst>
              </a:tr>
              <a:tr h="190500">
                <a:tc>
                  <a:txBody>
                    <a:bodyPr/>
                    <a:lstStyle/>
                    <a:p>
                      <a:pPr algn="l" fontAlgn="t"/>
                      <a:r>
                        <a:rPr lang="pt-BR" sz="900" b="0" i="0" u="none" strike="noStrike">
                          <a:solidFill>
                            <a:schemeClr val="bg2">
                              <a:lumMod val="50000"/>
                            </a:schemeClr>
                          </a:solidFill>
                          <a:effectLst/>
                          <a:latin typeface="Calibri" panose="020F0502020204030204" pitchFamily="34" charset="0"/>
                        </a:rPr>
                        <a:t>Nota¹: Resultados apresentados em percentual (%).</a:t>
                      </a:r>
                    </a:p>
                  </a:txBody>
                  <a:tcPr marL="9525" marR="9525" marT="9525" marB="0">
                    <a:lnL>
                      <a:noFill/>
                    </a:lnL>
                    <a:lnR>
                      <a:noFill/>
                    </a:lnR>
                    <a:lnT>
                      <a:noFill/>
                    </a:lnT>
                    <a:lnB>
                      <a:noFill/>
                    </a:lnB>
                  </a:tcPr>
                </a:tc>
                <a:extLst>
                  <a:ext uri="{0D108BD9-81ED-4DB2-BD59-A6C34878D82A}">
                    <a16:rowId xmlns:a16="http://schemas.microsoft.com/office/drawing/2014/main" val="990946733"/>
                  </a:ext>
                </a:extLst>
              </a:tr>
            </a:tbl>
          </a:graphicData>
        </a:graphic>
      </p:graphicFrame>
      <p:graphicFrame>
        <p:nvGraphicFramePr>
          <p:cNvPr id="12" name="Tabela 11">
            <a:extLst>
              <a:ext uri="{FF2B5EF4-FFF2-40B4-BE49-F238E27FC236}">
                <a16:creationId xmlns:a16="http://schemas.microsoft.com/office/drawing/2014/main" id="{4212B5AF-8CBE-8C18-1727-6E60DDB01CAE}"/>
              </a:ext>
            </a:extLst>
          </p:cNvPr>
          <p:cNvGraphicFramePr>
            <a:graphicFrameLocks noGrp="1"/>
          </p:cNvGraphicFramePr>
          <p:nvPr>
            <p:extLst>
              <p:ext uri="{D42A27DB-BD31-4B8C-83A1-F6EECF244321}">
                <p14:modId xmlns:p14="http://schemas.microsoft.com/office/powerpoint/2010/main" val="563848403"/>
              </p:ext>
            </p:extLst>
          </p:nvPr>
        </p:nvGraphicFramePr>
        <p:xfrm>
          <a:off x="4839285" y="1067313"/>
          <a:ext cx="5889982" cy="3590544"/>
        </p:xfrm>
        <a:graphic>
          <a:graphicData uri="http://schemas.openxmlformats.org/drawingml/2006/table">
            <a:tbl>
              <a:tblPr/>
              <a:tblGrid>
                <a:gridCol w="1065982">
                  <a:extLst>
                    <a:ext uri="{9D8B030D-6E8A-4147-A177-3AD203B41FA5}">
                      <a16:colId xmlns:a16="http://schemas.microsoft.com/office/drawing/2014/main" val="4043476719"/>
                    </a:ext>
                  </a:extLst>
                </a:gridCol>
                <a:gridCol w="972000">
                  <a:extLst>
                    <a:ext uri="{9D8B030D-6E8A-4147-A177-3AD203B41FA5}">
                      <a16:colId xmlns:a16="http://schemas.microsoft.com/office/drawing/2014/main" val="887322865"/>
                    </a:ext>
                  </a:extLst>
                </a:gridCol>
                <a:gridCol w="972000">
                  <a:extLst>
                    <a:ext uri="{9D8B030D-6E8A-4147-A177-3AD203B41FA5}">
                      <a16:colId xmlns:a16="http://schemas.microsoft.com/office/drawing/2014/main" val="3049385244"/>
                    </a:ext>
                  </a:extLst>
                </a:gridCol>
                <a:gridCol w="936000">
                  <a:extLst>
                    <a:ext uri="{9D8B030D-6E8A-4147-A177-3AD203B41FA5}">
                      <a16:colId xmlns:a16="http://schemas.microsoft.com/office/drawing/2014/main" val="3504795122"/>
                    </a:ext>
                  </a:extLst>
                </a:gridCol>
                <a:gridCol w="972000">
                  <a:extLst>
                    <a:ext uri="{9D8B030D-6E8A-4147-A177-3AD203B41FA5}">
                      <a16:colId xmlns:a16="http://schemas.microsoft.com/office/drawing/2014/main" val="4252080179"/>
                    </a:ext>
                  </a:extLst>
                </a:gridCol>
                <a:gridCol w="972000">
                  <a:extLst>
                    <a:ext uri="{9D8B030D-6E8A-4147-A177-3AD203B41FA5}">
                      <a16:colId xmlns:a16="http://schemas.microsoft.com/office/drawing/2014/main" val="2431796243"/>
                    </a:ext>
                  </a:extLst>
                </a:gridCol>
              </a:tblGrid>
              <a:tr h="394159">
                <a:tc>
                  <a:txBody>
                    <a:bodyPr/>
                    <a:lstStyle/>
                    <a:p>
                      <a:pPr algn="ctr" fontAlgn="ctr"/>
                      <a:endParaRPr lang="pt-BR" sz="1200" b="1" i="0" u="none" strike="noStrike">
                        <a:solidFill>
                          <a:schemeClr val="tx1">
                            <a:lumMod val="75000"/>
                            <a:lumOff val="25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100" b="1" i="0" u="none" strike="noStrike">
                          <a:solidFill>
                            <a:schemeClr val="bg2">
                              <a:lumMod val="50000"/>
                            </a:schemeClr>
                          </a:solidFill>
                          <a:effectLst/>
                          <a:latin typeface="Calibri" panose="020F0502020204030204" pitchFamily="34" charset="0"/>
                        </a:rPr>
                        <a:t>Não </a:t>
                      </a:r>
                      <a:br>
                        <a:rPr lang="pt-BR" sz="1100" b="1" i="0" u="none" strike="noStrike">
                          <a:solidFill>
                            <a:schemeClr val="bg2">
                              <a:lumMod val="50000"/>
                            </a:schemeClr>
                          </a:solidFill>
                          <a:effectLst/>
                          <a:latin typeface="Calibri" panose="020F0502020204030204" pitchFamily="34" charset="0"/>
                        </a:rPr>
                      </a:br>
                      <a:r>
                        <a:rPr lang="pt-BR" sz="1100" b="1" i="0" u="none" strike="noStrike">
                          <a:solidFill>
                            <a:schemeClr val="bg2">
                              <a:lumMod val="50000"/>
                            </a:schemeClr>
                          </a:solidFill>
                          <a:effectLst/>
                          <a:latin typeface="Calibri" panose="020F0502020204030204" pitchFamily="34" charset="0"/>
                        </a:rPr>
                        <a:t>recomendaria</a:t>
                      </a: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100" b="1" i="0" u="none" strike="noStrike">
                          <a:solidFill>
                            <a:schemeClr val="bg2">
                              <a:lumMod val="50000"/>
                            </a:schemeClr>
                          </a:solidFill>
                          <a:effectLst/>
                          <a:latin typeface="Calibri" panose="020F0502020204030204" pitchFamily="34" charset="0"/>
                        </a:rPr>
                        <a:t>Recomendaria com ressalvas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100" b="1" i="0" u="none" strike="noStrike">
                          <a:solidFill>
                            <a:schemeClr val="bg2">
                              <a:lumMod val="50000"/>
                            </a:schemeClr>
                          </a:solidFill>
                          <a:effectLst/>
                          <a:latin typeface="Calibri" panose="020F0502020204030204" pitchFamily="34" charset="0"/>
                        </a:rPr>
                        <a:t>Indiferente</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100" b="1" i="0" u="none" strike="noStrike">
                          <a:solidFill>
                            <a:srgbClr val="FFFFFF"/>
                          </a:solidFill>
                          <a:effectLst/>
                          <a:latin typeface="Calibri" panose="020F0502020204030204" pitchFamily="34" charset="0"/>
                        </a:rPr>
                        <a:t>Recomendaria</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pt-BR" sz="1100" b="1" i="0" u="none" strike="noStrike">
                          <a:solidFill>
                            <a:srgbClr val="FFFFFF"/>
                          </a:solidFill>
                          <a:effectLst/>
                          <a:latin typeface="Calibri" panose="020F0502020204030204" pitchFamily="34" charset="0"/>
                        </a:rPr>
                        <a:t>Definitivamente</a:t>
                      </a:r>
                      <a:br>
                        <a:rPr lang="pt-BR" sz="1100" b="1" i="0" u="none" strike="noStrike">
                          <a:solidFill>
                            <a:srgbClr val="FFFFFF"/>
                          </a:solidFill>
                          <a:effectLst/>
                          <a:latin typeface="Calibri" panose="020F0502020204030204" pitchFamily="34" charset="0"/>
                        </a:rPr>
                      </a:br>
                      <a:r>
                        <a:rPr lang="pt-BR" sz="1100" b="1" i="0" u="none" strike="noStrike">
                          <a:solidFill>
                            <a:srgbClr val="FFFFFF"/>
                          </a:solidFill>
                          <a:effectLst/>
                          <a:latin typeface="Calibri" panose="020F0502020204030204" pitchFamily="34" charset="0"/>
                        </a:rPr>
                        <a:t>recomendaria</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761320232"/>
                  </a:ext>
                </a:extLst>
              </a:tr>
              <a:tr h="172152">
                <a:tc>
                  <a:txBody>
                    <a:bodyPr/>
                    <a:lstStyle/>
                    <a:p>
                      <a:pPr algn="ctr" fontAlgn="ctr"/>
                      <a:r>
                        <a:rPr lang="pt-BR" sz="1050" b="1" i="0" u="none" strike="noStrike">
                          <a:solidFill>
                            <a:schemeClr val="bg2">
                              <a:lumMod val="50000"/>
                            </a:schemeClr>
                          </a:solidFill>
                          <a:effectLst/>
                          <a:latin typeface="Calibri" panose="020F0502020204030204" pitchFamily="34" charset="0"/>
                        </a:rPr>
                        <a:t>Feminino</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6,6</a:t>
                      </a:r>
                    </a:p>
                  </a:txBody>
                  <a:tcPr marL="7620" marR="7620" marT="762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22,7</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2,9</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57,4</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10,3</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0039910"/>
                  </a:ext>
                </a:extLst>
              </a:tr>
              <a:tr h="172152">
                <a:tc>
                  <a:txBody>
                    <a:bodyPr/>
                    <a:lstStyle/>
                    <a:p>
                      <a:pPr algn="ctr" fontAlgn="ctr"/>
                      <a:endParaRPr lang="pt-BR" sz="105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pt-BR" sz="900" b="1" i="0" u="none" strike="noStrike">
                          <a:solidFill>
                            <a:schemeClr val="bg1"/>
                          </a:solidFill>
                          <a:effectLst/>
                          <a:latin typeface="Calibri" panose="020F0502020204030204" pitchFamily="34" charset="0"/>
                        </a:rPr>
                        <a:t>67,7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extLst>
                  <a:ext uri="{0D108BD9-81ED-4DB2-BD59-A6C34878D82A}">
                    <a16:rowId xmlns:a16="http://schemas.microsoft.com/office/drawing/2014/main" val="4070874726"/>
                  </a:ext>
                </a:extLst>
              </a:tr>
              <a:tr h="172152">
                <a:tc>
                  <a:txBody>
                    <a:bodyPr/>
                    <a:lstStyle/>
                    <a:p>
                      <a:pPr algn="ctr" fontAlgn="ctr"/>
                      <a:r>
                        <a:rPr lang="pt-BR" sz="1050" b="1" i="0" u="none" strike="noStrike">
                          <a:solidFill>
                            <a:schemeClr val="bg2">
                              <a:lumMod val="50000"/>
                            </a:schemeClr>
                          </a:solidFill>
                          <a:effectLst/>
                          <a:latin typeface="Calibri" panose="020F0502020204030204" pitchFamily="34" charset="0"/>
                        </a:rPr>
                        <a:t>Masculino</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4,6</a:t>
                      </a:r>
                    </a:p>
                  </a:txBody>
                  <a:tcPr marL="7620" marR="7620" marT="762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20,9</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11,7</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49,0</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13,8</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76443621"/>
                  </a:ext>
                </a:extLst>
              </a:tr>
              <a:tr h="172152">
                <a:tc>
                  <a:txBody>
                    <a:bodyPr/>
                    <a:lstStyle/>
                    <a:p>
                      <a:pPr algn="ctr" fontAlgn="ctr"/>
                      <a:endParaRPr lang="pt-BR" sz="105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pt-BR" sz="900" b="1" i="0" u="none" strike="noStrike">
                          <a:solidFill>
                            <a:schemeClr val="bg1"/>
                          </a:solidFill>
                          <a:effectLst/>
                          <a:latin typeface="Calibri" panose="020F0502020204030204" pitchFamily="34" charset="0"/>
                        </a:rPr>
                        <a:t>62,8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extLst>
                  <a:ext uri="{0D108BD9-81ED-4DB2-BD59-A6C34878D82A}">
                    <a16:rowId xmlns:a16="http://schemas.microsoft.com/office/drawing/2014/main" val="1829845903"/>
                  </a:ext>
                </a:extLst>
              </a:tr>
              <a:tr h="295752">
                <a:tc>
                  <a:txBody>
                    <a:bodyPr/>
                    <a:lstStyle/>
                    <a:p>
                      <a:pPr algn="ctr" fontAlgn="ctr"/>
                      <a:endParaRPr lang="pt-BR" sz="105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900" b="1" i="0" u="none" strike="noStrike">
                        <a:solidFill>
                          <a:schemeClr val="tx1">
                            <a:lumMod val="75000"/>
                            <a:lumOff val="25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900" b="1" i="0" u="none" strike="noStrike">
                        <a:solidFill>
                          <a:schemeClr val="tx1">
                            <a:lumMod val="75000"/>
                            <a:lumOff val="25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770574"/>
                  </a:ext>
                </a:extLst>
              </a:tr>
              <a:tr h="172152">
                <a:tc>
                  <a:txBody>
                    <a:bodyPr/>
                    <a:lstStyle/>
                    <a:p>
                      <a:pPr algn="ctr" fontAlgn="ctr"/>
                      <a:r>
                        <a:rPr lang="pt-BR" sz="1050" b="1" i="0" u="none" strike="noStrike">
                          <a:solidFill>
                            <a:schemeClr val="bg2">
                              <a:lumMod val="50000"/>
                            </a:schemeClr>
                          </a:solidFill>
                          <a:effectLst/>
                          <a:latin typeface="Calibri" panose="020F0502020204030204" pitchFamily="34" charset="0"/>
                        </a:rPr>
                        <a:t>De 18 a 25 anos</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0,0</a:t>
                      </a:r>
                    </a:p>
                  </a:txBody>
                  <a:tcPr marL="7620" marR="7620" marT="762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20,0</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6,7</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60,0</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13,3</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8085382"/>
                  </a:ext>
                </a:extLst>
              </a:tr>
              <a:tr h="172152">
                <a:tc>
                  <a:txBody>
                    <a:bodyPr/>
                    <a:lstStyle/>
                    <a:p>
                      <a:pPr algn="ctr" fontAlgn="ctr"/>
                      <a:endParaRPr lang="pt-BR" sz="105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pt-BR" sz="900" b="1" i="0" u="none" strike="noStrike">
                          <a:solidFill>
                            <a:schemeClr val="bg1"/>
                          </a:solidFill>
                          <a:effectLst/>
                          <a:latin typeface="Calibri" panose="020F0502020204030204" pitchFamily="34" charset="0"/>
                        </a:rPr>
                        <a:t>73,3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extLst>
                  <a:ext uri="{0D108BD9-81ED-4DB2-BD59-A6C34878D82A}">
                    <a16:rowId xmlns:a16="http://schemas.microsoft.com/office/drawing/2014/main" val="1893497855"/>
                  </a:ext>
                </a:extLst>
              </a:tr>
              <a:tr h="172152">
                <a:tc>
                  <a:txBody>
                    <a:bodyPr/>
                    <a:lstStyle/>
                    <a:p>
                      <a:pPr algn="ctr" fontAlgn="ctr"/>
                      <a:r>
                        <a:rPr lang="pt-BR" sz="1050" b="1" i="0" u="none" strike="noStrike">
                          <a:solidFill>
                            <a:schemeClr val="bg2">
                              <a:lumMod val="50000"/>
                            </a:schemeClr>
                          </a:solidFill>
                          <a:effectLst/>
                          <a:latin typeface="Calibri" panose="020F0502020204030204" pitchFamily="34" charset="0"/>
                        </a:rPr>
                        <a:t>De 26 a 35 anos</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3,6</a:t>
                      </a:r>
                    </a:p>
                  </a:txBody>
                  <a:tcPr marL="7620" marR="7620" marT="762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23,2</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7,1</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50,0</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16,1</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41129766"/>
                  </a:ext>
                </a:extLst>
              </a:tr>
              <a:tr h="172152">
                <a:tc>
                  <a:txBody>
                    <a:bodyPr/>
                    <a:lstStyle/>
                    <a:p>
                      <a:pPr algn="ctr" fontAlgn="ctr"/>
                      <a:endParaRPr lang="pt-BR" sz="105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pt-BR" sz="900" b="1" i="0" u="none" strike="noStrike">
                          <a:solidFill>
                            <a:schemeClr val="bg1"/>
                          </a:solidFill>
                          <a:effectLst/>
                          <a:latin typeface="Calibri" panose="020F0502020204030204" pitchFamily="34" charset="0"/>
                        </a:rPr>
                        <a:t>66,1</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extLst>
                  <a:ext uri="{0D108BD9-81ED-4DB2-BD59-A6C34878D82A}">
                    <a16:rowId xmlns:a16="http://schemas.microsoft.com/office/drawing/2014/main" val="1663090285"/>
                  </a:ext>
                </a:extLst>
              </a:tr>
              <a:tr h="172152">
                <a:tc>
                  <a:txBody>
                    <a:bodyPr/>
                    <a:lstStyle/>
                    <a:p>
                      <a:pPr algn="ctr" fontAlgn="ctr"/>
                      <a:r>
                        <a:rPr lang="pt-BR" sz="1050" b="1" i="0" u="none" strike="noStrike">
                          <a:solidFill>
                            <a:schemeClr val="bg2">
                              <a:lumMod val="50000"/>
                            </a:schemeClr>
                          </a:solidFill>
                          <a:effectLst/>
                          <a:latin typeface="Calibri" panose="020F0502020204030204" pitchFamily="34" charset="0"/>
                        </a:rPr>
                        <a:t>De 36 a 45 anos</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3,8</a:t>
                      </a:r>
                    </a:p>
                  </a:txBody>
                  <a:tcPr marL="7620" marR="7620" marT="762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24,5</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1,9</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56,6</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13,2</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63840701"/>
                  </a:ext>
                </a:extLst>
              </a:tr>
              <a:tr h="171569">
                <a:tc>
                  <a:txBody>
                    <a:bodyPr/>
                    <a:lstStyle/>
                    <a:p>
                      <a:pPr algn="ctr" fontAlgn="ctr"/>
                      <a:endParaRPr lang="pt-BR" sz="105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pt-BR" sz="900" b="1" i="0" u="none" strike="noStrike">
                          <a:solidFill>
                            <a:schemeClr val="bg1"/>
                          </a:solidFill>
                          <a:effectLst/>
                          <a:latin typeface="Calibri" panose="020F0502020204030204" pitchFamily="34" charset="0"/>
                        </a:rPr>
                        <a:t>69,8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extLst>
                  <a:ext uri="{0D108BD9-81ED-4DB2-BD59-A6C34878D82A}">
                    <a16:rowId xmlns:a16="http://schemas.microsoft.com/office/drawing/2014/main" val="666281502"/>
                  </a:ext>
                </a:extLst>
              </a:tr>
              <a:tr h="172152">
                <a:tc>
                  <a:txBody>
                    <a:bodyPr/>
                    <a:lstStyle/>
                    <a:p>
                      <a:pPr algn="ctr" fontAlgn="ctr"/>
                      <a:r>
                        <a:rPr lang="pt-BR" sz="1050" b="1" i="0" u="none" strike="noStrike">
                          <a:solidFill>
                            <a:schemeClr val="bg2">
                              <a:lumMod val="50000"/>
                            </a:schemeClr>
                          </a:solidFill>
                          <a:effectLst/>
                          <a:latin typeface="Calibri" panose="020F0502020204030204" pitchFamily="34" charset="0"/>
                        </a:rPr>
                        <a:t>De 46 a 55 anos</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4,3</a:t>
                      </a:r>
                    </a:p>
                  </a:txBody>
                  <a:tcPr marL="7620" marR="7620" marT="762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31,9</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2,1</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55,3</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6,4</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85503933"/>
                  </a:ext>
                </a:extLst>
              </a:tr>
              <a:tr h="172152">
                <a:tc>
                  <a:txBody>
                    <a:bodyPr/>
                    <a:lstStyle/>
                    <a:p>
                      <a:pPr algn="ctr" fontAlgn="ctr"/>
                      <a:endParaRPr lang="pt-BR" sz="105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pt-BR" sz="900" b="1" i="0" u="none" strike="noStrike">
                          <a:solidFill>
                            <a:schemeClr val="bg1"/>
                          </a:solidFill>
                          <a:effectLst/>
                          <a:latin typeface="Calibri" panose="020F0502020204030204" pitchFamily="34" charset="0"/>
                        </a:rPr>
                        <a:t>61,7</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extLst>
                  <a:ext uri="{0D108BD9-81ED-4DB2-BD59-A6C34878D82A}">
                    <a16:rowId xmlns:a16="http://schemas.microsoft.com/office/drawing/2014/main" val="550353695"/>
                  </a:ext>
                </a:extLst>
              </a:tr>
              <a:tr h="172152">
                <a:tc>
                  <a:txBody>
                    <a:bodyPr/>
                    <a:lstStyle/>
                    <a:p>
                      <a:pPr algn="ctr" fontAlgn="ctr"/>
                      <a:r>
                        <a:rPr lang="pt-BR" sz="1050" b="1" i="0" u="none" strike="noStrike">
                          <a:solidFill>
                            <a:schemeClr val="bg2">
                              <a:lumMod val="50000"/>
                            </a:schemeClr>
                          </a:solidFill>
                          <a:effectLst/>
                          <a:latin typeface="Calibri" panose="020F0502020204030204" pitchFamily="34" charset="0"/>
                        </a:rPr>
                        <a:t>De 56 a 65 anos</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6,5</a:t>
                      </a:r>
                    </a:p>
                  </a:txBody>
                  <a:tcPr marL="7620" marR="7620" marT="762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24,7</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6,5</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58,4</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3,9</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29353387"/>
                  </a:ext>
                </a:extLst>
              </a:tr>
              <a:tr h="172152">
                <a:tc>
                  <a:txBody>
                    <a:bodyPr/>
                    <a:lstStyle/>
                    <a:p>
                      <a:pPr algn="ctr" fontAlgn="ctr"/>
                      <a:endParaRPr lang="pt-BR" sz="105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pt-BR" sz="900" b="1" i="0" u="none" strike="noStrike">
                          <a:solidFill>
                            <a:schemeClr val="bg1"/>
                          </a:solidFill>
                          <a:effectLst/>
                          <a:latin typeface="Calibri" panose="020F0502020204030204" pitchFamily="34" charset="0"/>
                        </a:rPr>
                        <a:t>62,3</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extLst>
                  <a:ext uri="{0D108BD9-81ED-4DB2-BD59-A6C34878D82A}">
                    <a16:rowId xmlns:a16="http://schemas.microsoft.com/office/drawing/2014/main" val="3664521675"/>
                  </a:ext>
                </a:extLst>
              </a:tr>
              <a:tr h="172152">
                <a:tc>
                  <a:txBody>
                    <a:bodyPr/>
                    <a:lstStyle/>
                    <a:p>
                      <a:pPr algn="ctr" fontAlgn="ctr"/>
                      <a:r>
                        <a:rPr lang="pt-BR" sz="1050" b="1" i="0" u="none" strike="noStrike">
                          <a:solidFill>
                            <a:schemeClr val="bg2">
                              <a:lumMod val="50000"/>
                            </a:schemeClr>
                          </a:solidFill>
                          <a:effectLst/>
                          <a:latin typeface="Calibri" panose="020F0502020204030204" pitchFamily="34" charset="0"/>
                        </a:rPr>
                        <a:t>Mais de 65 anos</a:t>
                      </a: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a:solidFill>
                            <a:srgbClr val="404040"/>
                          </a:solidFill>
                          <a:effectLst/>
                          <a:latin typeface="Calibri" panose="020F0502020204030204" pitchFamily="34" charset="0"/>
                        </a:rPr>
                        <a:t>7,4</a:t>
                      </a:r>
                    </a:p>
                  </a:txBody>
                  <a:tcPr marL="7620" marR="7620" marT="762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17,4</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9,5</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51,1</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200" b="1" i="0" u="none" strike="noStrike">
                          <a:solidFill>
                            <a:srgbClr val="404040"/>
                          </a:solidFill>
                          <a:effectLst/>
                          <a:latin typeface="Calibri" panose="020F0502020204030204" pitchFamily="34" charset="0"/>
                        </a:rPr>
                        <a:t>14,7</a:t>
                      </a:r>
                    </a:p>
                  </a:txBody>
                  <a:tcPr marL="7620" marR="7620" marT="762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4565186"/>
                  </a:ext>
                </a:extLst>
              </a:tr>
              <a:tr h="172152">
                <a:tc>
                  <a:txBody>
                    <a:bodyPr/>
                    <a:lstStyle/>
                    <a:p>
                      <a:pPr algn="ctr" fontAlgn="ctr"/>
                      <a:endParaRPr lang="pt-BR" sz="105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900" b="1" i="0" u="none" strike="noStrike">
                        <a:solidFill>
                          <a:schemeClr val="bg2">
                            <a:lumMod val="50000"/>
                          </a:schemeClr>
                        </a:solidFill>
                        <a:effectLst/>
                        <a:latin typeface="Calibri" panose="020F050202020403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pt-BR" sz="900" b="1" i="0" u="none" strike="noStrike">
                          <a:solidFill>
                            <a:schemeClr val="bg2">
                              <a:lumMod val="50000"/>
                            </a:schemeClr>
                          </a:solidFill>
                          <a:effectLst/>
                          <a:latin typeface="Calibri" panose="020F0502020204030204" pitchFamily="34" charset="0"/>
                        </a:rPr>
                        <a:t>Positivo:</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pt-BR" sz="900" b="1" i="0" u="none" strike="noStrike">
                          <a:solidFill>
                            <a:schemeClr val="bg1"/>
                          </a:solidFill>
                          <a:effectLst/>
                          <a:latin typeface="Calibri" panose="020F0502020204030204" pitchFamily="34" charset="0"/>
                        </a:rPr>
                        <a:t>65,8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tc hMerge="1">
                  <a:txBody>
                    <a:bodyPr/>
                    <a:lstStyle/>
                    <a:p>
                      <a:pPr algn="ctr" fontAlgn="b"/>
                      <a:endParaRPr lang="pt-BR" sz="900" b="1" i="0" u="none" strike="noStrike" dirty="0">
                        <a:solidFill>
                          <a:srgbClr val="404040"/>
                        </a:solidFill>
                        <a:effectLst/>
                        <a:latin typeface="Calibri" panose="020F0502020204030204" pitchFamily="34" charset="0"/>
                      </a:endParaRPr>
                    </a:p>
                  </a:txBody>
                  <a:tcPr marL="9525" marR="9525" marT="9525" marB="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97B0"/>
                    </a:solidFill>
                  </a:tcPr>
                </a:tc>
                <a:extLst>
                  <a:ext uri="{0D108BD9-81ED-4DB2-BD59-A6C34878D82A}">
                    <a16:rowId xmlns:a16="http://schemas.microsoft.com/office/drawing/2014/main" val="1185176404"/>
                  </a:ext>
                </a:extLst>
              </a:tr>
            </a:tbl>
          </a:graphicData>
        </a:graphic>
      </p:graphicFrame>
      <p:sp>
        <p:nvSpPr>
          <p:cNvPr id="10" name="Retângulo 9">
            <a:extLst>
              <a:ext uri="{FF2B5EF4-FFF2-40B4-BE49-F238E27FC236}">
                <a16:creationId xmlns:a16="http://schemas.microsoft.com/office/drawing/2014/main" id="{594FA14A-D6B2-E2F5-6559-6898DCF165B4}"/>
              </a:ext>
            </a:extLst>
          </p:cNvPr>
          <p:cNvSpPr/>
          <p:nvPr/>
        </p:nvSpPr>
        <p:spPr>
          <a:xfrm>
            <a:off x="8769375" y="2672936"/>
            <a:ext cx="1944016" cy="180000"/>
          </a:xfrm>
          <a:prstGeom prst="rect">
            <a:avLst/>
          </a:prstGeom>
          <a:noFill/>
          <a:ln w="19050" cap="rnd" cmpd="sng" algn="ctr">
            <a:solidFill>
              <a:srgbClr val="70AD47"/>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tângulo 12">
            <a:extLst>
              <a:ext uri="{FF2B5EF4-FFF2-40B4-BE49-F238E27FC236}">
                <a16:creationId xmlns:a16="http://schemas.microsoft.com/office/drawing/2014/main" id="{A935D047-B198-2352-7B7F-B11EEEBC33D1}"/>
              </a:ext>
            </a:extLst>
          </p:cNvPr>
          <p:cNvSpPr/>
          <p:nvPr/>
        </p:nvSpPr>
        <p:spPr>
          <a:xfrm>
            <a:off x="8785051" y="3753056"/>
            <a:ext cx="1944016" cy="180000"/>
          </a:xfrm>
          <a:prstGeom prst="rect">
            <a:avLst/>
          </a:prstGeom>
          <a:noFill/>
          <a:ln w="19050" cap="rnd" cmpd="sng" algn="ctr">
            <a:solidFill>
              <a:srgbClr val="FF7979"/>
            </a:solidFill>
            <a:prstDash val="sysDash"/>
            <a:miter lim="800000"/>
          </a:ln>
          <a:effectLst/>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ângulo: Cantos Arredondados 6">
            <a:extLst>
              <a:ext uri="{FF2B5EF4-FFF2-40B4-BE49-F238E27FC236}">
                <a16:creationId xmlns:a16="http://schemas.microsoft.com/office/drawing/2014/main" id="{E6D37D25-9088-B858-F92E-D49EA32E3126}"/>
              </a:ext>
            </a:extLst>
          </p:cNvPr>
          <p:cNvSpPr/>
          <p:nvPr/>
        </p:nvSpPr>
        <p:spPr>
          <a:xfrm>
            <a:off x="2582727" y="2063258"/>
            <a:ext cx="550669" cy="283571"/>
          </a:xfrm>
          <a:prstGeom prst="roundRect">
            <a:avLst/>
          </a:prstGeom>
          <a:solidFill>
            <a:sysClr val="window" lastClr="FFFFFF">
              <a:lumMod val="95000"/>
            </a:sysClr>
          </a:solidFill>
          <a:ln w="2857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mn-ea"/>
                <a:cs typeface="+mn-cs"/>
              </a:rPr>
              <a:t>71,8</a:t>
            </a:r>
          </a:p>
        </p:txBody>
      </p:sp>
      <p:sp>
        <p:nvSpPr>
          <p:cNvPr id="16" name="CaixaDeTexto 15">
            <a:extLst>
              <a:ext uri="{FF2B5EF4-FFF2-40B4-BE49-F238E27FC236}">
                <a16:creationId xmlns:a16="http://schemas.microsoft.com/office/drawing/2014/main" id="{AC710E5B-A0D6-E6A4-887A-7A2D355A0FDE}"/>
              </a:ext>
            </a:extLst>
          </p:cNvPr>
          <p:cNvSpPr txBox="1"/>
          <p:nvPr/>
        </p:nvSpPr>
        <p:spPr>
          <a:xfrm>
            <a:off x="2101505" y="2082445"/>
            <a:ext cx="481222" cy="246221"/>
          </a:xfrm>
          <a:prstGeom prst="rect">
            <a:avLst/>
          </a:prstGeom>
          <a:noFill/>
        </p:spPr>
        <p:txBody>
          <a:bodyPr wrap="none" rtlCol="0">
            <a:spAutoFit/>
          </a:bodyPr>
          <a:lstStyle/>
          <a:p>
            <a:pPr fontAlgn="auto">
              <a:spcBef>
                <a:spcPts val="0"/>
              </a:spcBef>
              <a:spcAft>
                <a:spcPts val="0"/>
              </a:spcAft>
            </a:pPr>
            <a:r>
              <a:rPr lang="pt-BR" sz="1000">
                <a:solidFill>
                  <a:schemeClr val="bg2">
                    <a:lumMod val="50000"/>
                  </a:schemeClr>
                </a:solidFill>
                <a:latin typeface="Calibri" panose="020F0502020204030204"/>
                <a:cs typeface="+mn-cs"/>
              </a:rPr>
              <a:t>2023:</a:t>
            </a:r>
          </a:p>
        </p:txBody>
      </p:sp>
      <p:graphicFrame>
        <p:nvGraphicFramePr>
          <p:cNvPr id="8" name="Gráfico 7">
            <a:extLst>
              <a:ext uri="{FF2B5EF4-FFF2-40B4-BE49-F238E27FC236}">
                <a16:creationId xmlns:a16="http://schemas.microsoft.com/office/drawing/2014/main" id="{E1189237-BFF7-4D9A-878C-FE870B5F70BF}"/>
              </a:ext>
            </a:extLst>
          </p:cNvPr>
          <p:cNvGraphicFramePr>
            <a:graphicFrameLocks/>
          </p:cNvGraphicFramePr>
          <p:nvPr>
            <p:extLst>
              <p:ext uri="{D42A27DB-BD31-4B8C-83A1-F6EECF244321}">
                <p14:modId xmlns:p14="http://schemas.microsoft.com/office/powerpoint/2010/main" val="1747344979"/>
              </p:ext>
            </p:extLst>
          </p:nvPr>
        </p:nvGraphicFramePr>
        <p:xfrm>
          <a:off x="13652" y="2420888"/>
          <a:ext cx="4462106" cy="15592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547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B190540-BAEC-1DB4-7CD3-0201AEDEF67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Conclusões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DDA4AA2C-E9D6-DAD5-4B4A-3122061A06A4}"/>
              </a:ext>
            </a:extLst>
          </p:cNvPr>
          <p:cNvSpPr txBox="1"/>
          <p:nvPr/>
        </p:nvSpPr>
        <p:spPr>
          <a:xfrm>
            <a:off x="72083" y="1071485"/>
            <a:ext cx="10441235" cy="4733779"/>
          </a:xfrm>
          <a:prstGeom prst="rect">
            <a:avLst/>
          </a:prstGeom>
          <a:noFill/>
          <a:effectLst/>
        </p:spPr>
        <p:txBody>
          <a:bodyPr wrap="square" lIns="100760" tIns="50379" rIns="100760" bIns="50379" rtlCol="0">
            <a:spAutoFit/>
          </a:bodyPr>
          <a:lstStyle/>
          <a:p>
            <a:pPr marL="285750" indent="-285750" algn="just" fontAlgn="auto">
              <a:spcBef>
                <a:spcPts val="0"/>
              </a:spcBef>
              <a:spcAft>
                <a:spcPts val="600"/>
              </a:spcAft>
              <a:buClr>
                <a:srgbClr val="0B335E"/>
              </a:buClr>
              <a:buFont typeface="Wingdings" panose="05000000000000000000" pitchFamily="2" charset="2"/>
              <a:buChar char="v"/>
            </a:pPr>
            <a:r>
              <a:rPr lang="pt-BR" sz="1400">
                <a:solidFill>
                  <a:prstClr val="black">
                    <a:lumMod val="75000"/>
                    <a:lumOff val="25000"/>
                  </a:prstClr>
                </a:solidFill>
                <a:latin typeface="Calibri" panose="020F0502020204030204"/>
                <a:cs typeface="+mn-cs"/>
              </a:rPr>
              <a:t>Analisando o desempenho do plano de saúde </a:t>
            </a:r>
            <a:r>
              <a:rPr lang="pt-BR" sz="1400" b="1">
                <a:solidFill>
                  <a:prstClr val="black">
                    <a:lumMod val="75000"/>
                    <a:lumOff val="25000"/>
                  </a:prstClr>
                </a:solidFill>
                <a:latin typeface="Calibri" panose="020F0502020204030204"/>
                <a:ea typeface="Cambria" panose="02040503050406030204" pitchFamily="18" charset="0"/>
                <a:cs typeface="+mn-cs"/>
              </a:rPr>
              <a:t>Pasa</a:t>
            </a:r>
            <a:r>
              <a:rPr lang="pt-BR" sz="1400">
                <a:solidFill>
                  <a:prstClr val="black">
                    <a:lumMod val="75000"/>
                    <a:lumOff val="25000"/>
                  </a:prstClr>
                </a:solidFill>
                <a:latin typeface="Calibri" panose="020F0502020204030204"/>
                <a:cs typeface="+mn-cs"/>
              </a:rPr>
              <a:t>, referindo-se a aspectos que investigam a satisfação do beneficiário (questões com 5 gradientes) observamos que dois atributos entraram em patamar de </a:t>
            </a:r>
            <a:r>
              <a:rPr lang="pt-BR" sz="1400" b="1">
                <a:solidFill>
                  <a:prstClr val="black">
                    <a:lumMod val="75000"/>
                    <a:lumOff val="25000"/>
                  </a:prstClr>
                </a:solidFill>
                <a:latin typeface="Calibri" panose="020F0502020204030204"/>
                <a:cs typeface="+mn-cs"/>
              </a:rPr>
              <a:t>Conformidade </a:t>
            </a:r>
            <a:r>
              <a:rPr lang="pt-BR" sz="1400">
                <a:solidFill>
                  <a:prstClr val="black">
                    <a:lumMod val="75000"/>
                    <a:lumOff val="25000"/>
                  </a:prstClr>
                </a:solidFill>
                <a:latin typeface="Calibri" panose="020F0502020204030204"/>
                <a:cs typeface="+mn-cs"/>
              </a:rPr>
              <a:t>e três em patamar de</a:t>
            </a:r>
            <a:r>
              <a:rPr lang="pt-BR" sz="1400" b="1">
                <a:solidFill>
                  <a:prstClr val="black">
                    <a:lumMod val="75000"/>
                    <a:lumOff val="25000"/>
                  </a:prstClr>
                </a:solidFill>
                <a:latin typeface="Calibri" panose="020F0502020204030204"/>
                <a:cs typeface="+mn-cs"/>
              </a:rPr>
              <a:t> Não Conformidade.</a:t>
            </a:r>
            <a:endParaRPr lang="pt-BR" sz="1400">
              <a:solidFill>
                <a:prstClr val="black">
                  <a:lumMod val="75000"/>
                  <a:lumOff val="25000"/>
                </a:prstClr>
              </a:solidFill>
              <a:latin typeface="Calibri" panose="020F0502020204030204"/>
              <a:cs typeface="+mn-cs"/>
            </a:endParaRPr>
          </a:p>
          <a:p>
            <a:pPr marL="285750" indent="-285750" algn="just" fontAlgn="auto">
              <a:spcBef>
                <a:spcPts val="0"/>
              </a:spcBef>
              <a:spcAft>
                <a:spcPts val="600"/>
              </a:spcAft>
              <a:buClr>
                <a:srgbClr val="0B335E"/>
              </a:buClr>
              <a:buFont typeface="Wingdings" panose="05000000000000000000" pitchFamily="2" charset="2"/>
              <a:buChar char="v"/>
            </a:pPr>
            <a:endParaRPr lang="pt-BR" sz="1100">
              <a:solidFill>
                <a:prstClr val="black">
                  <a:lumMod val="75000"/>
                  <a:lumOff val="25000"/>
                </a:prstClr>
              </a:solidFill>
              <a:latin typeface="Calibri" panose="020F0502020204030204"/>
              <a:cs typeface="+mn-cs"/>
            </a:endParaRPr>
          </a:p>
          <a:p>
            <a:pPr marL="285750" indent="-285750" algn="just" fontAlgn="auto">
              <a:spcBef>
                <a:spcPts val="0"/>
              </a:spcBef>
              <a:spcAft>
                <a:spcPts val="600"/>
              </a:spcAft>
              <a:buClr>
                <a:srgbClr val="0B335E"/>
              </a:buClr>
              <a:buFont typeface="Wingdings" panose="05000000000000000000" pitchFamily="2" charset="2"/>
              <a:buChar char="v"/>
            </a:pPr>
            <a:r>
              <a:rPr lang="pt-BR" sz="1400">
                <a:solidFill>
                  <a:prstClr val="black">
                    <a:lumMod val="75000"/>
                    <a:lumOff val="25000"/>
                  </a:prstClr>
                </a:solidFill>
                <a:latin typeface="Calibri" panose="020F0502020204030204"/>
                <a:cs typeface="+mn-cs"/>
              </a:rPr>
              <a:t>O melhor desempenho ocorreu na questão 4, que se refere a toda a atenção em saúde recebida pelo plano de saúde, classificada</a:t>
            </a:r>
            <a:r>
              <a:rPr lang="pt-BR" sz="1400" b="1">
                <a:solidFill>
                  <a:prstClr val="black">
                    <a:lumMod val="75000"/>
                    <a:lumOff val="25000"/>
                  </a:prstClr>
                </a:solidFill>
                <a:latin typeface="Calibri" panose="020F0502020204030204"/>
                <a:cs typeface="+mn-cs"/>
              </a:rPr>
              <a:t> </a:t>
            </a:r>
            <a:r>
              <a:rPr lang="pt-BR" sz="1400">
                <a:solidFill>
                  <a:prstClr val="black">
                    <a:lumMod val="75000"/>
                    <a:lumOff val="25000"/>
                  </a:prstClr>
                </a:solidFill>
                <a:latin typeface="Calibri" panose="020F0502020204030204"/>
                <a:cs typeface="+mn-cs"/>
              </a:rPr>
              <a:t>no patamar de </a:t>
            </a:r>
            <a:r>
              <a:rPr lang="pt-BR" sz="1400" b="1">
                <a:solidFill>
                  <a:prstClr val="black">
                    <a:lumMod val="75000"/>
                    <a:lumOff val="25000"/>
                  </a:prstClr>
                </a:solidFill>
                <a:latin typeface="Calibri" panose="020F0502020204030204"/>
                <a:cs typeface="+mn-cs"/>
              </a:rPr>
              <a:t>Conformidade,</a:t>
            </a:r>
            <a:r>
              <a:rPr lang="pt-BR" sz="1400">
                <a:solidFill>
                  <a:prstClr val="black">
                    <a:lumMod val="75000"/>
                    <a:lumOff val="25000"/>
                  </a:prstClr>
                </a:solidFill>
                <a:latin typeface="Calibri" panose="020F0502020204030204"/>
                <a:cs typeface="+mn-cs"/>
              </a:rPr>
              <a:t> com </a:t>
            </a:r>
            <a:r>
              <a:rPr lang="pt-BR" sz="1400" b="1">
                <a:solidFill>
                  <a:prstClr val="black">
                    <a:lumMod val="75000"/>
                    <a:lumOff val="25000"/>
                  </a:prstClr>
                </a:solidFill>
                <a:latin typeface="Calibri" panose="020F0502020204030204"/>
                <a:cs typeface="+mn-cs"/>
              </a:rPr>
              <a:t>80,7%</a:t>
            </a:r>
            <a:r>
              <a:rPr lang="pt-BR" sz="1400">
                <a:solidFill>
                  <a:prstClr val="black">
                    <a:lumMod val="75000"/>
                    <a:lumOff val="25000"/>
                  </a:prstClr>
                </a:solidFill>
                <a:latin typeface="Calibri" panose="020F0502020204030204"/>
                <a:cs typeface="+mn-cs"/>
              </a:rPr>
              <a:t>. </a:t>
            </a:r>
          </a:p>
          <a:p>
            <a:pPr marL="171450" indent="-171450" algn="just" fontAlgn="auto">
              <a:spcBef>
                <a:spcPts val="0"/>
              </a:spcBef>
              <a:spcAft>
                <a:spcPts val="600"/>
              </a:spcAft>
              <a:buClr>
                <a:srgbClr val="0B335E"/>
              </a:buClr>
              <a:buFont typeface="Wingdings" panose="05000000000000000000" pitchFamily="2" charset="2"/>
              <a:buChar char="v"/>
            </a:pPr>
            <a:endParaRPr lang="pt-BR" sz="1100">
              <a:solidFill>
                <a:prstClr val="black">
                  <a:lumMod val="75000"/>
                  <a:lumOff val="25000"/>
                </a:prstClr>
              </a:solidFill>
              <a:latin typeface="Calibri" panose="020F0502020204030204"/>
              <a:cs typeface="+mn-cs"/>
            </a:endParaRPr>
          </a:p>
          <a:p>
            <a:pPr marL="285750" indent="-285750" algn="just" fontAlgn="auto">
              <a:spcBef>
                <a:spcPts val="0"/>
              </a:spcBef>
              <a:spcAft>
                <a:spcPts val="600"/>
              </a:spcAft>
              <a:buClr>
                <a:srgbClr val="0B335E"/>
              </a:buClr>
              <a:buFont typeface="Wingdings" panose="05000000000000000000" pitchFamily="2" charset="2"/>
              <a:buChar char="v"/>
            </a:pPr>
            <a:r>
              <a:rPr lang="pt-BR" sz="1400">
                <a:solidFill>
                  <a:prstClr val="black">
                    <a:lumMod val="75000"/>
                    <a:lumOff val="25000"/>
                  </a:prstClr>
                </a:solidFill>
                <a:latin typeface="Calibri" panose="020F0502020204030204"/>
                <a:cs typeface="+mn-cs"/>
              </a:rPr>
              <a:t>O menor desempenho ocorreu na questão 5, que se refere a facilidade de acesso à lista de prestadores de serviços credenciados pelo plano de saúde, classificada no patamar de </a:t>
            </a:r>
            <a:r>
              <a:rPr lang="pt-BR" sz="1400" b="1">
                <a:solidFill>
                  <a:prstClr val="black">
                    <a:lumMod val="75000"/>
                    <a:lumOff val="25000"/>
                  </a:prstClr>
                </a:solidFill>
                <a:latin typeface="Calibri" panose="020F0502020204030204"/>
                <a:cs typeface="+mn-cs"/>
              </a:rPr>
              <a:t>Não</a:t>
            </a:r>
            <a:r>
              <a:rPr lang="pt-BR" sz="1400">
                <a:solidFill>
                  <a:prstClr val="black">
                    <a:lumMod val="75000"/>
                    <a:lumOff val="25000"/>
                  </a:prstClr>
                </a:solidFill>
                <a:latin typeface="Calibri" panose="020F0502020204030204"/>
                <a:cs typeface="+mn-cs"/>
              </a:rPr>
              <a:t> </a:t>
            </a:r>
            <a:r>
              <a:rPr lang="pt-BR" sz="1400" b="1">
                <a:solidFill>
                  <a:prstClr val="black">
                    <a:lumMod val="75000"/>
                    <a:lumOff val="25000"/>
                  </a:prstClr>
                </a:solidFill>
                <a:latin typeface="Calibri" panose="020F0502020204030204"/>
                <a:cs typeface="+mn-cs"/>
              </a:rPr>
              <a:t>Conformidade,</a:t>
            </a:r>
            <a:r>
              <a:rPr lang="pt-BR" sz="1400">
                <a:solidFill>
                  <a:prstClr val="black">
                    <a:lumMod val="75000"/>
                    <a:lumOff val="25000"/>
                  </a:prstClr>
                </a:solidFill>
                <a:latin typeface="Calibri" panose="020F0502020204030204"/>
                <a:cs typeface="+mn-cs"/>
              </a:rPr>
              <a:t> com </a:t>
            </a:r>
            <a:r>
              <a:rPr lang="pt-BR" sz="1400" b="1">
                <a:solidFill>
                  <a:prstClr val="black">
                    <a:lumMod val="75000"/>
                    <a:lumOff val="25000"/>
                  </a:prstClr>
                </a:solidFill>
                <a:latin typeface="Calibri" panose="020F0502020204030204"/>
                <a:cs typeface="+mn-cs"/>
              </a:rPr>
              <a:t>52,3%</a:t>
            </a:r>
            <a:r>
              <a:rPr lang="pt-BR" sz="1400">
                <a:solidFill>
                  <a:prstClr val="black">
                    <a:lumMod val="75000"/>
                    <a:lumOff val="25000"/>
                  </a:prstClr>
                </a:solidFill>
                <a:latin typeface="Calibri" panose="020F0502020204030204"/>
                <a:cs typeface="+mn-cs"/>
              </a:rPr>
              <a:t>. </a:t>
            </a:r>
          </a:p>
          <a:p>
            <a:pPr marL="171450" indent="-171450" algn="just" fontAlgn="auto">
              <a:spcBef>
                <a:spcPts val="0"/>
              </a:spcBef>
              <a:spcAft>
                <a:spcPts val="600"/>
              </a:spcAft>
              <a:buClr>
                <a:srgbClr val="0B335E"/>
              </a:buClr>
              <a:buFont typeface="Wingdings" panose="05000000000000000000" pitchFamily="2" charset="2"/>
              <a:buChar char="v"/>
            </a:pPr>
            <a:endParaRPr lang="pt-BR" sz="1100">
              <a:solidFill>
                <a:prstClr val="black">
                  <a:lumMod val="75000"/>
                  <a:lumOff val="25000"/>
                </a:prstClr>
              </a:solidFill>
              <a:latin typeface="Calibri" panose="020F0502020204030204"/>
              <a:cs typeface="+mn-cs"/>
            </a:endParaRPr>
          </a:p>
          <a:p>
            <a:pPr marL="285750" indent="-285750" algn="just" fontAlgn="auto">
              <a:spcBef>
                <a:spcPts val="0"/>
              </a:spcBef>
              <a:spcAft>
                <a:spcPts val="600"/>
              </a:spcAft>
              <a:buClr>
                <a:srgbClr val="0B335E"/>
              </a:buClr>
              <a:buFont typeface="Wingdings" panose="05000000000000000000" pitchFamily="2" charset="2"/>
              <a:buChar char="v"/>
            </a:pPr>
            <a:r>
              <a:rPr lang="pt-BR" sz="1400" b="1">
                <a:solidFill>
                  <a:prstClr val="black">
                    <a:lumMod val="75000"/>
                    <a:lumOff val="25000"/>
                  </a:prstClr>
                </a:solidFill>
                <a:latin typeface="Calibri" panose="020F0502020204030204"/>
                <a:cs typeface="+mn-cs"/>
              </a:rPr>
              <a:t>Ponto de atenção </a:t>
            </a:r>
            <a:r>
              <a:rPr lang="pt-BR" sz="1400">
                <a:solidFill>
                  <a:prstClr val="black">
                    <a:lumMod val="75000"/>
                    <a:lumOff val="25000"/>
                  </a:prstClr>
                </a:solidFill>
                <a:latin typeface="Calibri" panose="020F0502020204030204"/>
                <a:cs typeface="+mn-cs"/>
              </a:rPr>
              <a:t>ao viés de baixa em todas as cinco questões relativas à satisfação, isto é, o percentual de respostas </a:t>
            </a:r>
            <a:r>
              <a:rPr lang="pt-BR" sz="1400" b="1">
                <a:solidFill>
                  <a:prstClr val="black">
                    <a:lumMod val="75000"/>
                    <a:lumOff val="25000"/>
                  </a:prstClr>
                </a:solidFill>
                <a:latin typeface="Calibri" panose="020F0502020204030204"/>
                <a:cs typeface="+mn-cs"/>
              </a:rPr>
              <a:t>Bom</a:t>
            </a:r>
            <a:r>
              <a:rPr lang="pt-BR" sz="1400">
                <a:solidFill>
                  <a:prstClr val="black">
                    <a:lumMod val="75000"/>
                    <a:lumOff val="25000"/>
                  </a:prstClr>
                </a:solidFill>
                <a:latin typeface="Calibri" panose="020F0502020204030204"/>
                <a:cs typeface="+mn-cs"/>
              </a:rPr>
              <a:t> é maior que </a:t>
            </a:r>
            <a:r>
              <a:rPr lang="pt-BR" sz="1400" b="1">
                <a:solidFill>
                  <a:prstClr val="black">
                    <a:lumMod val="75000"/>
                    <a:lumOff val="25000"/>
                  </a:prstClr>
                </a:solidFill>
                <a:latin typeface="Calibri" panose="020F0502020204030204"/>
                <a:cs typeface="+mn-cs"/>
              </a:rPr>
              <a:t>Muito bom</a:t>
            </a:r>
            <a:r>
              <a:rPr lang="pt-BR" sz="1400">
                <a:solidFill>
                  <a:prstClr val="black">
                    <a:lumMod val="75000"/>
                    <a:lumOff val="25000"/>
                  </a:prstClr>
                </a:solidFill>
                <a:latin typeface="Calibri" panose="020F0502020204030204"/>
                <a:cs typeface="+mn-cs"/>
              </a:rPr>
              <a:t>, o que indica probabilidade de migração da satisfação para não satisfação. </a:t>
            </a:r>
          </a:p>
          <a:p>
            <a:pPr marL="171450" indent="-171450" algn="just" fontAlgn="auto">
              <a:spcBef>
                <a:spcPts val="0"/>
              </a:spcBef>
              <a:spcAft>
                <a:spcPts val="600"/>
              </a:spcAft>
              <a:buClr>
                <a:srgbClr val="0B335E"/>
              </a:buClr>
              <a:buFont typeface="Wingdings" panose="05000000000000000000" pitchFamily="2" charset="2"/>
              <a:buChar char="v"/>
            </a:pPr>
            <a:endParaRPr lang="pt-BR" sz="1100" b="1">
              <a:solidFill>
                <a:prstClr val="black">
                  <a:lumMod val="75000"/>
                  <a:lumOff val="25000"/>
                </a:prstClr>
              </a:solidFill>
              <a:latin typeface="Calibri" panose="020F0502020204030204"/>
              <a:cs typeface="+mn-cs"/>
            </a:endParaRPr>
          </a:p>
          <a:p>
            <a:pPr marL="285750" indent="-285750" algn="just" fontAlgn="auto">
              <a:spcBef>
                <a:spcPts val="0"/>
              </a:spcBef>
              <a:spcAft>
                <a:spcPts val="600"/>
              </a:spcAft>
              <a:buClr>
                <a:srgbClr val="0B335E"/>
              </a:buClr>
              <a:buFont typeface="Wingdings" panose="05000000000000000000" pitchFamily="2" charset="2"/>
              <a:buChar char="v"/>
            </a:pPr>
            <a:r>
              <a:rPr lang="pt-BR" sz="1400">
                <a:solidFill>
                  <a:prstClr val="black">
                    <a:lumMod val="75000"/>
                    <a:lumOff val="25000"/>
                  </a:prstClr>
                </a:solidFill>
                <a:latin typeface="Calibri" panose="020F0502020204030204"/>
                <a:cs typeface="+mn-cs"/>
              </a:rPr>
              <a:t>A avaliação do plano atingiu </a:t>
            </a:r>
            <a:r>
              <a:rPr lang="pt-BR" sz="1400" b="1">
                <a:solidFill>
                  <a:prstClr val="black">
                    <a:lumMod val="75000"/>
                    <a:lumOff val="25000"/>
                  </a:prstClr>
                </a:solidFill>
                <a:latin typeface="Calibri" panose="020F0502020204030204"/>
                <a:cs typeface="+mn-cs"/>
              </a:rPr>
              <a:t>80,5%</a:t>
            </a:r>
            <a:r>
              <a:rPr lang="pt-BR" sz="1400">
                <a:solidFill>
                  <a:prstClr val="black">
                    <a:lumMod val="75000"/>
                    <a:lumOff val="25000"/>
                  </a:prstClr>
                </a:solidFill>
                <a:latin typeface="Calibri" panose="020F0502020204030204"/>
                <a:cs typeface="+mn-cs"/>
              </a:rPr>
              <a:t> de satisfação geral, classificando este atributo dentro da </a:t>
            </a:r>
            <a:r>
              <a:rPr lang="pt-BR" sz="1400" b="1">
                <a:solidFill>
                  <a:prstClr val="black">
                    <a:lumMod val="75000"/>
                    <a:lumOff val="25000"/>
                  </a:prstClr>
                </a:solidFill>
                <a:latin typeface="Calibri" panose="020F0502020204030204"/>
                <a:cs typeface="+mn-cs"/>
              </a:rPr>
              <a:t>Conformidade. </a:t>
            </a:r>
            <a:r>
              <a:rPr lang="pt-BR" sz="1400">
                <a:solidFill>
                  <a:prstClr val="black">
                    <a:lumMod val="75000"/>
                    <a:lumOff val="25000"/>
                  </a:prstClr>
                </a:solidFill>
                <a:latin typeface="Calibri" panose="020F0502020204030204"/>
                <a:cs typeface="+mn-cs"/>
              </a:rPr>
              <a:t>Um ponto importante a ser citado, é que apresenta apenas </a:t>
            </a:r>
            <a:r>
              <a:rPr lang="pt-BR" sz="1400" b="1">
                <a:solidFill>
                  <a:prstClr val="black">
                    <a:lumMod val="75000"/>
                    <a:lumOff val="25000"/>
                  </a:prstClr>
                </a:solidFill>
                <a:latin typeface="Calibri" panose="020F0502020204030204"/>
                <a:cs typeface="+mn-cs"/>
              </a:rPr>
              <a:t>2,0% </a:t>
            </a:r>
            <a:r>
              <a:rPr lang="pt-BR" sz="1400">
                <a:solidFill>
                  <a:prstClr val="black">
                    <a:lumMod val="75000"/>
                    <a:lumOff val="25000"/>
                  </a:prstClr>
                </a:solidFill>
                <a:latin typeface="Calibri" panose="020F0502020204030204"/>
                <a:cs typeface="+mn-cs"/>
              </a:rPr>
              <a:t>de insatisfeitos (soma de </a:t>
            </a:r>
            <a:r>
              <a:rPr lang="pt-BR" sz="1400" b="1">
                <a:solidFill>
                  <a:prstClr val="black">
                    <a:lumMod val="75000"/>
                    <a:lumOff val="25000"/>
                  </a:prstClr>
                </a:solidFill>
                <a:latin typeface="Calibri" panose="020F0502020204030204"/>
                <a:cs typeface="+mn-cs"/>
              </a:rPr>
              <a:t>Muito Ruim </a:t>
            </a:r>
            <a:r>
              <a:rPr lang="pt-BR" sz="1400">
                <a:solidFill>
                  <a:prstClr val="black">
                    <a:lumMod val="75000"/>
                    <a:lumOff val="25000"/>
                  </a:prstClr>
                </a:solidFill>
                <a:latin typeface="Calibri" panose="020F0502020204030204"/>
                <a:cs typeface="+mn-cs"/>
              </a:rPr>
              <a:t>e </a:t>
            </a:r>
            <a:r>
              <a:rPr lang="pt-BR" sz="1400" b="1">
                <a:solidFill>
                  <a:prstClr val="black">
                    <a:lumMod val="75000"/>
                    <a:lumOff val="25000"/>
                  </a:prstClr>
                </a:solidFill>
                <a:latin typeface="Calibri" panose="020F0502020204030204"/>
                <a:cs typeface="+mn-cs"/>
              </a:rPr>
              <a:t>Ruim</a:t>
            </a:r>
            <a:r>
              <a:rPr lang="pt-BR" sz="1400">
                <a:solidFill>
                  <a:prstClr val="black">
                    <a:lumMod val="75000"/>
                    <a:lumOff val="25000"/>
                  </a:prstClr>
                </a:solidFill>
                <a:latin typeface="Calibri" panose="020F0502020204030204"/>
                <a:cs typeface="+mn-cs"/>
              </a:rPr>
              <a:t>), logo a não satisfação está concentrada na neutralidade (</a:t>
            </a:r>
            <a:r>
              <a:rPr lang="pt-BR" sz="1400" b="1">
                <a:solidFill>
                  <a:prstClr val="black">
                    <a:lumMod val="75000"/>
                    <a:lumOff val="25000"/>
                  </a:prstClr>
                </a:solidFill>
                <a:latin typeface="Calibri" panose="020F0502020204030204"/>
                <a:cs typeface="+mn-cs"/>
              </a:rPr>
              <a:t>Regular 17,5%</a:t>
            </a:r>
            <a:r>
              <a:rPr lang="pt-BR" sz="1400">
                <a:solidFill>
                  <a:prstClr val="black">
                    <a:lumMod val="75000"/>
                    <a:lumOff val="25000"/>
                  </a:prstClr>
                </a:solidFill>
                <a:latin typeface="Calibri" panose="020F0502020204030204"/>
                <a:cs typeface="+mn-cs"/>
              </a:rPr>
              <a:t>).</a:t>
            </a:r>
            <a:endParaRPr lang="pt-BR" sz="1400" b="1">
              <a:solidFill>
                <a:prstClr val="black">
                  <a:lumMod val="75000"/>
                  <a:lumOff val="25000"/>
                </a:prstClr>
              </a:solidFill>
              <a:latin typeface="Calibri" panose="020F0502020204030204"/>
              <a:cs typeface="+mn-cs"/>
            </a:endParaRPr>
          </a:p>
          <a:p>
            <a:pPr marL="285750" indent="-285750" algn="just" fontAlgn="auto">
              <a:spcBef>
                <a:spcPts val="0"/>
              </a:spcBef>
              <a:spcAft>
                <a:spcPts val="600"/>
              </a:spcAft>
              <a:buClr>
                <a:srgbClr val="0B335E"/>
              </a:buClr>
              <a:buFont typeface="Wingdings" panose="05000000000000000000" pitchFamily="2" charset="2"/>
              <a:buChar char="v"/>
            </a:pPr>
            <a:endParaRPr lang="pt-BR" sz="1100" b="1">
              <a:solidFill>
                <a:prstClr val="black">
                  <a:lumMod val="75000"/>
                  <a:lumOff val="25000"/>
                </a:prstClr>
              </a:solidFill>
              <a:latin typeface="Calibri" panose="020F0502020204030204"/>
              <a:cs typeface="+mn-cs"/>
            </a:endParaRPr>
          </a:p>
          <a:p>
            <a:pPr marL="285750" indent="-285750" algn="just" fontAlgn="auto">
              <a:spcBef>
                <a:spcPts val="0"/>
              </a:spcBef>
              <a:spcAft>
                <a:spcPts val="600"/>
              </a:spcAft>
              <a:buClr>
                <a:srgbClr val="0B335E"/>
              </a:buClr>
              <a:buFont typeface="Wingdings" panose="05000000000000000000" pitchFamily="2" charset="2"/>
              <a:buChar char="v"/>
            </a:pPr>
            <a:r>
              <a:rPr lang="pt-BR" sz="1400">
                <a:solidFill>
                  <a:prstClr val="black">
                    <a:lumMod val="75000"/>
                    <a:lumOff val="25000"/>
                  </a:prstClr>
                </a:solidFill>
                <a:latin typeface="Calibri" panose="020F0502020204030204"/>
                <a:cs typeface="+mn-cs"/>
              </a:rPr>
              <a:t>Por fim, em relação a recomendação do plano, temos um percentual positivo de </a:t>
            </a:r>
            <a:r>
              <a:rPr lang="pt-BR" sz="1400" b="1">
                <a:solidFill>
                  <a:prstClr val="black">
                    <a:lumMod val="75000"/>
                    <a:lumOff val="25000"/>
                  </a:prstClr>
                </a:solidFill>
                <a:latin typeface="Calibri" panose="020F0502020204030204"/>
                <a:cs typeface="+mn-cs"/>
              </a:rPr>
              <a:t>65,6%</a:t>
            </a:r>
            <a:r>
              <a:rPr lang="pt-BR" sz="1400">
                <a:solidFill>
                  <a:prstClr val="black">
                    <a:lumMod val="75000"/>
                    <a:lumOff val="25000"/>
                  </a:prstClr>
                </a:solidFill>
                <a:latin typeface="Calibri" panose="020F0502020204030204"/>
                <a:cs typeface="+mn-cs"/>
              </a:rPr>
              <a:t>. Analisando a taxa de recomendação nota-se que ela não acompanha a avaliação geral do plano, a diferença entre elas é de aproximadamente </a:t>
            </a:r>
            <a:r>
              <a:rPr lang="pt-BR" sz="1400" b="1">
                <a:solidFill>
                  <a:prstClr val="black">
                    <a:lumMod val="75000"/>
                    <a:lumOff val="25000"/>
                  </a:prstClr>
                </a:solidFill>
                <a:latin typeface="Calibri" panose="020F0502020204030204"/>
                <a:cs typeface="+mn-cs"/>
              </a:rPr>
              <a:t>14,9pp</a:t>
            </a:r>
            <a:r>
              <a:rPr lang="pt-BR" sz="1400">
                <a:solidFill>
                  <a:prstClr val="black">
                    <a:lumMod val="75000"/>
                    <a:lumOff val="25000"/>
                  </a:prstClr>
                </a:solidFill>
                <a:latin typeface="Calibri" panose="020F0502020204030204"/>
                <a:cs typeface="+mn-cs"/>
              </a:rPr>
              <a:t>. Nesse sentido, realizar ações que melhorem os atributos analisados poderão, inclusive, aumentar o nível de recomendação que os beneficiários fazem do plano de saúde.</a:t>
            </a:r>
          </a:p>
        </p:txBody>
      </p:sp>
    </p:spTree>
    <p:extLst>
      <p:ext uri="{BB962C8B-B14F-4D97-AF65-F5344CB8AC3E}">
        <p14:creationId xmlns:p14="http://schemas.microsoft.com/office/powerpoint/2010/main" val="3865200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DA9EEA97-F60A-059A-DED3-BB67D29D8C80}"/>
              </a:ext>
            </a:extLst>
          </p:cNvPr>
          <p:cNvSpPr/>
          <p:nvPr/>
        </p:nvSpPr>
        <p:spPr>
          <a:xfrm>
            <a:off x="0" y="0"/>
            <a:ext cx="10795138"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de cantos arredondados 13">
            <a:extLst>
              <a:ext uri="{FF2B5EF4-FFF2-40B4-BE49-F238E27FC236}">
                <a16:creationId xmlns:a16="http://schemas.microsoft.com/office/drawing/2014/main" id="{DDFA2371-B45C-265E-BC9C-27EE584294B2}"/>
              </a:ext>
            </a:extLst>
          </p:cNvPr>
          <p:cNvSpPr/>
          <p:nvPr/>
        </p:nvSpPr>
        <p:spPr>
          <a:xfrm>
            <a:off x="212993" y="908720"/>
            <a:ext cx="5184576" cy="252028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3200">
                <a:solidFill>
                  <a:schemeClr val="tx1">
                    <a:lumMod val="75000"/>
                    <a:lumOff val="25000"/>
                  </a:schemeClr>
                </a:solidFill>
                <a:latin typeface="Arial Rounded MT Bold" panose="020F0704030504030204" pitchFamily="34" charset="0"/>
              </a:rPr>
              <a:t>Pesquisa de Satisfação com Beneficiários 2025</a:t>
            </a:r>
          </a:p>
          <a:p>
            <a:pPr algn="just"/>
            <a:r>
              <a:rPr lang="pt-BR" sz="2400">
                <a:solidFill>
                  <a:schemeClr val="tx1">
                    <a:lumMod val="75000"/>
                    <a:lumOff val="25000"/>
                  </a:schemeClr>
                </a:solidFill>
                <a:latin typeface="Arial Rounded MT Bold" panose="020F0704030504030204" pitchFamily="34" charset="0"/>
              </a:rPr>
              <a:t>(Ano base 2024)</a:t>
            </a:r>
          </a:p>
          <a:p>
            <a:pPr algn="just"/>
            <a:endParaRPr lang="pt-BR" sz="2400">
              <a:solidFill>
                <a:schemeClr val="tx1">
                  <a:lumMod val="75000"/>
                  <a:lumOff val="25000"/>
                </a:schemeClr>
              </a:solidFill>
              <a:latin typeface="Arial Rounded MT Bold" panose="020F0704030504030204" pitchFamily="34" charset="0"/>
            </a:endParaRPr>
          </a:p>
          <a:p>
            <a:pPr algn="just"/>
            <a:r>
              <a:rPr lang="pt-BR" sz="24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Formulário ESTENDIDO</a:t>
            </a:r>
          </a:p>
        </p:txBody>
      </p:sp>
      <p:pic>
        <p:nvPicPr>
          <p:cNvPr id="8" name="Imagem 7">
            <a:extLst>
              <a:ext uri="{FF2B5EF4-FFF2-40B4-BE49-F238E27FC236}">
                <a16:creationId xmlns:a16="http://schemas.microsoft.com/office/drawing/2014/main" id="{B4A18EC0-37A7-EFA9-AE5A-A82ACDE9A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123" y="4165496"/>
            <a:ext cx="2299109" cy="919688"/>
          </a:xfrm>
          <a:prstGeom prst="rect">
            <a:avLst/>
          </a:prstGeom>
        </p:spPr>
      </p:pic>
      <p:pic>
        <p:nvPicPr>
          <p:cNvPr id="1046" name="Picture 22" descr="Casal Idosos Imagens – Download Grátis no Freepik">
            <a:extLst>
              <a:ext uri="{FF2B5EF4-FFF2-40B4-BE49-F238E27FC236}">
                <a16:creationId xmlns:a16="http://schemas.microsoft.com/office/drawing/2014/main" id="{C4E10AF7-84C4-CDFE-95DA-3273FA4B7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628" r="8013"/>
          <a:stretch/>
        </p:blipFill>
        <p:spPr bwMode="auto">
          <a:xfrm>
            <a:off x="5611652" y="0"/>
            <a:ext cx="518457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858B02A9-EB17-8243-AD14-7E680097DC6B}"/>
              </a:ext>
            </a:extLst>
          </p:cNvPr>
          <p:cNvPicPr>
            <a:picLocks noChangeAspect="1"/>
          </p:cNvPicPr>
          <p:nvPr/>
        </p:nvPicPr>
        <p:blipFill rotWithShape="1">
          <a:blip r:embed="rId4">
            <a:extLst>
              <a:ext uri="{28A0092B-C50C-407E-A947-70E740481C1C}">
                <a14:useLocalDpi xmlns:a14="http://schemas.microsoft.com/office/drawing/2010/main" val="0"/>
              </a:ext>
            </a:extLst>
          </a:blip>
          <a:srcRect l="21411" t="24665" r="21836" b="22448"/>
          <a:stretch/>
        </p:blipFill>
        <p:spPr>
          <a:xfrm>
            <a:off x="329731" y="5407540"/>
            <a:ext cx="2561141" cy="1165265"/>
          </a:xfrm>
          <a:prstGeom prst="rect">
            <a:avLst/>
          </a:prstGeom>
        </p:spPr>
      </p:pic>
    </p:spTree>
    <p:extLst>
      <p:ext uri="{BB962C8B-B14F-4D97-AF65-F5344CB8AC3E}">
        <p14:creationId xmlns:p14="http://schemas.microsoft.com/office/powerpoint/2010/main" val="1519094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B190540-BAEC-1DB4-7CD3-0201AEDEF67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Metodologia</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8" name="Rectangle 6">
            <a:extLst>
              <a:ext uri="{FF2B5EF4-FFF2-40B4-BE49-F238E27FC236}">
                <a16:creationId xmlns:a16="http://schemas.microsoft.com/office/drawing/2014/main" id="{A26E139E-AFDD-5A66-8D7B-E483442C25E6}"/>
              </a:ext>
            </a:extLst>
          </p:cNvPr>
          <p:cNvSpPr>
            <a:spLocks noChangeArrowheads="1"/>
          </p:cNvSpPr>
          <p:nvPr/>
        </p:nvSpPr>
        <p:spPr bwMode="auto">
          <a:xfrm>
            <a:off x="1" y="1060281"/>
            <a:ext cx="10801350" cy="2462213"/>
          </a:xfrm>
          <a:prstGeom prst="rect">
            <a:avLst/>
          </a:prstGeom>
          <a:noFill/>
          <a:ln w="9525">
            <a:noFill/>
            <a:miter lim="800000"/>
            <a:headEnd/>
            <a:tailEnd/>
          </a:ln>
        </p:spPr>
        <p:txBody>
          <a:bodyPr wrap="square">
            <a:spAutoFit/>
          </a:bodyPr>
          <a:lstStyle/>
          <a:p>
            <a:pPr marL="285721" indent="-285721" algn="just" fontAlgn="auto">
              <a:spcBef>
                <a:spcPts val="0"/>
              </a:spcBef>
              <a:spcAft>
                <a:spcPts val="0"/>
              </a:spcAft>
              <a:buClr>
                <a:srgbClr val="CC0000"/>
              </a:buClr>
              <a:buFont typeface="Wingdings" pitchFamily="2" charset="2"/>
              <a:buChar char="v"/>
            </a:pPr>
            <a:r>
              <a:rPr lang="pt-BR" sz="1400">
                <a:solidFill>
                  <a:schemeClr val="bg2">
                    <a:lumMod val="50000"/>
                  </a:schemeClr>
                </a:solidFill>
                <a:latin typeface="Calibri" panose="020F0502020204030204" pitchFamily="34" charset="0"/>
                <a:cs typeface="Calibri" panose="020F0502020204030204" pitchFamily="34" charset="0"/>
              </a:rPr>
              <a:t> Fora as questões de perfil, filtro ou para mensurações específicas, para a satisfação em si, usamos afirmativas, não perguntas, reduzindo a tendência à neutralidade;</a:t>
            </a:r>
          </a:p>
          <a:p>
            <a:pPr marL="285721" indent="-285721" algn="just" fontAlgn="auto">
              <a:spcBef>
                <a:spcPts val="0"/>
              </a:spcBef>
              <a:spcAft>
                <a:spcPts val="0"/>
              </a:spcAft>
              <a:buClr>
                <a:srgbClr val="CC0000"/>
              </a:buClr>
              <a:buFont typeface="Wingdings" pitchFamily="2" charset="2"/>
              <a:buChar char="v"/>
            </a:pPr>
            <a:endParaRPr lang="pt-BR" sz="1400">
              <a:solidFill>
                <a:schemeClr val="bg2">
                  <a:lumMod val="50000"/>
                </a:schemeClr>
              </a:solidFill>
              <a:latin typeface="Calibri" panose="020F0502020204030204" pitchFamily="34" charset="0"/>
              <a:cs typeface="Calibri" panose="020F0502020204030204" pitchFamily="34" charset="0"/>
            </a:endParaRPr>
          </a:p>
          <a:p>
            <a:pPr marL="285721" indent="-285721" algn="just" fontAlgn="auto">
              <a:spcBef>
                <a:spcPts val="0"/>
              </a:spcBef>
              <a:spcAft>
                <a:spcPts val="0"/>
              </a:spcAft>
              <a:buClr>
                <a:srgbClr val="CC0000"/>
              </a:buClr>
              <a:buFont typeface="Wingdings" pitchFamily="2" charset="2"/>
              <a:buChar char="v"/>
            </a:pPr>
            <a:r>
              <a:rPr lang="pt-BR" sz="1400">
                <a:solidFill>
                  <a:schemeClr val="bg2">
                    <a:lumMod val="50000"/>
                  </a:schemeClr>
                </a:solidFill>
                <a:latin typeface="Calibri" panose="020F0502020204030204" pitchFamily="34" charset="0"/>
                <a:cs typeface="Calibri" panose="020F0502020204030204" pitchFamily="34" charset="0"/>
              </a:rPr>
              <a:t> Para cada afirmativa, pedimos uma nota seguindo a escala de Likert, de 1 a 5, significando (1) discordo totalmente, (2) discordo, (3) não concordo nem discordo, (4) concordo e (5) concordo totalmente;</a:t>
            </a:r>
          </a:p>
          <a:p>
            <a:pPr marL="285721" indent="-285721" algn="just" fontAlgn="auto">
              <a:spcBef>
                <a:spcPts val="0"/>
              </a:spcBef>
              <a:spcAft>
                <a:spcPts val="0"/>
              </a:spcAft>
              <a:buClr>
                <a:srgbClr val="CC0000"/>
              </a:buClr>
              <a:buFont typeface="Wingdings" pitchFamily="2" charset="2"/>
              <a:buChar char="v"/>
            </a:pPr>
            <a:endParaRPr lang="pt-BR" sz="1400">
              <a:solidFill>
                <a:schemeClr val="bg2">
                  <a:lumMod val="50000"/>
                </a:schemeClr>
              </a:solidFill>
              <a:latin typeface="Calibri" panose="020F0502020204030204" pitchFamily="34" charset="0"/>
              <a:cs typeface="Calibri" panose="020F0502020204030204" pitchFamily="34" charset="0"/>
            </a:endParaRPr>
          </a:p>
          <a:p>
            <a:pPr marL="285721" indent="-285721" algn="just" fontAlgn="auto">
              <a:spcBef>
                <a:spcPts val="0"/>
              </a:spcBef>
              <a:spcAft>
                <a:spcPts val="0"/>
              </a:spcAft>
              <a:buClr>
                <a:srgbClr val="CC0000"/>
              </a:buClr>
              <a:buFont typeface="Wingdings" pitchFamily="2" charset="2"/>
              <a:buChar char="v"/>
            </a:pPr>
            <a:r>
              <a:rPr lang="pt-BR" sz="1400">
                <a:solidFill>
                  <a:schemeClr val="bg2">
                    <a:lumMod val="50000"/>
                  </a:schemeClr>
                </a:solidFill>
                <a:latin typeface="Calibri" panose="020F0502020204030204" pitchFamily="34" charset="0"/>
                <a:cs typeface="Calibri" panose="020F0502020204030204" pitchFamily="34" charset="0"/>
              </a:rPr>
              <a:t> O nível de satisfação com cada afirmativa é dado pela soma dos percentuais atribuídos ao top 2 box, assim:</a:t>
            </a:r>
          </a:p>
          <a:p>
            <a:pPr algn="just" fontAlgn="auto">
              <a:spcBef>
                <a:spcPts val="0"/>
              </a:spcBef>
              <a:spcAft>
                <a:spcPts val="0"/>
              </a:spcAft>
              <a:buClr>
                <a:srgbClr val="CC0000"/>
              </a:buClr>
            </a:pPr>
            <a:endParaRPr lang="pt-BR" sz="1400">
              <a:solidFill>
                <a:schemeClr val="bg2">
                  <a:lumMod val="50000"/>
                </a:schemeClr>
              </a:solidFill>
              <a:latin typeface="Calibri" panose="020F0502020204030204" pitchFamily="34" charset="0"/>
              <a:cs typeface="Calibri" panose="020F0502020204030204" pitchFamily="34" charset="0"/>
            </a:endParaRPr>
          </a:p>
          <a:p>
            <a:pPr algn="just" fontAlgn="auto">
              <a:spcBef>
                <a:spcPts val="0"/>
              </a:spcBef>
              <a:spcAft>
                <a:spcPts val="0"/>
              </a:spcAft>
              <a:buClr>
                <a:srgbClr val="CC0000"/>
              </a:buClr>
            </a:pPr>
            <a:endParaRPr lang="pt-BR" sz="1400">
              <a:solidFill>
                <a:schemeClr val="bg2">
                  <a:lumMod val="50000"/>
                </a:schemeClr>
              </a:solidFill>
              <a:latin typeface="Calibri" panose="020F0502020204030204" pitchFamily="34" charset="0"/>
              <a:cs typeface="Calibri" panose="020F0502020204030204" pitchFamily="34" charset="0"/>
            </a:endParaRPr>
          </a:p>
          <a:p>
            <a:pPr algn="just" fontAlgn="auto">
              <a:spcBef>
                <a:spcPts val="0"/>
              </a:spcBef>
              <a:spcAft>
                <a:spcPts val="0"/>
              </a:spcAft>
              <a:buClr>
                <a:srgbClr val="CC0000"/>
              </a:buClr>
            </a:pPr>
            <a:endParaRPr lang="pt-BR" sz="1400">
              <a:solidFill>
                <a:schemeClr val="bg2">
                  <a:lumMod val="50000"/>
                </a:schemeClr>
              </a:solidFill>
              <a:latin typeface="Calibri" panose="020F0502020204030204" pitchFamily="34" charset="0"/>
              <a:cs typeface="Calibri" panose="020F0502020204030204" pitchFamily="34" charset="0"/>
            </a:endParaRPr>
          </a:p>
          <a:p>
            <a:pPr marL="285721" indent="-285721" algn="just" fontAlgn="auto">
              <a:spcBef>
                <a:spcPts val="0"/>
              </a:spcBef>
              <a:spcAft>
                <a:spcPts val="0"/>
              </a:spcAft>
              <a:buClr>
                <a:srgbClr val="CC0000"/>
              </a:buClr>
              <a:buFont typeface="Wingdings" pitchFamily="2" charset="2"/>
              <a:buChar char="v"/>
            </a:pPr>
            <a:r>
              <a:rPr lang="pt-BR" sz="1400">
                <a:solidFill>
                  <a:schemeClr val="bg2">
                    <a:lumMod val="50000"/>
                  </a:schemeClr>
                </a:solidFill>
                <a:latin typeface="Calibri" panose="020F0502020204030204" pitchFamily="34" charset="0"/>
                <a:cs typeface="Calibri" panose="020F0502020204030204" pitchFamily="34" charset="0"/>
              </a:rPr>
              <a:t>Olhando para a constituição do top 2 box, classificamos a Satisfação em 3 níveis: </a:t>
            </a:r>
          </a:p>
        </p:txBody>
      </p:sp>
      <p:sp>
        <p:nvSpPr>
          <p:cNvPr id="29" name="Retângulo 28">
            <a:extLst>
              <a:ext uri="{FF2B5EF4-FFF2-40B4-BE49-F238E27FC236}">
                <a16:creationId xmlns:a16="http://schemas.microsoft.com/office/drawing/2014/main" id="{60C62822-C715-C2B9-A8C8-5702DAEE7600}"/>
              </a:ext>
            </a:extLst>
          </p:cNvPr>
          <p:cNvSpPr/>
          <p:nvPr/>
        </p:nvSpPr>
        <p:spPr>
          <a:xfrm>
            <a:off x="147057" y="3707347"/>
            <a:ext cx="7184779" cy="1655914"/>
          </a:xfrm>
          <a:prstGeom prst="rect">
            <a:avLst/>
          </a:prstGeom>
          <a:no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6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Retângulo 29">
            <a:extLst>
              <a:ext uri="{FF2B5EF4-FFF2-40B4-BE49-F238E27FC236}">
                <a16:creationId xmlns:a16="http://schemas.microsoft.com/office/drawing/2014/main" id="{5436473E-70AC-AF2C-0E69-FFB23FE87F80}"/>
              </a:ext>
            </a:extLst>
          </p:cNvPr>
          <p:cNvSpPr/>
          <p:nvPr/>
        </p:nvSpPr>
        <p:spPr>
          <a:xfrm>
            <a:off x="146296" y="5507277"/>
            <a:ext cx="7486628" cy="307777"/>
          </a:xfrm>
          <a:prstGeom prst="rect">
            <a:avLst/>
          </a:prstGeom>
          <a:solidFill>
            <a:sysClr val="window" lastClr="FFFFFF">
              <a:lumMod val="95000"/>
            </a:sysClr>
          </a:solidFill>
          <a:ln w="9525">
            <a:noFill/>
            <a:miter lim="800000"/>
            <a:headEnd/>
            <a:tailEnd/>
          </a:ln>
        </p:spPr>
        <p:txBody>
          <a:bodyPr wrap="square">
            <a:spAutoFit/>
          </a:bodyPr>
          <a:lstStyle/>
          <a:p>
            <a:pPr marL="0" marR="0" lvl="0" indent="0" algn="just" defTabSz="914400" eaLnBrk="1" fontAlgn="auto" latinLnBrk="0" hangingPunct="1">
              <a:lnSpc>
                <a:spcPct val="100000"/>
              </a:lnSpc>
              <a:spcBef>
                <a:spcPts val="0"/>
              </a:spcBef>
              <a:spcAft>
                <a:spcPts val="0"/>
              </a:spcAft>
              <a:buClr>
                <a:srgbClr val="CC0000"/>
              </a:buClr>
              <a:buSzTx/>
              <a:buFontTx/>
              <a:buNone/>
              <a:tabLst/>
              <a:defRPr/>
            </a:pPr>
            <a:r>
              <a:rPr kumimoji="0" lang="pt-BR" sz="1400" b="1" i="0" u="none" strike="noStrike" kern="0" cap="none" spc="0" normalizeH="0" baseline="0" noProof="0">
                <a:ln>
                  <a:noFill/>
                </a:ln>
                <a:solidFill>
                  <a:schemeClr val="bg2">
                    <a:lumMod val="50000"/>
                  </a:schemeClr>
                </a:solidFill>
                <a:effectLst/>
                <a:uLnTx/>
                <a:uFillTx/>
                <a:latin typeface="Calibri" panose="020F0502020204030204" pitchFamily="34" charset="0"/>
                <a:cs typeface="Calibri" panose="020F0502020204030204" pitchFamily="34" charset="0"/>
              </a:rPr>
              <a:t>Observação: </a:t>
            </a:r>
            <a:r>
              <a:rPr kumimoji="0" lang="pt-BR" sz="1400" b="0" i="0" u="none" strike="noStrike" kern="0" cap="none" spc="0" normalizeH="0" baseline="0" noProof="0">
                <a:ln>
                  <a:noFill/>
                </a:ln>
                <a:solidFill>
                  <a:schemeClr val="bg2">
                    <a:lumMod val="50000"/>
                  </a:schemeClr>
                </a:solidFill>
                <a:effectLst/>
                <a:uLnTx/>
                <a:uFillTx/>
                <a:latin typeface="Calibri" panose="020F0502020204030204" pitchFamily="34" charset="0"/>
                <a:cs typeface="Calibri" panose="020F0502020204030204" pitchFamily="34" charset="0"/>
              </a:rPr>
              <a:t>A soma dos resultados podem variar entre 99 e 101% por motivos de arredondamento.</a:t>
            </a:r>
          </a:p>
        </p:txBody>
      </p:sp>
      <p:sp>
        <p:nvSpPr>
          <p:cNvPr id="31" name="CaixaDeTexto 30">
            <a:extLst>
              <a:ext uri="{FF2B5EF4-FFF2-40B4-BE49-F238E27FC236}">
                <a16:creationId xmlns:a16="http://schemas.microsoft.com/office/drawing/2014/main" id="{90B5B4CC-BD86-FE4E-0C68-DF2FB5D9EE87}"/>
              </a:ext>
            </a:extLst>
          </p:cNvPr>
          <p:cNvSpPr txBox="1"/>
          <p:nvPr/>
        </p:nvSpPr>
        <p:spPr>
          <a:xfrm>
            <a:off x="297228" y="2780928"/>
            <a:ext cx="1776512" cy="307777"/>
          </a:xfrm>
          <a:prstGeom prst="rect">
            <a:avLst/>
          </a:prstGeom>
          <a:noFill/>
        </p:spPr>
        <p:txBody>
          <a:bodyPr wrap="none" rtlCol="0">
            <a:spAutoFit/>
          </a:bodyPr>
          <a:lstStyle/>
          <a:p>
            <a:pPr marL="342866" indent="-342866" fontAlgn="auto">
              <a:spcBef>
                <a:spcPts val="0"/>
              </a:spcBef>
              <a:spcAft>
                <a:spcPts val="0"/>
              </a:spcAft>
              <a:buClr>
                <a:prstClr val="black">
                  <a:lumMod val="75000"/>
                  <a:lumOff val="25000"/>
                </a:prstClr>
              </a:buClr>
              <a:buFont typeface="Wingdings" panose="05000000000000000000" pitchFamily="2" charset="2"/>
              <a:buChar char="Ø"/>
            </a:pPr>
            <a:r>
              <a:rPr lang="pt-BR" sz="1400">
                <a:solidFill>
                  <a:prstClr val="black">
                    <a:lumMod val="75000"/>
                    <a:lumOff val="25000"/>
                  </a:prstClr>
                </a:solidFill>
                <a:latin typeface="Calibri" panose="020F0502020204030204" pitchFamily="34" charset="0"/>
                <a:cs typeface="Calibri" panose="020F0502020204030204" pitchFamily="34" charset="0"/>
              </a:rPr>
              <a:t>4 e 5 (Satisfeitos)</a:t>
            </a:r>
          </a:p>
        </p:txBody>
      </p:sp>
      <p:sp>
        <p:nvSpPr>
          <p:cNvPr id="32" name="CaixaDeTexto 31">
            <a:extLst>
              <a:ext uri="{FF2B5EF4-FFF2-40B4-BE49-F238E27FC236}">
                <a16:creationId xmlns:a16="http://schemas.microsoft.com/office/drawing/2014/main" id="{0395455A-2895-88E3-B59F-D500B116A9CA}"/>
              </a:ext>
            </a:extLst>
          </p:cNvPr>
          <p:cNvSpPr txBox="1"/>
          <p:nvPr/>
        </p:nvSpPr>
        <p:spPr>
          <a:xfrm>
            <a:off x="2913347" y="2780928"/>
            <a:ext cx="1436932" cy="307777"/>
          </a:xfrm>
          <a:prstGeom prst="rect">
            <a:avLst/>
          </a:prstGeom>
          <a:noFill/>
        </p:spPr>
        <p:txBody>
          <a:bodyPr wrap="none" rtlCol="0">
            <a:spAutoFit/>
          </a:bodyPr>
          <a:lstStyle/>
          <a:p>
            <a:pPr marL="342866" indent="-342866" fontAlgn="auto">
              <a:spcBef>
                <a:spcPts val="0"/>
              </a:spcBef>
              <a:spcAft>
                <a:spcPts val="0"/>
              </a:spcAft>
              <a:buClr>
                <a:prstClr val="black">
                  <a:lumMod val="75000"/>
                  <a:lumOff val="25000"/>
                </a:prstClr>
              </a:buClr>
              <a:buFont typeface="Wingdings" panose="05000000000000000000" pitchFamily="2" charset="2"/>
              <a:buChar char="Ø"/>
            </a:pPr>
            <a:r>
              <a:rPr lang="pt-BR" sz="1400">
                <a:solidFill>
                  <a:prstClr val="black">
                    <a:lumMod val="75000"/>
                    <a:lumOff val="25000"/>
                  </a:prstClr>
                </a:solidFill>
                <a:latin typeface="Calibri" panose="020F0502020204030204" pitchFamily="34" charset="0"/>
                <a:cs typeface="Calibri" panose="020F0502020204030204" pitchFamily="34" charset="0"/>
              </a:rPr>
              <a:t> 3  (Neutros)</a:t>
            </a:r>
          </a:p>
        </p:txBody>
      </p:sp>
      <p:sp>
        <p:nvSpPr>
          <p:cNvPr id="33" name="CaixaDeTexto 32">
            <a:extLst>
              <a:ext uri="{FF2B5EF4-FFF2-40B4-BE49-F238E27FC236}">
                <a16:creationId xmlns:a16="http://schemas.microsoft.com/office/drawing/2014/main" id="{A6D2BD15-F798-F4FF-61A8-A2819E47CF16}"/>
              </a:ext>
            </a:extLst>
          </p:cNvPr>
          <p:cNvSpPr txBox="1"/>
          <p:nvPr/>
        </p:nvSpPr>
        <p:spPr>
          <a:xfrm>
            <a:off x="5234531" y="2780928"/>
            <a:ext cx="1904752" cy="307777"/>
          </a:xfrm>
          <a:prstGeom prst="rect">
            <a:avLst/>
          </a:prstGeom>
          <a:noFill/>
        </p:spPr>
        <p:txBody>
          <a:bodyPr wrap="none" rtlCol="0">
            <a:spAutoFit/>
          </a:bodyPr>
          <a:lstStyle/>
          <a:p>
            <a:pPr marL="342866" indent="-342866" fontAlgn="auto">
              <a:spcBef>
                <a:spcPts val="0"/>
              </a:spcBef>
              <a:spcAft>
                <a:spcPts val="0"/>
              </a:spcAft>
              <a:buClr>
                <a:prstClr val="black">
                  <a:lumMod val="75000"/>
                  <a:lumOff val="25000"/>
                </a:prstClr>
              </a:buClr>
              <a:buFont typeface="Wingdings" panose="05000000000000000000" pitchFamily="2" charset="2"/>
              <a:buChar char="Ø"/>
            </a:pPr>
            <a:r>
              <a:rPr lang="pt-BR" sz="1400">
                <a:solidFill>
                  <a:prstClr val="black">
                    <a:lumMod val="75000"/>
                    <a:lumOff val="25000"/>
                  </a:prstClr>
                </a:solidFill>
                <a:latin typeface="Calibri" panose="020F0502020204030204" pitchFamily="34" charset="0"/>
                <a:cs typeface="Calibri" panose="020F0502020204030204" pitchFamily="34" charset="0"/>
              </a:rPr>
              <a:t>1 e 2 (Insatisfeitos)</a:t>
            </a:r>
          </a:p>
        </p:txBody>
      </p:sp>
      <p:sp>
        <p:nvSpPr>
          <p:cNvPr id="34" name="Retângulo de cantos arredondados 45">
            <a:extLst>
              <a:ext uri="{FF2B5EF4-FFF2-40B4-BE49-F238E27FC236}">
                <a16:creationId xmlns:a16="http://schemas.microsoft.com/office/drawing/2014/main" id="{2AC2BCA0-614C-EC3C-8685-9851D628628E}"/>
              </a:ext>
            </a:extLst>
          </p:cNvPr>
          <p:cNvSpPr/>
          <p:nvPr/>
        </p:nvSpPr>
        <p:spPr>
          <a:xfrm>
            <a:off x="259736" y="3890435"/>
            <a:ext cx="700471" cy="322220"/>
          </a:xfrm>
          <a:prstGeom prst="roundRect">
            <a:avLst/>
          </a:prstGeom>
          <a:solidFill>
            <a:srgbClr val="70AD4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sp>
        <p:nvSpPr>
          <p:cNvPr id="35" name="Retângulo de cantos arredondados 46">
            <a:extLst>
              <a:ext uri="{FF2B5EF4-FFF2-40B4-BE49-F238E27FC236}">
                <a16:creationId xmlns:a16="http://schemas.microsoft.com/office/drawing/2014/main" id="{35701B11-549C-F7FA-48F9-C22B67E86A8C}"/>
              </a:ext>
            </a:extLst>
          </p:cNvPr>
          <p:cNvSpPr/>
          <p:nvPr/>
        </p:nvSpPr>
        <p:spPr>
          <a:xfrm>
            <a:off x="253528" y="4289971"/>
            <a:ext cx="700471" cy="322221"/>
          </a:xfrm>
          <a:prstGeom prst="roundRect">
            <a:avLst/>
          </a:prstGeom>
          <a:solidFill>
            <a:srgbClr val="FFE69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sp>
        <p:nvSpPr>
          <p:cNvPr id="36" name="Retângulo de cantos arredondados 47">
            <a:extLst>
              <a:ext uri="{FF2B5EF4-FFF2-40B4-BE49-F238E27FC236}">
                <a16:creationId xmlns:a16="http://schemas.microsoft.com/office/drawing/2014/main" id="{5158B1C3-D8F9-030D-85E4-D4D2A5125434}"/>
              </a:ext>
            </a:extLst>
          </p:cNvPr>
          <p:cNvSpPr/>
          <p:nvPr/>
        </p:nvSpPr>
        <p:spPr>
          <a:xfrm>
            <a:off x="253528" y="4689508"/>
            <a:ext cx="700471" cy="322221"/>
          </a:xfrm>
          <a:prstGeom prst="roundRect">
            <a:avLst/>
          </a:prstGeom>
          <a:solidFill>
            <a:srgbClr val="FF7C8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sp>
        <p:nvSpPr>
          <p:cNvPr id="37" name="Rectangle 6">
            <a:extLst>
              <a:ext uri="{FF2B5EF4-FFF2-40B4-BE49-F238E27FC236}">
                <a16:creationId xmlns:a16="http://schemas.microsoft.com/office/drawing/2014/main" id="{735C1DDA-DCA3-B41D-919D-E4EDAE50466B}"/>
              </a:ext>
            </a:extLst>
          </p:cNvPr>
          <p:cNvSpPr>
            <a:spLocks noChangeArrowheads="1"/>
          </p:cNvSpPr>
          <p:nvPr/>
        </p:nvSpPr>
        <p:spPr bwMode="auto">
          <a:xfrm>
            <a:off x="1019347" y="3873435"/>
            <a:ext cx="6187792" cy="307777"/>
          </a:xfrm>
          <a:prstGeom prst="rect">
            <a:avLst/>
          </a:prstGeom>
          <a:noFill/>
          <a:ln w="9525">
            <a:noFill/>
            <a:miter lim="800000"/>
            <a:headEnd/>
            <a:tailEnd/>
          </a:ln>
        </p:spPr>
        <p:txBody>
          <a:bodyPr wrap="square">
            <a:spAutoFit/>
          </a:bodyPr>
          <a:lstStyle/>
          <a:p>
            <a:pPr algn="just" fontAlgn="auto">
              <a:spcBef>
                <a:spcPts val="0"/>
              </a:spcBef>
              <a:spcAft>
                <a:spcPts val="0"/>
              </a:spcAft>
              <a:buClr>
                <a:srgbClr val="CC0000"/>
              </a:buClr>
            </a:pPr>
            <a:r>
              <a:rPr lang="pt-BR" sz="1400">
                <a:solidFill>
                  <a:schemeClr val="bg2">
                    <a:lumMod val="50000"/>
                  </a:schemeClr>
                </a:solidFill>
                <a:latin typeface="Calibri" panose="020F0502020204030204" pitchFamily="34" charset="0"/>
                <a:cs typeface="Calibri" panose="020F0502020204030204" pitchFamily="34" charset="0"/>
              </a:rPr>
              <a:t>De 90 – 100: Nível de satisfação de excelência (são as forças) </a:t>
            </a:r>
          </a:p>
        </p:txBody>
      </p:sp>
      <p:sp>
        <p:nvSpPr>
          <p:cNvPr id="38" name="Rectangle 7">
            <a:extLst>
              <a:ext uri="{FF2B5EF4-FFF2-40B4-BE49-F238E27FC236}">
                <a16:creationId xmlns:a16="http://schemas.microsoft.com/office/drawing/2014/main" id="{E013FAD5-A4EE-1DD2-F9FA-C4F9A1C66C7D}"/>
              </a:ext>
            </a:extLst>
          </p:cNvPr>
          <p:cNvSpPr>
            <a:spLocks noChangeArrowheads="1"/>
          </p:cNvSpPr>
          <p:nvPr/>
        </p:nvSpPr>
        <p:spPr bwMode="auto">
          <a:xfrm>
            <a:off x="1019347" y="4268852"/>
            <a:ext cx="6187792" cy="307777"/>
          </a:xfrm>
          <a:prstGeom prst="rect">
            <a:avLst/>
          </a:prstGeom>
          <a:noFill/>
          <a:ln w="9525">
            <a:noFill/>
            <a:miter lim="800000"/>
            <a:headEnd/>
            <a:tailEnd/>
          </a:ln>
        </p:spPr>
        <p:txBody>
          <a:bodyPr wrap="square">
            <a:spAutoFit/>
          </a:bodyPr>
          <a:lstStyle/>
          <a:p>
            <a:pPr algn="just" fontAlgn="auto">
              <a:spcBef>
                <a:spcPts val="0"/>
              </a:spcBef>
              <a:spcAft>
                <a:spcPts val="0"/>
              </a:spcAft>
              <a:buClr>
                <a:srgbClr val="CC0000"/>
              </a:buClr>
            </a:pPr>
            <a:r>
              <a:rPr lang="pt-BR" sz="1400">
                <a:solidFill>
                  <a:schemeClr val="bg2">
                    <a:lumMod val="50000"/>
                  </a:schemeClr>
                </a:solidFill>
                <a:latin typeface="Calibri" panose="020F0502020204030204" pitchFamily="34" charset="0"/>
                <a:cs typeface="Calibri" panose="020F0502020204030204" pitchFamily="34" charset="0"/>
              </a:rPr>
              <a:t>De 80 – 89: Nível de satisfação conforme (são as oportunidades)</a:t>
            </a:r>
          </a:p>
        </p:txBody>
      </p:sp>
      <p:sp>
        <p:nvSpPr>
          <p:cNvPr id="39" name="Rectangle 8">
            <a:extLst>
              <a:ext uri="{FF2B5EF4-FFF2-40B4-BE49-F238E27FC236}">
                <a16:creationId xmlns:a16="http://schemas.microsoft.com/office/drawing/2014/main" id="{AEC81B96-F26E-7D20-CDEC-B0EFF623D320}"/>
              </a:ext>
            </a:extLst>
          </p:cNvPr>
          <p:cNvSpPr>
            <a:spLocks noChangeArrowheads="1"/>
          </p:cNvSpPr>
          <p:nvPr/>
        </p:nvSpPr>
        <p:spPr bwMode="auto">
          <a:xfrm>
            <a:off x="1021231" y="4664268"/>
            <a:ext cx="6187792" cy="523220"/>
          </a:xfrm>
          <a:prstGeom prst="rect">
            <a:avLst/>
          </a:prstGeom>
          <a:noFill/>
          <a:ln w="9525">
            <a:noFill/>
            <a:miter lim="800000"/>
            <a:headEnd/>
            <a:tailEnd/>
          </a:ln>
        </p:spPr>
        <p:txBody>
          <a:bodyPr wrap="square">
            <a:spAutoFit/>
          </a:bodyPr>
          <a:lstStyle/>
          <a:p>
            <a:pPr algn="just" fontAlgn="auto">
              <a:spcBef>
                <a:spcPts val="0"/>
              </a:spcBef>
              <a:spcAft>
                <a:spcPts val="0"/>
              </a:spcAft>
              <a:buClr>
                <a:srgbClr val="CC0000"/>
              </a:buClr>
            </a:pPr>
            <a:r>
              <a:rPr lang="pt-BR" sz="1400">
                <a:solidFill>
                  <a:schemeClr val="bg2">
                    <a:lumMod val="50000"/>
                  </a:schemeClr>
                </a:solidFill>
                <a:latin typeface="Calibri" panose="020F0502020204030204" pitchFamily="34" charset="0"/>
                <a:cs typeface="Calibri" panose="020F0502020204030204" pitchFamily="34" charset="0"/>
              </a:rPr>
              <a:t>De 0 até 79: Nível de satisfação não conforme (fraquezas de 51 a 79), sendo considerado Crítico o nível abaixo de 50 (ameaças)</a:t>
            </a:r>
          </a:p>
        </p:txBody>
      </p:sp>
    </p:spTree>
    <p:extLst>
      <p:ext uri="{BB962C8B-B14F-4D97-AF65-F5344CB8AC3E}">
        <p14:creationId xmlns:p14="http://schemas.microsoft.com/office/powerpoint/2010/main" val="820449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B190540-BAEC-1DB4-7CD3-0201AEDEF67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Indicadores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Rectangle 6">
            <a:extLst>
              <a:ext uri="{FF2B5EF4-FFF2-40B4-BE49-F238E27FC236}">
                <a16:creationId xmlns:a16="http://schemas.microsoft.com/office/drawing/2014/main" id="{0B4939EE-D834-910F-61E6-5AB65BF79F75}"/>
              </a:ext>
            </a:extLst>
          </p:cNvPr>
          <p:cNvSpPr>
            <a:spLocks noChangeArrowheads="1"/>
          </p:cNvSpPr>
          <p:nvPr/>
        </p:nvSpPr>
        <p:spPr bwMode="auto">
          <a:xfrm>
            <a:off x="7981" y="1080671"/>
            <a:ext cx="10793369" cy="2708369"/>
          </a:xfrm>
          <a:prstGeom prst="rect">
            <a:avLst/>
          </a:prstGeom>
          <a:noFill/>
          <a:ln w="9525">
            <a:noFill/>
            <a:miter lim="800000"/>
            <a:headEnd/>
            <a:tailEnd/>
          </a:ln>
        </p:spPr>
        <p:txBody>
          <a:bodyPr wrap="square" lIns="91378" tIns="45688" rIns="91378" bIns="45688">
            <a:spAutoFit/>
          </a:bodyPr>
          <a:lstStyle/>
          <a:p>
            <a:pPr marL="342662" indent="-342662" algn="just" fontAlgn="auto">
              <a:spcBef>
                <a:spcPts val="0"/>
              </a:spcBef>
              <a:spcAft>
                <a:spcPts val="0"/>
              </a:spcAft>
              <a:buClr>
                <a:srgbClr val="CC0000"/>
              </a:buClr>
              <a:buFontTx/>
              <a:buChar char="»"/>
            </a:pPr>
            <a:r>
              <a:rPr lang="pt-BR" sz="1600" b="1">
                <a:solidFill>
                  <a:schemeClr val="bg2">
                    <a:lumMod val="50000"/>
                  </a:schemeClr>
                </a:solidFill>
                <a:latin typeface="Calibri" panose="020F0502020204030204" pitchFamily="34" charset="0"/>
                <a:cs typeface="Calibri" panose="020F0502020204030204" pitchFamily="34" charset="0"/>
              </a:rPr>
              <a:t>SSI -  Spontaneous Satisfaction Index</a:t>
            </a:r>
            <a:r>
              <a:rPr lang="en-US" sz="1600" b="1">
                <a:solidFill>
                  <a:schemeClr val="bg2">
                    <a:lumMod val="50000"/>
                  </a:schemeClr>
                </a:solidFill>
                <a:latin typeface="Calibri" panose="020F0502020204030204" pitchFamily="34" charset="0"/>
                <a:cs typeface="Calibri" panose="020F0502020204030204" pitchFamily="34" charset="0"/>
              </a:rPr>
              <a:t>©</a:t>
            </a:r>
            <a:r>
              <a:rPr lang="pt-BR" sz="1600">
                <a:solidFill>
                  <a:schemeClr val="bg2">
                    <a:lumMod val="50000"/>
                  </a:schemeClr>
                </a:solidFill>
                <a:latin typeface="Calibri" panose="020F0502020204030204" pitchFamily="34" charset="0"/>
                <a:cs typeface="Calibri" panose="020F0502020204030204" pitchFamily="34" charset="0"/>
              </a:rPr>
              <a:t> </a:t>
            </a:r>
          </a:p>
          <a:p>
            <a:pPr algn="just" fontAlgn="auto">
              <a:spcBef>
                <a:spcPts val="0"/>
              </a:spcBef>
              <a:spcAft>
                <a:spcPts val="0"/>
              </a:spcAft>
              <a:buClr>
                <a:srgbClr val="CC0000"/>
              </a:buClr>
            </a:pPr>
            <a:endParaRPr lang="pt-BR" sz="1400">
              <a:solidFill>
                <a:schemeClr val="bg2">
                  <a:lumMod val="50000"/>
                </a:schemeClr>
              </a:solidFill>
              <a:latin typeface="Calibri" panose="020F0502020204030204" pitchFamily="34" charset="0"/>
              <a:cs typeface="Calibri" panose="020F0502020204030204" pitchFamily="34" charset="0"/>
            </a:endParaRPr>
          </a:p>
          <a:p>
            <a:pPr algn="just" fontAlgn="auto">
              <a:spcBef>
                <a:spcPts val="0"/>
              </a:spcBef>
              <a:spcAft>
                <a:spcPts val="0"/>
              </a:spcAft>
              <a:buClr>
                <a:srgbClr val="CC0000"/>
              </a:buClr>
            </a:pPr>
            <a:r>
              <a:rPr lang="pt-BR" sz="1400">
                <a:solidFill>
                  <a:schemeClr val="bg2">
                    <a:lumMod val="50000"/>
                  </a:schemeClr>
                </a:solidFill>
                <a:latin typeface="Calibri" panose="020F0502020204030204" pitchFamily="34" charset="0"/>
                <a:cs typeface="Calibri" panose="020F0502020204030204" pitchFamily="34" charset="0"/>
              </a:rPr>
              <a:t>O Índice de Satisfação Geral Espontâneo é obtido pela primeira afirmativa para a pesquisa como um todo e para cada bloco,  onde o cliente expõe sua satisfação sem a contaminação de fazê-lo pensar nas etapas que compõem sua jornada na empresa/serviço/produto/área, etc. </a:t>
            </a:r>
          </a:p>
          <a:p>
            <a:pPr algn="just" fontAlgn="auto">
              <a:spcBef>
                <a:spcPts val="0"/>
              </a:spcBef>
              <a:spcAft>
                <a:spcPts val="0"/>
              </a:spcAft>
              <a:buClr>
                <a:srgbClr val="CC0000"/>
              </a:buClr>
            </a:pPr>
            <a:endParaRPr lang="pt-BR" sz="1400">
              <a:solidFill>
                <a:schemeClr val="bg2">
                  <a:lumMod val="50000"/>
                </a:schemeClr>
              </a:solidFill>
              <a:latin typeface="Calibri" panose="020F0502020204030204" pitchFamily="34" charset="0"/>
              <a:cs typeface="Calibri" panose="020F0502020204030204" pitchFamily="34" charset="0"/>
            </a:endParaRPr>
          </a:p>
          <a:p>
            <a:pPr algn="just" fontAlgn="auto">
              <a:spcBef>
                <a:spcPts val="0"/>
              </a:spcBef>
              <a:spcAft>
                <a:spcPts val="0"/>
              </a:spcAft>
              <a:buClr>
                <a:srgbClr val="CC0000"/>
              </a:buClr>
            </a:pPr>
            <a:r>
              <a:rPr lang="pt-BR" sz="1400">
                <a:solidFill>
                  <a:schemeClr val="bg2">
                    <a:lumMod val="50000"/>
                  </a:schemeClr>
                </a:solidFill>
                <a:latin typeface="Calibri" panose="020F0502020204030204" pitchFamily="34" charset="0"/>
                <a:cs typeface="Calibri" panose="020F0502020204030204" pitchFamily="34" charset="0"/>
              </a:rPr>
              <a:t>Precisa ser a primeira justamente para que traduza espontaneamente à experiência do cliente, o que ele tem em mente sem que tenha tempo de pensar nas etapas operacionais do relacionamento, ficando livre da análise de desempenho operacional representando uma percepção “mais pura”, “menos contaminada”.  </a:t>
            </a:r>
          </a:p>
          <a:p>
            <a:pPr algn="just" fontAlgn="auto">
              <a:spcBef>
                <a:spcPts val="0"/>
              </a:spcBef>
              <a:spcAft>
                <a:spcPts val="0"/>
              </a:spcAft>
              <a:buClr>
                <a:srgbClr val="CC0000"/>
              </a:buClr>
            </a:pPr>
            <a:endParaRPr lang="pt-BR" sz="1400">
              <a:solidFill>
                <a:schemeClr val="bg2">
                  <a:lumMod val="50000"/>
                </a:schemeClr>
              </a:solidFill>
              <a:latin typeface="Calibri" panose="020F0502020204030204" pitchFamily="34" charset="0"/>
              <a:cs typeface="Calibri" panose="020F0502020204030204" pitchFamily="34" charset="0"/>
            </a:endParaRPr>
          </a:p>
          <a:p>
            <a:pPr algn="just" fontAlgn="auto">
              <a:spcBef>
                <a:spcPts val="0"/>
              </a:spcBef>
              <a:spcAft>
                <a:spcPts val="0"/>
              </a:spcAft>
              <a:buClr>
                <a:srgbClr val="CC0000"/>
              </a:buClr>
            </a:pPr>
            <a:r>
              <a:rPr lang="pt-BR" sz="1400">
                <a:solidFill>
                  <a:schemeClr val="bg2">
                    <a:lumMod val="50000"/>
                  </a:schemeClr>
                </a:solidFill>
                <a:latin typeface="Calibri" panose="020F0502020204030204" pitchFamily="34" charset="0"/>
                <a:cs typeface="Calibri" panose="020F0502020204030204" pitchFamily="34" charset="0"/>
              </a:rPr>
              <a:t>Representa mais a qualidade percebida e o aspecto mais relacional, afetivo com produto/serviço, marca e pessoas. </a:t>
            </a:r>
          </a:p>
          <a:p>
            <a:pPr algn="just" fontAlgn="auto">
              <a:spcBef>
                <a:spcPts val="0"/>
              </a:spcBef>
              <a:spcAft>
                <a:spcPts val="0"/>
              </a:spcAft>
              <a:buClr>
                <a:srgbClr val="CC0000"/>
              </a:buClr>
            </a:pPr>
            <a:endParaRPr lang="pt-BR" sz="1400">
              <a:solidFill>
                <a:schemeClr val="bg2">
                  <a:lumMod val="50000"/>
                </a:schemeClr>
              </a:solidFill>
              <a:latin typeface="Calibri" panose="020F0502020204030204" pitchFamily="34" charset="0"/>
              <a:cs typeface="Calibri" panose="020F0502020204030204" pitchFamily="34" charset="0"/>
            </a:endParaRPr>
          </a:p>
          <a:p>
            <a:pPr algn="just" fontAlgn="auto">
              <a:spcBef>
                <a:spcPts val="0"/>
              </a:spcBef>
              <a:spcAft>
                <a:spcPts val="0"/>
              </a:spcAft>
              <a:buClr>
                <a:srgbClr val="CC0000"/>
              </a:buClr>
            </a:pPr>
            <a:r>
              <a:rPr lang="pt-BR" sz="1400" b="1">
                <a:solidFill>
                  <a:schemeClr val="bg2">
                    <a:lumMod val="50000"/>
                  </a:schemeClr>
                </a:solidFill>
                <a:latin typeface="Calibri" panose="020F0502020204030204" pitchFamily="34" charset="0"/>
                <a:cs typeface="Calibri" panose="020F0502020204030204" pitchFamily="34" charset="0"/>
              </a:rPr>
              <a:t>SSI é como se é visto/percebido, sem relação direta com as entregas em si.</a:t>
            </a:r>
          </a:p>
        </p:txBody>
      </p:sp>
      <p:sp>
        <p:nvSpPr>
          <p:cNvPr id="4" name="Rectangle 6">
            <a:extLst>
              <a:ext uri="{FF2B5EF4-FFF2-40B4-BE49-F238E27FC236}">
                <a16:creationId xmlns:a16="http://schemas.microsoft.com/office/drawing/2014/main" id="{6B0CB26A-7F92-45D0-1DAF-2EC20125CB4F}"/>
              </a:ext>
            </a:extLst>
          </p:cNvPr>
          <p:cNvSpPr>
            <a:spLocks noChangeArrowheads="1"/>
          </p:cNvSpPr>
          <p:nvPr/>
        </p:nvSpPr>
        <p:spPr bwMode="auto">
          <a:xfrm>
            <a:off x="7981" y="4142755"/>
            <a:ext cx="10793369" cy="1446485"/>
          </a:xfrm>
          <a:prstGeom prst="rect">
            <a:avLst/>
          </a:prstGeom>
          <a:noFill/>
          <a:ln w="9525">
            <a:noFill/>
            <a:miter lim="800000"/>
            <a:headEnd/>
            <a:tailEnd/>
          </a:ln>
        </p:spPr>
        <p:txBody>
          <a:bodyPr wrap="square" lIns="91378" tIns="45688" rIns="91378" bIns="45688">
            <a:spAutoFit/>
          </a:bodyPr>
          <a:lstStyle/>
          <a:p>
            <a:pPr marL="342687" indent="-342687" algn="just" fontAlgn="auto">
              <a:spcBef>
                <a:spcPts val="0"/>
              </a:spcBef>
              <a:spcAft>
                <a:spcPts val="0"/>
              </a:spcAft>
              <a:buClr>
                <a:srgbClr val="CC0000"/>
              </a:buClr>
              <a:buFontTx/>
              <a:buChar char="»"/>
            </a:pPr>
            <a:r>
              <a:rPr lang="pt-BR" sz="1600" b="1">
                <a:solidFill>
                  <a:schemeClr val="bg2">
                    <a:lumMod val="50000"/>
                  </a:schemeClr>
                </a:solidFill>
                <a:latin typeface="Calibri" panose="020F0502020204030204" pitchFamily="34" charset="0"/>
                <a:cs typeface="Calibri" panose="020F0502020204030204" pitchFamily="34" charset="0"/>
              </a:rPr>
              <a:t>CES  – Customer </a:t>
            </a:r>
            <a:r>
              <a:rPr lang="pt-BR" sz="1600" b="1" err="1">
                <a:solidFill>
                  <a:schemeClr val="bg2">
                    <a:lumMod val="50000"/>
                  </a:schemeClr>
                </a:solidFill>
                <a:latin typeface="Calibri" panose="020F0502020204030204" pitchFamily="34" charset="0"/>
                <a:cs typeface="Calibri" panose="020F0502020204030204" pitchFamily="34" charset="0"/>
              </a:rPr>
              <a:t>Effort</a:t>
            </a:r>
            <a:r>
              <a:rPr lang="pt-BR" sz="1600" b="1">
                <a:solidFill>
                  <a:schemeClr val="bg2">
                    <a:lumMod val="50000"/>
                  </a:schemeClr>
                </a:solidFill>
                <a:latin typeface="Calibri" panose="020F0502020204030204" pitchFamily="34" charset="0"/>
                <a:cs typeface="Calibri" panose="020F0502020204030204" pitchFamily="34" charset="0"/>
              </a:rPr>
              <a:t> Score</a:t>
            </a:r>
          </a:p>
          <a:p>
            <a:pPr algn="just" fontAlgn="auto">
              <a:spcBef>
                <a:spcPts val="0"/>
              </a:spcBef>
              <a:spcAft>
                <a:spcPts val="0"/>
              </a:spcAft>
              <a:buClr>
                <a:srgbClr val="CC0000"/>
              </a:buClr>
            </a:pPr>
            <a:endParaRPr lang="pt-BR" sz="1600" b="1">
              <a:solidFill>
                <a:schemeClr val="bg2">
                  <a:lumMod val="50000"/>
                </a:schemeClr>
              </a:solidFill>
              <a:latin typeface="Calibri" panose="020F0502020204030204" pitchFamily="34" charset="0"/>
              <a:cs typeface="Calibri" panose="020F0502020204030204" pitchFamily="34" charset="0"/>
            </a:endParaRPr>
          </a:p>
          <a:p>
            <a:pPr algn="just" fontAlgn="auto">
              <a:spcBef>
                <a:spcPts val="0"/>
              </a:spcBef>
              <a:spcAft>
                <a:spcPts val="0"/>
              </a:spcAft>
              <a:buClr>
                <a:srgbClr val="CC0000"/>
              </a:buClr>
            </a:pPr>
            <a:r>
              <a:rPr lang="pt-BR" sz="1400">
                <a:solidFill>
                  <a:schemeClr val="bg2">
                    <a:lumMod val="50000"/>
                  </a:schemeClr>
                </a:solidFill>
                <a:latin typeface="Calibri" panose="020F0502020204030204" pitchFamily="34" charset="0"/>
                <a:cs typeface="Calibri" panose="020F0502020204030204" pitchFamily="34" charset="0"/>
              </a:rPr>
              <a:t>O Índice de Esforço do Cliente preconiza que quanto menor o esforço do cliente para cumprir seus objetivos, maiores serão as chances de fidelização com a marca.</a:t>
            </a:r>
          </a:p>
          <a:p>
            <a:pPr algn="just" fontAlgn="auto">
              <a:spcBef>
                <a:spcPts val="0"/>
              </a:spcBef>
              <a:spcAft>
                <a:spcPts val="0"/>
              </a:spcAft>
              <a:buClr>
                <a:srgbClr val="CC0000"/>
              </a:buClr>
            </a:pPr>
            <a:endParaRPr lang="pt-BR" sz="1400">
              <a:solidFill>
                <a:schemeClr val="bg2">
                  <a:lumMod val="50000"/>
                </a:schemeClr>
              </a:solidFill>
              <a:latin typeface="Calibri" panose="020F0502020204030204" pitchFamily="34" charset="0"/>
              <a:cs typeface="Calibri" panose="020F0502020204030204" pitchFamily="34" charset="0"/>
            </a:endParaRPr>
          </a:p>
          <a:p>
            <a:pPr algn="just" fontAlgn="auto">
              <a:spcBef>
                <a:spcPts val="0"/>
              </a:spcBef>
              <a:spcAft>
                <a:spcPts val="0"/>
              </a:spcAft>
              <a:buClr>
                <a:srgbClr val="CC0000"/>
              </a:buClr>
            </a:pPr>
            <a:r>
              <a:rPr lang="pt-BR" sz="1400" b="1">
                <a:solidFill>
                  <a:schemeClr val="bg2">
                    <a:lumMod val="50000"/>
                  </a:schemeClr>
                </a:solidFill>
                <a:latin typeface="Calibri" panose="020F0502020204030204" pitchFamily="34" charset="0"/>
                <a:cs typeface="Calibri" panose="020F0502020204030204" pitchFamily="34" charset="0"/>
              </a:rPr>
              <a:t>Avalia o quão fácil foi solucionar um problema ou necessidade.</a:t>
            </a:r>
          </a:p>
        </p:txBody>
      </p:sp>
    </p:spTree>
    <p:extLst>
      <p:ext uri="{BB962C8B-B14F-4D97-AF65-F5344CB8AC3E}">
        <p14:creationId xmlns:p14="http://schemas.microsoft.com/office/powerpoint/2010/main" val="10433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Introdução</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4D8AB6E8-5BB3-B85B-C8C4-F4DE8F60EB9D}"/>
              </a:ext>
            </a:extLst>
          </p:cNvPr>
          <p:cNvSpPr txBox="1"/>
          <p:nvPr/>
        </p:nvSpPr>
        <p:spPr>
          <a:xfrm>
            <a:off x="109729" y="4392226"/>
            <a:ext cx="10547531" cy="1369606"/>
          </a:xfrm>
          <a:prstGeom prst="rect">
            <a:avLst/>
          </a:prstGeom>
          <a:solidFill>
            <a:schemeClr val="bg1">
              <a:lumMod val="95000"/>
            </a:schemeClr>
          </a:solidFill>
        </p:spPr>
        <p:txBody>
          <a:bodyPr wrap="square">
            <a:spAutoFit/>
          </a:bodyPr>
          <a:lstStyle/>
          <a:p>
            <a:pPr algn="just">
              <a:buClr>
                <a:schemeClr val="tx1">
                  <a:lumMod val="50000"/>
                  <a:lumOff val="50000"/>
                </a:schemeClr>
              </a:buClr>
            </a:pPr>
            <a:r>
              <a:rPr lang="pt-BR" sz="1200" b="1">
                <a:solidFill>
                  <a:schemeClr val="bg2">
                    <a:lumMod val="50000"/>
                  </a:schemeClr>
                </a:solidFill>
                <a:latin typeface="Calibri" panose="020F0502020204030204" pitchFamily="34" charset="0"/>
                <a:cs typeface="Calibri" panose="020F0502020204030204" pitchFamily="34" charset="0"/>
              </a:rPr>
              <a:t>       </a:t>
            </a:r>
            <a:r>
              <a:rPr lang="pt-BR" sz="1400" b="1">
                <a:solidFill>
                  <a:schemeClr val="bg2">
                    <a:lumMod val="50000"/>
                  </a:schemeClr>
                </a:solidFill>
                <a:latin typeface="Calibri" panose="020F0502020204030204" pitchFamily="34" charset="0"/>
                <a:cs typeface="Calibri" panose="020F0502020204030204" pitchFamily="34" charset="0"/>
              </a:rPr>
              <a:t>Quantidade de abordagens ao beneficiário:</a:t>
            </a:r>
          </a:p>
          <a:p>
            <a:pPr algn="just">
              <a:buClr>
                <a:schemeClr val="tx1">
                  <a:lumMod val="50000"/>
                  <a:lumOff val="50000"/>
                </a:schemeClr>
              </a:buClr>
            </a:pPr>
            <a:endParaRPr lang="pt-BR" sz="600">
              <a:solidFill>
                <a:schemeClr val="bg2">
                  <a:lumMod val="50000"/>
                </a:schemeClr>
              </a:solidFill>
              <a:latin typeface="Calibri" panose="020F0502020204030204" pitchFamily="34" charset="0"/>
              <a:cs typeface="Calibri" panose="020F0502020204030204" pitchFamily="34" charset="0"/>
            </a:endParaRPr>
          </a:p>
          <a:p>
            <a:pPr algn="just">
              <a:buClr>
                <a:schemeClr val="tx1">
                  <a:lumMod val="50000"/>
                  <a:lumOff val="50000"/>
                </a:schemeClr>
              </a:buClr>
            </a:pPr>
            <a:endParaRPr lang="pt-BR" sz="300">
              <a:solidFill>
                <a:schemeClr val="bg2">
                  <a:lumMod val="50000"/>
                </a:schemeClr>
              </a:solidFill>
              <a:latin typeface="Calibri" panose="020F0502020204030204" pitchFamily="34" charset="0"/>
              <a:cs typeface="Calibri" panose="020F0502020204030204" pitchFamily="34" charset="0"/>
            </a:endParaRPr>
          </a:p>
          <a:p>
            <a:pPr algn="just">
              <a:buClr>
                <a:schemeClr val="tx1">
                  <a:lumMod val="50000"/>
                  <a:lumOff val="50000"/>
                </a:schemeClr>
              </a:buClr>
            </a:pPr>
            <a:r>
              <a:rPr lang="pt-BR" sz="1200" b="0" i="0">
                <a:solidFill>
                  <a:schemeClr val="bg2">
                    <a:lumMod val="50000"/>
                  </a:schemeClr>
                </a:solidFill>
                <a:effectLst/>
                <a:latin typeface="Calibri" panose="020F0502020204030204" pitchFamily="34" charset="0"/>
                <a:cs typeface="Calibri" panose="020F0502020204030204" pitchFamily="34" charset="0"/>
              </a:rPr>
              <a:t>Através de sistemas automatizados é feito o controle e todas as tentativas sem sucesso são classificadas com o motivo que impossibilitou a coleta da pesquisa, a quantidade de tentativas de contato por telefone e envio de link para a participação online com um mesmo beneficiário é controlada e limitada a 20 tentativas. Para este corte levamos em consideração nossa expertise e dados de mercado, que mostram que de forma geral a efetividade (chance de sucesso no contato) torna-se menor a medida que o número de tentativas aumenta, até 10 tentativas temos uma chance boa de sucesso, de 11 a 20 tentativas a probabilidade é média e acima de 20 tentativas a efetividade é muito baixa.</a:t>
            </a:r>
            <a:endParaRPr lang="pt-BR" sz="1200" b="1">
              <a:solidFill>
                <a:schemeClr val="bg2">
                  <a:lumMod val="50000"/>
                </a:schemeClr>
              </a:solidFill>
              <a:latin typeface="Calibri" panose="020F0502020204030204" pitchFamily="34" charset="0"/>
              <a:cs typeface="Calibri" panose="020F0502020204030204" pitchFamily="34" charset="0"/>
            </a:endParaRPr>
          </a:p>
        </p:txBody>
      </p:sp>
      <p:sp>
        <p:nvSpPr>
          <p:cNvPr id="4" name="CaixaDeTexto 3">
            <a:extLst>
              <a:ext uri="{FF2B5EF4-FFF2-40B4-BE49-F238E27FC236}">
                <a16:creationId xmlns:a16="http://schemas.microsoft.com/office/drawing/2014/main" id="{FBCC796B-3F33-F4DE-34B5-EBF9FDF54D9D}"/>
              </a:ext>
            </a:extLst>
          </p:cNvPr>
          <p:cNvSpPr txBox="1"/>
          <p:nvPr/>
        </p:nvSpPr>
        <p:spPr>
          <a:xfrm>
            <a:off x="7992" y="937296"/>
            <a:ext cx="10649268" cy="3277820"/>
          </a:xfrm>
          <a:prstGeom prst="rect">
            <a:avLst/>
          </a:prstGeom>
          <a:noFill/>
        </p:spPr>
        <p:txBody>
          <a:bodyPr wrap="square">
            <a:spAutoFit/>
          </a:bodyPr>
          <a:lstStyle/>
          <a:p>
            <a:pPr algn="just">
              <a:buClr>
                <a:schemeClr val="tx1">
                  <a:lumMod val="50000"/>
                  <a:lumOff val="50000"/>
                </a:schemeClr>
              </a:buClr>
            </a:pPr>
            <a:r>
              <a:rPr lang="pt-BR" sz="14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rPr>
              <a:t>Erro não amostral ocorrido:</a:t>
            </a:r>
          </a:p>
          <a:p>
            <a:pPr algn="just">
              <a:buClr>
                <a:schemeClr val="tx1">
                  <a:lumMod val="50000"/>
                  <a:lumOff val="50000"/>
                </a:schemeClr>
              </a:buClr>
            </a:pPr>
            <a:endParaRPr lang="pt-BR" sz="4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endParaRPr>
          </a:p>
          <a:p>
            <a:pPr algn="just">
              <a:buClr>
                <a:schemeClr val="tx1">
                  <a:lumMod val="50000"/>
                  <a:lumOff val="50000"/>
                </a:schemeClr>
              </a:buClr>
            </a:pPr>
            <a:r>
              <a:rPr lang="pt-BR" sz="1200">
                <a:solidFill>
                  <a:schemeClr val="bg2">
                    <a:lumMod val="50000"/>
                  </a:schemeClr>
                </a:solidFill>
                <a:latin typeface="Calibri" panose="020F0502020204030204" pitchFamily="34" charset="0"/>
                <a:cs typeface="Calibri" panose="020F0502020204030204" pitchFamily="34" charset="0"/>
              </a:rPr>
              <a:t>Os procedimentos planejados para tratativa dos erros não amostrais são específicos para os tipos de erro:</a:t>
            </a:r>
          </a:p>
          <a:p>
            <a:pPr algn="just">
              <a:buClr>
                <a:schemeClr val="tx1">
                  <a:lumMod val="50000"/>
                  <a:lumOff val="50000"/>
                </a:schemeClr>
              </a:buClr>
            </a:pPr>
            <a:endParaRPr lang="pt-BR" sz="700">
              <a:solidFill>
                <a:schemeClr val="bg2">
                  <a:lumMod val="50000"/>
                </a:schemeClr>
              </a:solidFill>
              <a:latin typeface="Calibri" panose="020F0502020204030204" pitchFamily="34" charset="0"/>
              <a:cs typeface="Calibri" panose="020F0502020204030204" pitchFamily="34" charset="0"/>
            </a:endParaRPr>
          </a:p>
          <a:p>
            <a:pPr algn="just">
              <a:buClr>
                <a:schemeClr val="tx1">
                  <a:lumMod val="50000"/>
                  <a:lumOff val="50000"/>
                </a:schemeClr>
              </a:buClr>
            </a:pPr>
            <a:r>
              <a:rPr lang="pt-BR" sz="1200">
                <a:solidFill>
                  <a:schemeClr val="bg2">
                    <a:lumMod val="50000"/>
                  </a:schemeClr>
                </a:solidFill>
                <a:latin typeface="Calibri" panose="020F0502020204030204" pitchFamily="34" charset="0"/>
                <a:cs typeface="Calibri" panose="020F0502020204030204" pitchFamily="34" charset="0"/>
              </a:rPr>
              <a:t>- Erros de não-resposta / Recusa / Erros durante a coleta de dados (exemplo: não é mais beneficiário, erro de condução do pesquisador etc.) – Desconsideraremos a entrevista, retirando o elemento da lista e sorteando (pelo sistema aleatório eletrônico) outro de características similares, de modo a não prejudicar a amostra estratificada;</a:t>
            </a:r>
          </a:p>
          <a:p>
            <a:pPr algn="just">
              <a:buClr>
                <a:schemeClr val="tx1">
                  <a:lumMod val="50000"/>
                  <a:lumOff val="50000"/>
                </a:schemeClr>
              </a:buClr>
            </a:pPr>
            <a:r>
              <a:rPr lang="pt-BR" sz="1200">
                <a:solidFill>
                  <a:schemeClr val="bg2">
                    <a:lumMod val="50000"/>
                  </a:schemeClr>
                </a:solidFill>
                <a:latin typeface="Calibri" panose="020F0502020204030204" pitchFamily="34" charset="0"/>
                <a:cs typeface="Calibri" panose="020F0502020204030204" pitchFamily="34" charset="0"/>
              </a:rPr>
              <a:t>-  Mudanças de telefone, não atende ou inexistente – O sistema de discagem automática passa para outro sorteado a ser entrevistado. Para estes casos existe a possibilidade de o beneficiário ser contatado através do método de coleta online, por meio do envio de um link por e-mail, desde que essa informação esteja disponível em seu cadastro.</a:t>
            </a:r>
          </a:p>
          <a:p>
            <a:pPr algn="just">
              <a:buClr>
                <a:schemeClr val="tx1">
                  <a:lumMod val="50000"/>
                  <a:lumOff val="50000"/>
                </a:schemeClr>
              </a:buClr>
            </a:pPr>
            <a:r>
              <a:rPr lang="pt-BR" sz="1200">
                <a:solidFill>
                  <a:schemeClr val="bg2">
                    <a:lumMod val="50000"/>
                  </a:schemeClr>
                </a:solidFill>
                <a:latin typeface="Calibri" panose="020F0502020204030204" pitchFamily="34" charset="0"/>
                <a:cs typeface="Calibri" panose="020F0502020204030204" pitchFamily="34" charset="0"/>
              </a:rPr>
              <a:t>- Ausências / impossibilidades momentâneas – Desconsideraremos a entrevista caso o beneficiário não possua outros canais de contato como SMS, WhatsApp ou e-mail, ele volta para a lista de contatos na lista de beneficiários pelo mesmo sorteio aleatório ter a chance de ser abordado posteriormente. Se o beneficiário tiver um meio alternativo de contato, o sistema automaticamente o incluirá na fila para ser contatado por meio da coleta online. Caso não obtenhamos sucesso no retorno online após três tentativas de envio do link, o beneficiário será realocado na fila de contatos telefônicos. </a:t>
            </a:r>
          </a:p>
          <a:p>
            <a:pPr algn="just">
              <a:buClr>
                <a:schemeClr val="tx1">
                  <a:lumMod val="50000"/>
                  <a:lumOff val="50000"/>
                </a:schemeClr>
              </a:buClr>
            </a:pPr>
            <a:endParaRPr lang="pt-BR" sz="700">
              <a:solidFill>
                <a:schemeClr val="bg2">
                  <a:lumMod val="50000"/>
                </a:schemeClr>
              </a:solidFill>
              <a:latin typeface="Calibri" panose="020F0502020204030204" pitchFamily="34" charset="0"/>
              <a:cs typeface="Calibri" panose="020F0502020204030204" pitchFamily="34" charset="0"/>
            </a:endParaRPr>
          </a:p>
          <a:p>
            <a:pPr algn="just">
              <a:buClr>
                <a:schemeClr val="tx1">
                  <a:lumMod val="50000"/>
                  <a:lumOff val="50000"/>
                </a:schemeClr>
              </a:buClr>
            </a:pPr>
            <a:r>
              <a:rPr lang="pt-BR" sz="1200">
                <a:solidFill>
                  <a:schemeClr val="bg2">
                    <a:lumMod val="50000"/>
                  </a:schemeClr>
                </a:solidFill>
                <a:latin typeface="Calibri" panose="020F0502020204030204" pitchFamily="34" charset="0"/>
                <a:cs typeface="Calibri" panose="020F0502020204030204" pitchFamily="34" charset="0"/>
              </a:rPr>
              <a:t>O controle do número de tentativas de contato com cada beneficiário é gerenciado de forma sistemática por meio de uma ferramenta de discagem automática, bem como pelo monitoramento dos envios de links por meio das ferramentas online, como SMS, WhatsApp e e-mail. Este controle está estritamente limitado a 20 tentativas para cada nome presente na lista fornecida pela operadora.</a:t>
            </a:r>
            <a:endParaRPr lang="pt-BR" sz="1200" b="1">
              <a:solidFill>
                <a:schemeClr val="bg2">
                  <a:lumMod val="50000"/>
                </a:schemeClr>
              </a:solidFill>
              <a:latin typeface="Calibri" panose="020F0502020204030204" pitchFamily="34" charset="0"/>
              <a:ea typeface="Verdana" panose="020B0604030504040204" pitchFamily="34" charset="0"/>
              <a:cs typeface="Calibri" panose="020F0502020204030204" pitchFamily="34" charset="0"/>
            </a:endParaRPr>
          </a:p>
        </p:txBody>
      </p:sp>
      <p:pic>
        <p:nvPicPr>
          <p:cNvPr id="5" name="Gráfico 4" descr="Call center">
            <a:extLst>
              <a:ext uri="{FF2B5EF4-FFF2-40B4-BE49-F238E27FC236}">
                <a16:creationId xmlns:a16="http://schemas.microsoft.com/office/drawing/2014/main" id="{F853DE9C-564C-1F21-4EC6-652E7DFBD1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69" y="4295817"/>
            <a:ext cx="550800" cy="550800"/>
          </a:xfrm>
          <a:prstGeom prst="rect">
            <a:avLst/>
          </a:prstGeom>
        </p:spPr>
      </p:pic>
    </p:spTree>
    <p:extLst>
      <p:ext uri="{BB962C8B-B14F-4D97-AF65-F5344CB8AC3E}">
        <p14:creationId xmlns:p14="http://schemas.microsoft.com/office/powerpoint/2010/main" val="2116690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B190540-BAEC-1DB4-7CD3-0201AEDEF67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Indicadores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Retângulo de cantos arredondados 21">
            <a:extLst>
              <a:ext uri="{FF2B5EF4-FFF2-40B4-BE49-F238E27FC236}">
                <a16:creationId xmlns:a16="http://schemas.microsoft.com/office/drawing/2014/main" id="{3448EBBF-56D6-432E-EB7C-ED6B62EFB198}"/>
              </a:ext>
            </a:extLst>
          </p:cNvPr>
          <p:cNvSpPr/>
          <p:nvPr/>
        </p:nvSpPr>
        <p:spPr>
          <a:xfrm>
            <a:off x="216099" y="4730040"/>
            <a:ext cx="7990345" cy="648072"/>
          </a:xfrm>
          <a:prstGeom prst="roundRect">
            <a:avLst/>
          </a:prstGeom>
          <a:solidFill>
            <a:srgbClr val="C00000"/>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CJI &gt; SSI </a:t>
            </a:r>
            <a:r>
              <a:rPr kumimoji="0" lang="pt-BR" sz="16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 Você entrega melhor do que é visto/percebido</a:t>
            </a:r>
          </a:p>
        </p:txBody>
      </p:sp>
      <p:sp>
        <p:nvSpPr>
          <p:cNvPr id="6" name="Rectangle 6">
            <a:extLst>
              <a:ext uri="{FF2B5EF4-FFF2-40B4-BE49-F238E27FC236}">
                <a16:creationId xmlns:a16="http://schemas.microsoft.com/office/drawing/2014/main" id="{3E10A7FC-6690-233F-0C07-B87FAE8FD29E}"/>
              </a:ext>
            </a:extLst>
          </p:cNvPr>
          <p:cNvSpPr>
            <a:spLocks noChangeArrowheads="1"/>
          </p:cNvSpPr>
          <p:nvPr/>
        </p:nvSpPr>
        <p:spPr bwMode="auto">
          <a:xfrm>
            <a:off x="4039" y="1120726"/>
            <a:ext cx="10797312" cy="2308274"/>
          </a:xfrm>
          <a:prstGeom prst="rect">
            <a:avLst/>
          </a:prstGeom>
          <a:noFill/>
          <a:ln w="9525">
            <a:noFill/>
            <a:miter lim="800000"/>
            <a:headEnd/>
            <a:tailEnd/>
          </a:ln>
        </p:spPr>
        <p:txBody>
          <a:bodyPr wrap="square" lIns="91391" tIns="45695" rIns="91391" bIns="45695">
            <a:spAutoFit/>
          </a:bodyPr>
          <a:lstStyle/>
          <a:p>
            <a:pPr marL="342687" indent="-342687" algn="just" fontAlgn="auto">
              <a:spcBef>
                <a:spcPts val="0"/>
              </a:spcBef>
              <a:spcAft>
                <a:spcPts val="0"/>
              </a:spcAft>
              <a:buClr>
                <a:srgbClr val="CC0000"/>
              </a:buClr>
              <a:buFontTx/>
              <a:buChar char="»"/>
            </a:pPr>
            <a:r>
              <a:rPr lang="pt-BR" sz="1600" b="1">
                <a:solidFill>
                  <a:prstClr val="black">
                    <a:lumMod val="85000"/>
                    <a:lumOff val="15000"/>
                  </a:prstClr>
                </a:solidFill>
                <a:latin typeface="Calibri" panose="020F0502020204030204" pitchFamily="34" charset="0"/>
                <a:cs typeface="Calibri" panose="020F0502020204030204" pitchFamily="34" charset="0"/>
              </a:rPr>
              <a:t>CJI - </a:t>
            </a:r>
            <a:r>
              <a:rPr lang="en-US" sz="1600" b="1">
                <a:solidFill>
                  <a:prstClr val="black">
                    <a:lumMod val="85000"/>
                    <a:lumOff val="15000"/>
                  </a:prstClr>
                </a:solidFill>
                <a:latin typeface="Calibri" panose="020F0502020204030204" pitchFamily="34" charset="0"/>
                <a:cs typeface="Calibri" panose="020F0502020204030204" pitchFamily="34" charset="0"/>
              </a:rPr>
              <a:t>Customer’s Journey Index©</a:t>
            </a:r>
            <a:endParaRPr lang="pt-BR" sz="1600" b="1">
              <a:solidFill>
                <a:prstClr val="black">
                  <a:lumMod val="85000"/>
                  <a:lumOff val="15000"/>
                </a:prstClr>
              </a:solidFill>
              <a:latin typeface="Calibri" panose="020F0502020204030204" pitchFamily="34" charset="0"/>
              <a:cs typeface="Calibri" panose="020F0502020204030204" pitchFamily="34" charset="0"/>
            </a:endParaRPr>
          </a:p>
          <a:p>
            <a:pPr algn="just" fontAlgn="auto">
              <a:spcBef>
                <a:spcPts val="0"/>
              </a:spcBef>
              <a:spcAft>
                <a:spcPts val="0"/>
              </a:spcAft>
              <a:buClr>
                <a:srgbClr val="CC0000"/>
              </a:buClr>
            </a:pPr>
            <a:endParaRPr lang="pt-BR" sz="1600">
              <a:solidFill>
                <a:prstClr val="black">
                  <a:lumMod val="85000"/>
                  <a:lumOff val="15000"/>
                </a:prstClr>
              </a:solidFill>
              <a:latin typeface="Calibri" panose="020F0502020204030204" pitchFamily="34" charset="0"/>
              <a:cs typeface="Calibri" panose="020F0502020204030204" pitchFamily="34" charset="0"/>
            </a:endParaRPr>
          </a:p>
          <a:p>
            <a:pPr algn="just" fontAlgn="auto">
              <a:spcBef>
                <a:spcPts val="0"/>
              </a:spcBef>
              <a:spcAft>
                <a:spcPts val="0"/>
              </a:spcAft>
              <a:buClr>
                <a:srgbClr val="CC0000"/>
              </a:buClr>
            </a:pPr>
            <a:r>
              <a:rPr lang="pt-BR" sz="1400">
                <a:solidFill>
                  <a:prstClr val="black">
                    <a:lumMod val="85000"/>
                    <a:lumOff val="15000"/>
                  </a:prstClr>
                </a:solidFill>
                <a:latin typeface="Calibri" panose="020F0502020204030204" pitchFamily="34" charset="0"/>
                <a:cs typeface="Calibri" panose="020F0502020204030204" pitchFamily="34" charset="0"/>
              </a:rPr>
              <a:t>O Índice da Jornada do Cliente, é um indicador de satisfação geral induzido,  obtido por um cálculo modal considerando os pesos auferidos na validação dos demais itens de cada bloco (exceto a afirmativa inicial, que é a SSI). </a:t>
            </a:r>
          </a:p>
          <a:p>
            <a:pPr algn="just" fontAlgn="auto">
              <a:spcBef>
                <a:spcPts val="0"/>
              </a:spcBef>
              <a:spcAft>
                <a:spcPts val="0"/>
              </a:spcAft>
              <a:buClr>
                <a:srgbClr val="CC0000"/>
              </a:buClr>
            </a:pPr>
            <a:endParaRPr lang="pt-BR" sz="1400">
              <a:solidFill>
                <a:prstClr val="black">
                  <a:lumMod val="85000"/>
                  <a:lumOff val="15000"/>
                </a:prstClr>
              </a:solidFill>
              <a:latin typeface="Calibri" panose="020F0502020204030204" pitchFamily="34" charset="0"/>
              <a:cs typeface="Calibri" panose="020F0502020204030204" pitchFamily="34" charset="0"/>
            </a:endParaRPr>
          </a:p>
          <a:p>
            <a:pPr algn="just" fontAlgn="auto">
              <a:spcBef>
                <a:spcPts val="0"/>
              </a:spcBef>
              <a:spcAft>
                <a:spcPts val="0"/>
              </a:spcAft>
              <a:buClr>
                <a:srgbClr val="CC0000"/>
              </a:buClr>
            </a:pPr>
            <a:r>
              <a:rPr lang="pt-BR" sz="1400">
                <a:solidFill>
                  <a:prstClr val="black">
                    <a:lumMod val="85000"/>
                    <a:lumOff val="15000"/>
                  </a:prstClr>
                </a:solidFill>
                <a:latin typeface="Calibri" panose="020F0502020204030204" pitchFamily="34" charset="0"/>
                <a:cs typeface="Calibri" panose="020F0502020204030204" pitchFamily="34" charset="0"/>
              </a:rPr>
              <a:t>É calculado a partir do desempenho colhido dos diversos atributos específicos abordados após a satisfação geral espontânea. Representa a análise do desempenho de cada etapa do processo/percurso, </a:t>
            </a:r>
            <a:r>
              <a:rPr lang="pt-BR" sz="1400" i="1">
                <a:solidFill>
                  <a:prstClr val="black">
                    <a:lumMod val="85000"/>
                    <a:lumOff val="15000"/>
                  </a:prstClr>
                </a:solidFill>
                <a:latin typeface="Calibri" panose="020F0502020204030204" pitchFamily="34" charset="0"/>
                <a:cs typeface="Calibri" panose="020F0502020204030204" pitchFamily="34" charset="0"/>
              </a:rPr>
              <a:t>“step by step”</a:t>
            </a:r>
            <a:r>
              <a:rPr lang="pt-BR" sz="1400">
                <a:solidFill>
                  <a:prstClr val="black">
                    <a:lumMod val="85000"/>
                    <a:lumOff val="15000"/>
                  </a:prstClr>
                </a:solidFill>
                <a:latin typeface="Calibri" panose="020F0502020204030204" pitchFamily="34" charset="0"/>
                <a:cs typeface="Calibri" panose="020F0502020204030204" pitchFamily="34" charset="0"/>
              </a:rPr>
              <a:t> pelo qual o cliente passa – sua jornada - cuja satisfação está sendo pesquisada. Representa a qualidade entregue, ou seja, o aspecto operacional com produto/serviço, marca e pessoas. </a:t>
            </a:r>
          </a:p>
          <a:p>
            <a:pPr algn="just" fontAlgn="auto">
              <a:spcBef>
                <a:spcPts val="0"/>
              </a:spcBef>
              <a:spcAft>
                <a:spcPts val="0"/>
              </a:spcAft>
              <a:buClr>
                <a:srgbClr val="CC0000"/>
              </a:buClr>
            </a:pPr>
            <a:endParaRPr lang="pt-BR" sz="1400" b="1">
              <a:solidFill>
                <a:prstClr val="black">
                  <a:lumMod val="85000"/>
                  <a:lumOff val="15000"/>
                </a:prstClr>
              </a:solidFill>
              <a:latin typeface="Calibri" panose="020F0502020204030204" pitchFamily="34" charset="0"/>
              <a:cs typeface="Calibri" panose="020F0502020204030204" pitchFamily="34" charset="0"/>
            </a:endParaRPr>
          </a:p>
          <a:p>
            <a:pPr algn="just" fontAlgn="auto">
              <a:spcBef>
                <a:spcPts val="0"/>
              </a:spcBef>
              <a:spcAft>
                <a:spcPts val="0"/>
              </a:spcAft>
              <a:buClr>
                <a:srgbClr val="CC0000"/>
              </a:buClr>
            </a:pPr>
            <a:r>
              <a:rPr lang="pt-BR" sz="1400" b="1">
                <a:solidFill>
                  <a:prstClr val="black">
                    <a:lumMod val="85000"/>
                    <a:lumOff val="15000"/>
                  </a:prstClr>
                </a:solidFill>
                <a:latin typeface="Calibri" panose="020F0502020204030204" pitchFamily="34" charset="0"/>
                <a:cs typeface="Calibri" panose="020F0502020204030204" pitchFamily="34" charset="0"/>
              </a:rPr>
              <a:t>O CJI é como se entrega. Independentemente de como se é visto/percebido.</a:t>
            </a:r>
          </a:p>
        </p:txBody>
      </p:sp>
      <p:sp>
        <p:nvSpPr>
          <p:cNvPr id="7" name="Retângulo de cantos arredondados 20">
            <a:extLst>
              <a:ext uri="{FF2B5EF4-FFF2-40B4-BE49-F238E27FC236}">
                <a16:creationId xmlns:a16="http://schemas.microsoft.com/office/drawing/2014/main" id="{4D9C4C8C-8A27-F258-F51C-766137ED06BB}"/>
              </a:ext>
            </a:extLst>
          </p:cNvPr>
          <p:cNvSpPr/>
          <p:nvPr/>
        </p:nvSpPr>
        <p:spPr>
          <a:xfrm>
            <a:off x="216099" y="3861048"/>
            <a:ext cx="7990345" cy="648072"/>
          </a:xfrm>
          <a:prstGeom prst="roundRect">
            <a:avLst/>
          </a:prstGeom>
          <a:solidFill>
            <a:srgbClr val="C00000"/>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6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SSI &gt; CJI </a:t>
            </a:r>
            <a:r>
              <a:rPr kumimoji="0" lang="pt-BR" sz="16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 Você é melhor visto/percebido do que efetivamente entrega </a:t>
            </a:r>
          </a:p>
        </p:txBody>
      </p:sp>
    </p:spTree>
    <p:extLst>
      <p:ext uri="{BB962C8B-B14F-4D97-AF65-F5344CB8AC3E}">
        <p14:creationId xmlns:p14="http://schemas.microsoft.com/office/powerpoint/2010/main" val="339552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B190540-BAEC-1DB4-7CD3-0201AEDEF67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Indicadores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Elipse 2">
            <a:extLst>
              <a:ext uri="{FF2B5EF4-FFF2-40B4-BE49-F238E27FC236}">
                <a16:creationId xmlns:a16="http://schemas.microsoft.com/office/drawing/2014/main" id="{B6C70105-C678-A804-C8AF-2521A39FAC4D}"/>
              </a:ext>
            </a:extLst>
          </p:cNvPr>
          <p:cNvSpPr/>
          <p:nvPr/>
        </p:nvSpPr>
        <p:spPr>
          <a:xfrm>
            <a:off x="655874" y="4216974"/>
            <a:ext cx="433614" cy="408972"/>
          </a:xfrm>
          <a:prstGeom prst="ellipse">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srgbClr val="FF7C80"/>
                </a:solidFill>
                <a:effectLst/>
                <a:uLnTx/>
                <a:uFillTx/>
                <a:latin typeface="Calibri" panose="020F0502020204030204" pitchFamily="34" charset="0"/>
                <a:cs typeface="Calibri" panose="020F0502020204030204" pitchFamily="34" charset="0"/>
              </a:rPr>
              <a:t>1</a:t>
            </a:r>
          </a:p>
        </p:txBody>
      </p:sp>
      <p:sp>
        <p:nvSpPr>
          <p:cNvPr id="4" name="Elipse 3">
            <a:extLst>
              <a:ext uri="{FF2B5EF4-FFF2-40B4-BE49-F238E27FC236}">
                <a16:creationId xmlns:a16="http://schemas.microsoft.com/office/drawing/2014/main" id="{59E73158-BC24-0D2C-F84D-8AFA808911D6}"/>
              </a:ext>
            </a:extLst>
          </p:cNvPr>
          <p:cNvSpPr/>
          <p:nvPr/>
        </p:nvSpPr>
        <p:spPr>
          <a:xfrm>
            <a:off x="1116299" y="4216974"/>
            <a:ext cx="433614" cy="408972"/>
          </a:xfrm>
          <a:prstGeom prst="ellipse">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srgbClr val="FF7C80"/>
                </a:solidFill>
                <a:effectLst/>
                <a:uLnTx/>
                <a:uFillTx/>
                <a:latin typeface="Calibri" panose="020F0502020204030204" pitchFamily="34" charset="0"/>
                <a:cs typeface="Calibri" panose="020F0502020204030204" pitchFamily="34" charset="0"/>
              </a:rPr>
              <a:t>2</a:t>
            </a:r>
          </a:p>
        </p:txBody>
      </p:sp>
      <p:sp>
        <p:nvSpPr>
          <p:cNvPr id="8" name="Elipse 7">
            <a:extLst>
              <a:ext uri="{FF2B5EF4-FFF2-40B4-BE49-F238E27FC236}">
                <a16:creationId xmlns:a16="http://schemas.microsoft.com/office/drawing/2014/main" id="{8CF68EC2-B46E-B308-CBAD-53D028553CFA}"/>
              </a:ext>
            </a:extLst>
          </p:cNvPr>
          <p:cNvSpPr/>
          <p:nvPr/>
        </p:nvSpPr>
        <p:spPr>
          <a:xfrm>
            <a:off x="1576724" y="4216974"/>
            <a:ext cx="433614" cy="408972"/>
          </a:xfrm>
          <a:prstGeom prst="ellipse">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srgbClr val="FF7C80"/>
                </a:solidFill>
                <a:effectLst/>
                <a:uLnTx/>
                <a:uFillTx/>
                <a:latin typeface="Calibri" panose="020F0502020204030204" pitchFamily="34" charset="0"/>
                <a:cs typeface="Calibri" panose="020F0502020204030204" pitchFamily="34" charset="0"/>
              </a:rPr>
              <a:t>3</a:t>
            </a:r>
          </a:p>
        </p:txBody>
      </p:sp>
      <p:sp>
        <p:nvSpPr>
          <p:cNvPr id="9" name="Elipse 8">
            <a:extLst>
              <a:ext uri="{FF2B5EF4-FFF2-40B4-BE49-F238E27FC236}">
                <a16:creationId xmlns:a16="http://schemas.microsoft.com/office/drawing/2014/main" id="{87F0DD58-594D-7843-68F9-97AAA384A3FA}"/>
              </a:ext>
            </a:extLst>
          </p:cNvPr>
          <p:cNvSpPr/>
          <p:nvPr/>
        </p:nvSpPr>
        <p:spPr>
          <a:xfrm>
            <a:off x="2037149" y="4216974"/>
            <a:ext cx="433614" cy="408972"/>
          </a:xfrm>
          <a:prstGeom prst="ellipse">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srgbClr val="FF7C80"/>
                </a:solidFill>
                <a:effectLst/>
                <a:uLnTx/>
                <a:uFillTx/>
                <a:latin typeface="Calibri" panose="020F0502020204030204" pitchFamily="34" charset="0"/>
                <a:cs typeface="Calibri" panose="020F0502020204030204" pitchFamily="34" charset="0"/>
              </a:rPr>
              <a:t>4</a:t>
            </a:r>
          </a:p>
        </p:txBody>
      </p:sp>
      <p:sp>
        <p:nvSpPr>
          <p:cNvPr id="10" name="Elipse 9">
            <a:extLst>
              <a:ext uri="{FF2B5EF4-FFF2-40B4-BE49-F238E27FC236}">
                <a16:creationId xmlns:a16="http://schemas.microsoft.com/office/drawing/2014/main" id="{B288C9F4-BFA1-40C1-FCA6-35DC9D08C353}"/>
              </a:ext>
            </a:extLst>
          </p:cNvPr>
          <p:cNvSpPr/>
          <p:nvPr/>
        </p:nvSpPr>
        <p:spPr>
          <a:xfrm>
            <a:off x="2497574" y="4216974"/>
            <a:ext cx="433614" cy="408972"/>
          </a:xfrm>
          <a:prstGeom prst="ellipse">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srgbClr val="FF7C80"/>
                </a:solidFill>
                <a:effectLst/>
                <a:uLnTx/>
                <a:uFillTx/>
                <a:latin typeface="Calibri" panose="020F0502020204030204" pitchFamily="34" charset="0"/>
                <a:cs typeface="Calibri" panose="020F0502020204030204" pitchFamily="34" charset="0"/>
              </a:rPr>
              <a:t>5</a:t>
            </a:r>
          </a:p>
        </p:txBody>
      </p:sp>
      <p:sp>
        <p:nvSpPr>
          <p:cNvPr id="11" name="Elipse 10">
            <a:extLst>
              <a:ext uri="{FF2B5EF4-FFF2-40B4-BE49-F238E27FC236}">
                <a16:creationId xmlns:a16="http://schemas.microsoft.com/office/drawing/2014/main" id="{6E891D26-5D7E-FF77-56E9-BFCB9C33AF00}"/>
              </a:ext>
            </a:extLst>
          </p:cNvPr>
          <p:cNvSpPr/>
          <p:nvPr/>
        </p:nvSpPr>
        <p:spPr>
          <a:xfrm>
            <a:off x="2957999" y="4216974"/>
            <a:ext cx="433614" cy="408972"/>
          </a:xfrm>
          <a:prstGeom prst="ellipse">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srgbClr val="FF7C80"/>
                </a:solidFill>
                <a:effectLst/>
                <a:uLnTx/>
                <a:uFillTx/>
                <a:latin typeface="Calibri" panose="020F0502020204030204" pitchFamily="34" charset="0"/>
                <a:cs typeface="Calibri" panose="020F0502020204030204" pitchFamily="34" charset="0"/>
              </a:rPr>
              <a:t>6</a:t>
            </a:r>
          </a:p>
        </p:txBody>
      </p:sp>
      <p:sp>
        <p:nvSpPr>
          <p:cNvPr id="12" name="Elipse 11">
            <a:extLst>
              <a:ext uri="{FF2B5EF4-FFF2-40B4-BE49-F238E27FC236}">
                <a16:creationId xmlns:a16="http://schemas.microsoft.com/office/drawing/2014/main" id="{838D86CD-1571-AB7D-C0A2-5D524C561B69}"/>
              </a:ext>
            </a:extLst>
          </p:cNvPr>
          <p:cNvSpPr/>
          <p:nvPr/>
        </p:nvSpPr>
        <p:spPr>
          <a:xfrm>
            <a:off x="3563564" y="4216974"/>
            <a:ext cx="433614" cy="408972"/>
          </a:xfrm>
          <a:prstGeom prst="ellipse">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srgbClr val="FFE699"/>
                </a:solidFill>
                <a:effectLst/>
                <a:uLnTx/>
                <a:uFillTx/>
                <a:latin typeface="Calibri" panose="020F0502020204030204" pitchFamily="34" charset="0"/>
                <a:cs typeface="Calibri" panose="020F0502020204030204" pitchFamily="34" charset="0"/>
              </a:rPr>
              <a:t>7</a:t>
            </a:r>
          </a:p>
        </p:txBody>
      </p:sp>
      <p:sp>
        <p:nvSpPr>
          <p:cNvPr id="13" name="Elipse 12">
            <a:extLst>
              <a:ext uri="{FF2B5EF4-FFF2-40B4-BE49-F238E27FC236}">
                <a16:creationId xmlns:a16="http://schemas.microsoft.com/office/drawing/2014/main" id="{95BC99E3-ACEE-548D-1478-8327E15ADDB0}"/>
              </a:ext>
            </a:extLst>
          </p:cNvPr>
          <p:cNvSpPr/>
          <p:nvPr/>
        </p:nvSpPr>
        <p:spPr>
          <a:xfrm>
            <a:off x="4023989" y="4216974"/>
            <a:ext cx="433614" cy="408972"/>
          </a:xfrm>
          <a:prstGeom prst="ellipse">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srgbClr val="FFE699"/>
                </a:solidFill>
                <a:effectLst/>
                <a:uLnTx/>
                <a:uFillTx/>
                <a:latin typeface="Calibri" panose="020F0502020204030204" pitchFamily="34" charset="0"/>
                <a:cs typeface="Calibri" panose="020F0502020204030204" pitchFamily="34" charset="0"/>
              </a:rPr>
              <a:t>8</a:t>
            </a:r>
          </a:p>
        </p:txBody>
      </p:sp>
      <p:sp>
        <p:nvSpPr>
          <p:cNvPr id="14" name="Elipse 13">
            <a:extLst>
              <a:ext uri="{FF2B5EF4-FFF2-40B4-BE49-F238E27FC236}">
                <a16:creationId xmlns:a16="http://schemas.microsoft.com/office/drawing/2014/main" id="{65552EB0-12EA-527A-1B4F-F9697EEBD2EB}"/>
              </a:ext>
            </a:extLst>
          </p:cNvPr>
          <p:cNvSpPr/>
          <p:nvPr/>
        </p:nvSpPr>
        <p:spPr>
          <a:xfrm>
            <a:off x="4705754" y="4216974"/>
            <a:ext cx="433614" cy="408972"/>
          </a:xfrm>
          <a:prstGeom prst="ellipse">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srgbClr val="70AD47"/>
                </a:solidFill>
                <a:effectLst/>
                <a:uLnTx/>
                <a:uFillTx/>
                <a:latin typeface="Calibri" panose="020F0502020204030204" pitchFamily="34" charset="0"/>
                <a:cs typeface="Calibri" panose="020F0502020204030204" pitchFamily="34" charset="0"/>
              </a:rPr>
              <a:t>9</a:t>
            </a:r>
          </a:p>
        </p:txBody>
      </p:sp>
      <p:sp>
        <p:nvSpPr>
          <p:cNvPr id="15" name="Elipse 14">
            <a:extLst>
              <a:ext uri="{FF2B5EF4-FFF2-40B4-BE49-F238E27FC236}">
                <a16:creationId xmlns:a16="http://schemas.microsoft.com/office/drawing/2014/main" id="{A8F6EB11-CE6C-FCE1-5E2E-B76807E18FD3}"/>
              </a:ext>
            </a:extLst>
          </p:cNvPr>
          <p:cNvSpPr/>
          <p:nvPr/>
        </p:nvSpPr>
        <p:spPr>
          <a:xfrm>
            <a:off x="5166182" y="4216974"/>
            <a:ext cx="433614" cy="408972"/>
          </a:xfrm>
          <a:prstGeom prst="ellipse">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srgbClr val="70AD47"/>
                </a:solidFill>
                <a:effectLst/>
                <a:uLnTx/>
                <a:uFillTx/>
                <a:latin typeface="Calibri" panose="020F0502020204030204" pitchFamily="34" charset="0"/>
                <a:cs typeface="Calibri" panose="020F0502020204030204" pitchFamily="34" charset="0"/>
              </a:rPr>
              <a:t>10</a:t>
            </a:r>
          </a:p>
        </p:txBody>
      </p:sp>
      <p:grpSp>
        <p:nvGrpSpPr>
          <p:cNvPr id="16" name="Agrupar 15">
            <a:extLst>
              <a:ext uri="{FF2B5EF4-FFF2-40B4-BE49-F238E27FC236}">
                <a16:creationId xmlns:a16="http://schemas.microsoft.com/office/drawing/2014/main" id="{4DA662AE-7565-3B2D-F202-7A127B17B3F0}"/>
              </a:ext>
            </a:extLst>
          </p:cNvPr>
          <p:cNvGrpSpPr/>
          <p:nvPr/>
        </p:nvGrpSpPr>
        <p:grpSpPr>
          <a:xfrm>
            <a:off x="752994" y="3632368"/>
            <a:ext cx="239375" cy="596089"/>
            <a:chOff x="972090" y="4454157"/>
            <a:chExt cx="239375" cy="596089"/>
          </a:xfrm>
          <a:effectLst/>
        </p:grpSpPr>
        <p:sp>
          <p:nvSpPr>
            <p:cNvPr id="17" name="Freeform 7">
              <a:extLst>
                <a:ext uri="{FF2B5EF4-FFF2-40B4-BE49-F238E27FC236}">
                  <a16:creationId xmlns:a16="http://schemas.microsoft.com/office/drawing/2014/main" id="{15A7D94A-86D3-4E9A-9413-49947171E0A2}"/>
                </a:ext>
              </a:extLst>
            </p:cNvPr>
            <p:cNvSpPr>
              <a:spLocks noEditPoints="1"/>
            </p:cNvSpPr>
            <p:nvPr/>
          </p:nvSpPr>
          <p:spPr bwMode="auto">
            <a:xfrm>
              <a:off x="972090" y="4454157"/>
              <a:ext cx="239375" cy="596089"/>
            </a:xfrm>
            <a:custGeom>
              <a:avLst/>
              <a:gdLst/>
              <a:ahLst/>
              <a:cxnLst>
                <a:cxn ang="0">
                  <a:pos x="77" y="24"/>
                </a:cxn>
                <a:cxn ang="0">
                  <a:pos x="54" y="0"/>
                </a:cxn>
                <a:cxn ang="0">
                  <a:pos x="31" y="24"/>
                </a:cxn>
                <a:cxn ang="0">
                  <a:pos x="77" y="24"/>
                </a:cxn>
                <a:cxn ang="0">
                  <a:pos x="1" y="117"/>
                </a:cxn>
                <a:cxn ang="0">
                  <a:pos x="7" y="80"/>
                </a:cxn>
                <a:cxn ang="0">
                  <a:pos x="32" y="62"/>
                </a:cxn>
                <a:cxn ang="0">
                  <a:pos x="35" y="62"/>
                </a:cxn>
                <a:cxn ang="0">
                  <a:pos x="50" y="85"/>
                </a:cxn>
                <a:cxn ang="0">
                  <a:pos x="50" y="73"/>
                </a:cxn>
                <a:cxn ang="0">
                  <a:pos x="48" y="70"/>
                </a:cxn>
                <a:cxn ang="0">
                  <a:pos x="54" y="66"/>
                </a:cxn>
                <a:cxn ang="0">
                  <a:pos x="60" y="70"/>
                </a:cxn>
                <a:cxn ang="0">
                  <a:pos x="58" y="73"/>
                </a:cxn>
                <a:cxn ang="0">
                  <a:pos x="58" y="85"/>
                </a:cxn>
                <a:cxn ang="0">
                  <a:pos x="73" y="62"/>
                </a:cxn>
                <a:cxn ang="0">
                  <a:pos x="76" y="62"/>
                </a:cxn>
                <a:cxn ang="0">
                  <a:pos x="101" y="80"/>
                </a:cxn>
                <a:cxn ang="0">
                  <a:pos x="107" y="117"/>
                </a:cxn>
                <a:cxn ang="0">
                  <a:pos x="107" y="161"/>
                </a:cxn>
                <a:cxn ang="0">
                  <a:pos x="86" y="166"/>
                </a:cxn>
                <a:cxn ang="0">
                  <a:pos x="85" y="249"/>
                </a:cxn>
                <a:cxn ang="0">
                  <a:pos x="54" y="258"/>
                </a:cxn>
                <a:cxn ang="0">
                  <a:pos x="23" y="249"/>
                </a:cxn>
                <a:cxn ang="0">
                  <a:pos x="22" y="166"/>
                </a:cxn>
                <a:cxn ang="0">
                  <a:pos x="1" y="161"/>
                </a:cxn>
                <a:cxn ang="0">
                  <a:pos x="1" y="117"/>
                </a:cxn>
              </a:cxnLst>
              <a:rect l="0" t="0" r="r" b="b"/>
              <a:pathLst>
                <a:path w="108" h="269">
                  <a:moveTo>
                    <a:pt x="77" y="24"/>
                  </a:moveTo>
                  <a:cubicBezTo>
                    <a:pt x="77" y="11"/>
                    <a:pt x="68" y="0"/>
                    <a:pt x="54" y="0"/>
                  </a:cubicBezTo>
                  <a:cubicBezTo>
                    <a:pt x="39" y="0"/>
                    <a:pt x="31" y="11"/>
                    <a:pt x="31" y="24"/>
                  </a:cubicBezTo>
                  <a:cubicBezTo>
                    <a:pt x="31" y="73"/>
                    <a:pt x="77" y="73"/>
                    <a:pt x="77" y="24"/>
                  </a:cubicBezTo>
                  <a:close/>
                  <a:moveTo>
                    <a:pt x="1" y="117"/>
                  </a:moveTo>
                  <a:cubicBezTo>
                    <a:pt x="1" y="104"/>
                    <a:pt x="1" y="90"/>
                    <a:pt x="7" y="80"/>
                  </a:cubicBezTo>
                  <a:cubicBezTo>
                    <a:pt x="12" y="71"/>
                    <a:pt x="21" y="62"/>
                    <a:pt x="32" y="62"/>
                  </a:cubicBezTo>
                  <a:cubicBezTo>
                    <a:pt x="35" y="62"/>
                    <a:pt x="35" y="62"/>
                    <a:pt x="35" y="62"/>
                  </a:cubicBezTo>
                  <a:cubicBezTo>
                    <a:pt x="50" y="85"/>
                    <a:pt x="50" y="85"/>
                    <a:pt x="50" y="85"/>
                  </a:cubicBezTo>
                  <a:cubicBezTo>
                    <a:pt x="50" y="73"/>
                    <a:pt x="50" y="73"/>
                    <a:pt x="50" y="73"/>
                  </a:cubicBezTo>
                  <a:cubicBezTo>
                    <a:pt x="48" y="70"/>
                    <a:pt x="48" y="70"/>
                    <a:pt x="48" y="70"/>
                  </a:cubicBezTo>
                  <a:cubicBezTo>
                    <a:pt x="54" y="66"/>
                    <a:pt x="54" y="66"/>
                    <a:pt x="54" y="66"/>
                  </a:cubicBezTo>
                  <a:cubicBezTo>
                    <a:pt x="60" y="70"/>
                    <a:pt x="60" y="70"/>
                    <a:pt x="60" y="70"/>
                  </a:cubicBezTo>
                  <a:cubicBezTo>
                    <a:pt x="58" y="73"/>
                    <a:pt x="58" y="73"/>
                    <a:pt x="58" y="73"/>
                  </a:cubicBezTo>
                  <a:cubicBezTo>
                    <a:pt x="58" y="85"/>
                    <a:pt x="58" y="85"/>
                    <a:pt x="58" y="85"/>
                  </a:cubicBezTo>
                  <a:cubicBezTo>
                    <a:pt x="73" y="62"/>
                    <a:pt x="73" y="62"/>
                    <a:pt x="73" y="62"/>
                  </a:cubicBezTo>
                  <a:cubicBezTo>
                    <a:pt x="76" y="62"/>
                    <a:pt x="76" y="62"/>
                    <a:pt x="76" y="62"/>
                  </a:cubicBezTo>
                  <a:cubicBezTo>
                    <a:pt x="87" y="62"/>
                    <a:pt x="96" y="71"/>
                    <a:pt x="101" y="80"/>
                  </a:cubicBezTo>
                  <a:cubicBezTo>
                    <a:pt x="107" y="90"/>
                    <a:pt x="107" y="104"/>
                    <a:pt x="107" y="117"/>
                  </a:cubicBezTo>
                  <a:cubicBezTo>
                    <a:pt x="107" y="135"/>
                    <a:pt x="107" y="143"/>
                    <a:pt x="107" y="161"/>
                  </a:cubicBezTo>
                  <a:cubicBezTo>
                    <a:pt x="108" y="169"/>
                    <a:pt x="91" y="172"/>
                    <a:pt x="86" y="166"/>
                  </a:cubicBezTo>
                  <a:cubicBezTo>
                    <a:pt x="85" y="249"/>
                    <a:pt x="85" y="249"/>
                    <a:pt x="85" y="249"/>
                  </a:cubicBezTo>
                  <a:cubicBezTo>
                    <a:pt x="85" y="266"/>
                    <a:pt x="63" y="269"/>
                    <a:pt x="54" y="258"/>
                  </a:cubicBezTo>
                  <a:cubicBezTo>
                    <a:pt x="45" y="269"/>
                    <a:pt x="23" y="266"/>
                    <a:pt x="23" y="249"/>
                  </a:cubicBezTo>
                  <a:cubicBezTo>
                    <a:pt x="22" y="166"/>
                    <a:pt x="22" y="166"/>
                    <a:pt x="22" y="166"/>
                  </a:cubicBezTo>
                  <a:cubicBezTo>
                    <a:pt x="17" y="172"/>
                    <a:pt x="0" y="169"/>
                    <a:pt x="1" y="161"/>
                  </a:cubicBezTo>
                  <a:cubicBezTo>
                    <a:pt x="1" y="143"/>
                    <a:pt x="1" y="135"/>
                    <a:pt x="1" y="117"/>
                  </a:cubicBezTo>
                  <a:close/>
                </a:path>
              </a:pathLst>
            </a:custGeom>
            <a:solidFill>
              <a:srgbClr val="FF7C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Elipse 17">
              <a:extLst>
                <a:ext uri="{FF2B5EF4-FFF2-40B4-BE49-F238E27FC236}">
                  <a16:creationId xmlns:a16="http://schemas.microsoft.com/office/drawing/2014/main" id="{1E36D91B-F128-30E6-8A20-3DC166C67493}"/>
                </a:ext>
              </a:extLst>
            </p:cNvPr>
            <p:cNvSpPr/>
            <p:nvPr/>
          </p:nvSpPr>
          <p:spPr>
            <a:xfrm>
              <a:off x="1008160" y="4580346"/>
              <a:ext cx="167233" cy="159155"/>
            </a:xfrm>
            <a:prstGeom prst="ellipse">
              <a:avLst/>
            </a:prstGeom>
            <a:solidFill>
              <a:srgbClr val="FF7C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9" name="Agrupar 18">
            <a:extLst>
              <a:ext uri="{FF2B5EF4-FFF2-40B4-BE49-F238E27FC236}">
                <a16:creationId xmlns:a16="http://schemas.microsoft.com/office/drawing/2014/main" id="{6B025D7B-3AFA-AFE7-E4C9-70E51E4BDA29}"/>
              </a:ext>
            </a:extLst>
          </p:cNvPr>
          <p:cNvGrpSpPr/>
          <p:nvPr/>
        </p:nvGrpSpPr>
        <p:grpSpPr>
          <a:xfrm>
            <a:off x="1213419" y="3632368"/>
            <a:ext cx="239375" cy="596089"/>
            <a:chOff x="972090" y="4454157"/>
            <a:chExt cx="239375" cy="596089"/>
          </a:xfrm>
          <a:effectLst/>
        </p:grpSpPr>
        <p:sp>
          <p:nvSpPr>
            <p:cNvPr id="20" name="Freeform 7">
              <a:extLst>
                <a:ext uri="{FF2B5EF4-FFF2-40B4-BE49-F238E27FC236}">
                  <a16:creationId xmlns:a16="http://schemas.microsoft.com/office/drawing/2014/main" id="{46BD0933-5DE0-E946-741B-F92730E7E8DA}"/>
                </a:ext>
              </a:extLst>
            </p:cNvPr>
            <p:cNvSpPr>
              <a:spLocks noEditPoints="1"/>
            </p:cNvSpPr>
            <p:nvPr/>
          </p:nvSpPr>
          <p:spPr bwMode="auto">
            <a:xfrm>
              <a:off x="972090" y="4454157"/>
              <a:ext cx="239375" cy="596089"/>
            </a:xfrm>
            <a:custGeom>
              <a:avLst/>
              <a:gdLst/>
              <a:ahLst/>
              <a:cxnLst>
                <a:cxn ang="0">
                  <a:pos x="77" y="24"/>
                </a:cxn>
                <a:cxn ang="0">
                  <a:pos x="54" y="0"/>
                </a:cxn>
                <a:cxn ang="0">
                  <a:pos x="31" y="24"/>
                </a:cxn>
                <a:cxn ang="0">
                  <a:pos x="77" y="24"/>
                </a:cxn>
                <a:cxn ang="0">
                  <a:pos x="1" y="117"/>
                </a:cxn>
                <a:cxn ang="0">
                  <a:pos x="7" y="80"/>
                </a:cxn>
                <a:cxn ang="0">
                  <a:pos x="32" y="62"/>
                </a:cxn>
                <a:cxn ang="0">
                  <a:pos x="35" y="62"/>
                </a:cxn>
                <a:cxn ang="0">
                  <a:pos x="50" y="85"/>
                </a:cxn>
                <a:cxn ang="0">
                  <a:pos x="50" y="73"/>
                </a:cxn>
                <a:cxn ang="0">
                  <a:pos x="48" y="70"/>
                </a:cxn>
                <a:cxn ang="0">
                  <a:pos x="54" y="66"/>
                </a:cxn>
                <a:cxn ang="0">
                  <a:pos x="60" y="70"/>
                </a:cxn>
                <a:cxn ang="0">
                  <a:pos x="58" y="73"/>
                </a:cxn>
                <a:cxn ang="0">
                  <a:pos x="58" y="85"/>
                </a:cxn>
                <a:cxn ang="0">
                  <a:pos x="73" y="62"/>
                </a:cxn>
                <a:cxn ang="0">
                  <a:pos x="76" y="62"/>
                </a:cxn>
                <a:cxn ang="0">
                  <a:pos x="101" y="80"/>
                </a:cxn>
                <a:cxn ang="0">
                  <a:pos x="107" y="117"/>
                </a:cxn>
                <a:cxn ang="0">
                  <a:pos x="107" y="161"/>
                </a:cxn>
                <a:cxn ang="0">
                  <a:pos x="86" y="166"/>
                </a:cxn>
                <a:cxn ang="0">
                  <a:pos x="85" y="249"/>
                </a:cxn>
                <a:cxn ang="0">
                  <a:pos x="54" y="258"/>
                </a:cxn>
                <a:cxn ang="0">
                  <a:pos x="23" y="249"/>
                </a:cxn>
                <a:cxn ang="0">
                  <a:pos x="22" y="166"/>
                </a:cxn>
                <a:cxn ang="0">
                  <a:pos x="1" y="161"/>
                </a:cxn>
                <a:cxn ang="0">
                  <a:pos x="1" y="117"/>
                </a:cxn>
              </a:cxnLst>
              <a:rect l="0" t="0" r="r" b="b"/>
              <a:pathLst>
                <a:path w="108" h="269">
                  <a:moveTo>
                    <a:pt x="77" y="24"/>
                  </a:moveTo>
                  <a:cubicBezTo>
                    <a:pt x="77" y="11"/>
                    <a:pt x="68" y="0"/>
                    <a:pt x="54" y="0"/>
                  </a:cubicBezTo>
                  <a:cubicBezTo>
                    <a:pt x="39" y="0"/>
                    <a:pt x="31" y="11"/>
                    <a:pt x="31" y="24"/>
                  </a:cubicBezTo>
                  <a:cubicBezTo>
                    <a:pt x="31" y="73"/>
                    <a:pt x="77" y="73"/>
                    <a:pt x="77" y="24"/>
                  </a:cubicBezTo>
                  <a:close/>
                  <a:moveTo>
                    <a:pt x="1" y="117"/>
                  </a:moveTo>
                  <a:cubicBezTo>
                    <a:pt x="1" y="104"/>
                    <a:pt x="1" y="90"/>
                    <a:pt x="7" y="80"/>
                  </a:cubicBezTo>
                  <a:cubicBezTo>
                    <a:pt x="12" y="71"/>
                    <a:pt x="21" y="62"/>
                    <a:pt x="32" y="62"/>
                  </a:cubicBezTo>
                  <a:cubicBezTo>
                    <a:pt x="35" y="62"/>
                    <a:pt x="35" y="62"/>
                    <a:pt x="35" y="62"/>
                  </a:cubicBezTo>
                  <a:cubicBezTo>
                    <a:pt x="50" y="85"/>
                    <a:pt x="50" y="85"/>
                    <a:pt x="50" y="85"/>
                  </a:cubicBezTo>
                  <a:cubicBezTo>
                    <a:pt x="50" y="73"/>
                    <a:pt x="50" y="73"/>
                    <a:pt x="50" y="73"/>
                  </a:cubicBezTo>
                  <a:cubicBezTo>
                    <a:pt x="48" y="70"/>
                    <a:pt x="48" y="70"/>
                    <a:pt x="48" y="70"/>
                  </a:cubicBezTo>
                  <a:cubicBezTo>
                    <a:pt x="54" y="66"/>
                    <a:pt x="54" y="66"/>
                    <a:pt x="54" y="66"/>
                  </a:cubicBezTo>
                  <a:cubicBezTo>
                    <a:pt x="60" y="70"/>
                    <a:pt x="60" y="70"/>
                    <a:pt x="60" y="70"/>
                  </a:cubicBezTo>
                  <a:cubicBezTo>
                    <a:pt x="58" y="73"/>
                    <a:pt x="58" y="73"/>
                    <a:pt x="58" y="73"/>
                  </a:cubicBezTo>
                  <a:cubicBezTo>
                    <a:pt x="58" y="85"/>
                    <a:pt x="58" y="85"/>
                    <a:pt x="58" y="85"/>
                  </a:cubicBezTo>
                  <a:cubicBezTo>
                    <a:pt x="73" y="62"/>
                    <a:pt x="73" y="62"/>
                    <a:pt x="73" y="62"/>
                  </a:cubicBezTo>
                  <a:cubicBezTo>
                    <a:pt x="76" y="62"/>
                    <a:pt x="76" y="62"/>
                    <a:pt x="76" y="62"/>
                  </a:cubicBezTo>
                  <a:cubicBezTo>
                    <a:pt x="87" y="62"/>
                    <a:pt x="96" y="71"/>
                    <a:pt x="101" y="80"/>
                  </a:cubicBezTo>
                  <a:cubicBezTo>
                    <a:pt x="107" y="90"/>
                    <a:pt x="107" y="104"/>
                    <a:pt x="107" y="117"/>
                  </a:cubicBezTo>
                  <a:cubicBezTo>
                    <a:pt x="107" y="135"/>
                    <a:pt x="107" y="143"/>
                    <a:pt x="107" y="161"/>
                  </a:cubicBezTo>
                  <a:cubicBezTo>
                    <a:pt x="108" y="169"/>
                    <a:pt x="91" y="172"/>
                    <a:pt x="86" y="166"/>
                  </a:cubicBezTo>
                  <a:cubicBezTo>
                    <a:pt x="85" y="249"/>
                    <a:pt x="85" y="249"/>
                    <a:pt x="85" y="249"/>
                  </a:cubicBezTo>
                  <a:cubicBezTo>
                    <a:pt x="85" y="266"/>
                    <a:pt x="63" y="269"/>
                    <a:pt x="54" y="258"/>
                  </a:cubicBezTo>
                  <a:cubicBezTo>
                    <a:pt x="45" y="269"/>
                    <a:pt x="23" y="266"/>
                    <a:pt x="23" y="249"/>
                  </a:cubicBezTo>
                  <a:cubicBezTo>
                    <a:pt x="22" y="166"/>
                    <a:pt x="22" y="166"/>
                    <a:pt x="22" y="166"/>
                  </a:cubicBezTo>
                  <a:cubicBezTo>
                    <a:pt x="17" y="172"/>
                    <a:pt x="0" y="169"/>
                    <a:pt x="1" y="161"/>
                  </a:cubicBezTo>
                  <a:cubicBezTo>
                    <a:pt x="1" y="143"/>
                    <a:pt x="1" y="135"/>
                    <a:pt x="1" y="117"/>
                  </a:cubicBezTo>
                  <a:close/>
                </a:path>
              </a:pathLst>
            </a:custGeom>
            <a:solidFill>
              <a:srgbClr val="FF7C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1" name="Elipse 20">
              <a:extLst>
                <a:ext uri="{FF2B5EF4-FFF2-40B4-BE49-F238E27FC236}">
                  <a16:creationId xmlns:a16="http://schemas.microsoft.com/office/drawing/2014/main" id="{2638F500-DDFE-6A73-8C9C-3FD2DF5FD8C7}"/>
                </a:ext>
              </a:extLst>
            </p:cNvPr>
            <p:cNvSpPr/>
            <p:nvPr/>
          </p:nvSpPr>
          <p:spPr>
            <a:xfrm>
              <a:off x="1008160" y="4580346"/>
              <a:ext cx="167233" cy="159155"/>
            </a:xfrm>
            <a:prstGeom prst="ellipse">
              <a:avLst/>
            </a:prstGeom>
            <a:solidFill>
              <a:srgbClr val="FF7C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2" name="Agrupar 21">
            <a:extLst>
              <a:ext uri="{FF2B5EF4-FFF2-40B4-BE49-F238E27FC236}">
                <a16:creationId xmlns:a16="http://schemas.microsoft.com/office/drawing/2014/main" id="{C1400EBA-8F5E-1632-2721-4D77AF2386DB}"/>
              </a:ext>
            </a:extLst>
          </p:cNvPr>
          <p:cNvGrpSpPr/>
          <p:nvPr/>
        </p:nvGrpSpPr>
        <p:grpSpPr>
          <a:xfrm>
            <a:off x="1673844" y="3632368"/>
            <a:ext cx="239375" cy="596089"/>
            <a:chOff x="972090" y="4454157"/>
            <a:chExt cx="239375" cy="596089"/>
          </a:xfrm>
          <a:effectLst/>
        </p:grpSpPr>
        <p:sp>
          <p:nvSpPr>
            <p:cNvPr id="23" name="Freeform 7">
              <a:extLst>
                <a:ext uri="{FF2B5EF4-FFF2-40B4-BE49-F238E27FC236}">
                  <a16:creationId xmlns:a16="http://schemas.microsoft.com/office/drawing/2014/main" id="{0D151242-3B54-F434-314F-B8F3B555C623}"/>
                </a:ext>
              </a:extLst>
            </p:cNvPr>
            <p:cNvSpPr>
              <a:spLocks noEditPoints="1"/>
            </p:cNvSpPr>
            <p:nvPr/>
          </p:nvSpPr>
          <p:spPr bwMode="auto">
            <a:xfrm>
              <a:off x="972090" y="4454157"/>
              <a:ext cx="239375" cy="596089"/>
            </a:xfrm>
            <a:custGeom>
              <a:avLst/>
              <a:gdLst/>
              <a:ahLst/>
              <a:cxnLst>
                <a:cxn ang="0">
                  <a:pos x="77" y="24"/>
                </a:cxn>
                <a:cxn ang="0">
                  <a:pos x="54" y="0"/>
                </a:cxn>
                <a:cxn ang="0">
                  <a:pos x="31" y="24"/>
                </a:cxn>
                <a:cxn ang="0">
                  <a:pos x="77" y="24"/>
                </a:cxn>
                <a:cxn ang="0">
                  <a:pos x="1" y="117"/>
                </a:cxn>
                <a:cxn ang="0">
                  <a:pos x="7" y="80"/>
                </a:cxn>
                <a:cxn ang="0">
                  <a:pos x="32" y="62"/>
                </a:cxn>
                <a:cxn ang="0">
                  <a:pos x="35" y="62"/>
                </a:cxn>
                <a:cxn ang="0">
                  <a:pos x="50" y="85"/>
                </a:cxn>
                <a:cxn ang="0">
                  <a:pos x="50" y="73"/>
                </a:cxn>
                <a:cxn ang="0">
                  <a:pos x="48" y="70"/>
                </a:cxn>
                <a:cxn ang="0">
                  <a:pos x="54" y="66"/>
                </a:cxn>
                <a:cxn ang="0">
                  <a:pos x="60" y="70"/>
                </a:cxn>
                <a:cxn ang="0">
                  <a:pos x="58" y="73"/>
                </a:cxn>
                <a:cxn ang="0">
                  <a:pos x="58" y="85"/>
                </a:cxn>
                <a:cxn ang="0">
                  <a:pos x="73" y="62"/>
                </a:cxn>
                <a:cxn ang="0">
                  <a:pos x="76" y="62"/>
                </a:cxn>
                <a:cxn ang="0">
                  <a:pos x="101" y="80"/>
                </a:cxn>
                <a:cxn ang="0">
                  <a:pos x="107" y="117"/>
                </a:cxn>
                <a:cxn ang="0">
                  <a:pos x="107" y="161"/>
                </a:cxn>
                <a:cxn ang="0">
                  <a:pos x="86" y="166"/>
                </a:cxn>
                <a:cxn ang="0">
                  <a:pos x="85" y="249"/>
                </a:cxn>
                <a:cxn ang="0">
                  <a:pos x="54" y="258"/>
                </a:cxn>
                <a:cxn ang="0">
                  <a:pos x="23" y="249"/>
                </a:cxn>
                <a:cxn ang="0">
                  <a:pos x="22" y="166"/>
                </a:cxn>
                <a:cxn ang="0">
                  <a:pos x="1" y="161"/>
                </a:cxn>
                <a:cxn ang="0">
                  <a:pos x="1" y="117"/>
                </a:cxn>
              </a:cxnLst>
              <a:rect l="0" t="0" r="r" b="b"/>
              <a:pathLst>
                <a:path w="108" h="269">
                  <a:moveTo>
                    <a:pt x="77" y="24"/>
                  </a:moveTo>
                  <a:cubicBezTo>
                    <a:pt x="77" y="11"/>
                    <a:pt x="68" y="0"/>
                    <a:pt x="54" y="0"/>
                  </a:cubicBezTo>
                  <a:cubicBezTo>
                    <a:pt x="39" y="0"/>
                    <a:pt x="31" y="11"/>
                    <a:pt x="31" y="24"/>
                  </a:cubicBezTo>
                  <a:cubicBezTo>
                    <a:pt x="31" y="73"/>
                    <a:pt x="77" y="73"/>
                    <a:pt x="77" y="24"/>
                  </a:cubicBezTo>
                  <a:close/>
                  <a:moveTo>
                    <a:pt x="1" y="117"/>
                  </a:moveTo>
                  <a:cubicBezTo>
                    <a:pt x="1" y="104"/>
                    <a:pt x="1" y="90"/>
                    <a:pt x="7" y="80"/>
                  </a:cubicBezTo>
                  <a:cubicBezTo>
                    <a:pt x="12" y="71"/>
                    <a:pt x="21" y="62"/>
                    <a:pt x="32" y="62"/>
                  </a:cubicBezTo>
                  <a:cubicBezTo>
                    <a:pt x="35" y="62"/>
                    <a:pt x="35" y="62"/>
                    <a:pt x="35" y="62"/>
                  </a:cubicBezTo>
                  <a:cubicBezTo>
                    <a:pt x="50" y="85"/>
                    <a:pt x="50" y="85"/>
                    <a:pt x="50" y="85"/>
                  </a:cubicBezTo>
                  <a:cubicBezTo>
                    <a:pt x="50" y="73"/>
                    <a:pt x="50" y="73"/>
                    <a:pt x="50" y="73"/>
                  </a:cubicBezTo>
                  <a:cubicBezTo>
                    <a:pt x="48" y="70"/>
                    <a:pt x="48" y="70"/>
                    <a:pt x="48" y="70"/>
                  </a:cubicBezTo>
                  <a:cubicBezTo>
                    <a:pt x="54" y="66"/>
                    <a:pt x="54" y="66"/>
                    <a:pt x="54" y="66"/>
                  </a:cubicBezTo>
                  <a:cubicBezTo>
                    <a:pt x="60" y="70"/>
                    <a:pt x="60" y="70"/>
                    <a:pt x="60" y="70"/>
                  </a:cubicBezTo>
                  <a:cubicBezTo>
                    <a:pt x="58" y="73"/>
                    <a:pt x="58" y="73"/>
                    <a:pt x="58" y="73"/>
                  </a:cubicBezTo>
                  <a:cubicBezTo>
                    <a:pt x="58" y="85"/>
                    <a:pt x="58" y="85"/>
                    <a:pt x="58" y="85"/>
                  </a:cubicBezTo>
                  <a:cubicBezTo>
                    <a:pt x="73" y="62"/>
                    <a:pt x="73" y="62"/>
                    <a:pt x="73" y="62"/>
                  </a:cubicBezTo>
                  <a:cubicBezTo>
                    <a:pt x="76" y="62"/>
                    <a:pt x="76" y="62"/>
                    <a:pt x="76" y="62"/>
                  </a:cubicBezTo>
                  <a:cubicBezTo>
                    <a:pt x="87" y="62"/>
                    <a:pt x="96" y="71"/>
                    <a:pt x="101" y="80"/>
                  </a:cubicBezTo>
                  <a:cubicBezTo>
                    <a:pt x="107" y="90"/>
                    <a:pt x="107" y="104"/>
                    <a:pt x="107" y="117"/>
                  </a:cubicBezTo>
                  <a:cubicBezTo>
                    <a:pt x="107" y="135"/>
                    <a:pt x="107" y="143"/>
                    <a:pt x="107" y="161"/>
                  </a:cubicBezTo>
                  <a:cubicBezTo>
                    <a:pt x="108" y="169"/>
                    <a:pt x="91" y="172"/>
                    <a:pt x="86" y="166"/>
                  </a:cubicBezTo>
                  <a:cubicBezTo>
                    <a:pt x="85" y="249"/>
                    <a:pt x="85" y="249"/>
                    <a:pt x="85" y="249"/>
                  </a:cubicBezTo>
                  <a:cubicBezTo>
                    <a:pt x="85" y="266"/>
                    <a:pt x="63" y="269"/>
                    <a:pt x="54" y="258"/>
                  </a:cubicBezTo>
                  <a:cubicBezTo>
                    <a:pt x="45" y="269"/>
                    <a:pt x="23" y="266"/>
                    <a:pt x="23" y="249"/>
                  </a:cubicBezTo>
                  <a:cubicBezTo>
                    <a:pt x="22" y="166"/>
                    <a:pt x="22" y="166"/>
                    <a:pt x="22" y="166"/>
                  </a:cubicBezTo>
                  <a:cubicBezTo>
                    <a:pt x="17" y="172"/>
                    <a:pt x="0" y="169"/>
                    <a:pt x="1" y="161"/>
                  </a:cubicBezTo>
                  <a:cubicBezTo>
                    <a:pt x="1" y="143"/>
                    <a:pt x="1" y="135"/>
                    <a:pt x="1" y="117"/>
                  </a:cubicBezTo>
                  <a:close/>
                </a:path>
              </a:pathLst>
            </a:custGeom>
            <a:solidFill>
              <a:srgbClr val="FF7C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Elipse 23">
              <a:extLst>
                <a:ext uri="{FF2B5EF4-FFF2-40B4-BE49-F238E27FC236}">
                  <a16:creationId xmlns:a16="http://schemas.microsoft.com/office/drawing/2014/main" id="{DF53BDD8-D7DE-124E-71B8-BD75114B82A9}"/>
                </a:ext>
              </a:extLst>
            </p:cNvPr>
            <p:cNvSpPr/>
            <p:nvPr/>
          </p:nvSpPr>
          <p:spPr>
            <a:xfrm>
              <a:off x="1008160" y="4580346"/>
              <a:ext cx="167233" cy="159155"/>
            </a:xfrm>
            <a:prstGeom prst="ellipse">
              <a:avLst/>
            </a:prstGeom>
            <a:solidFill>
              <a:srgbClr val="FF7C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5" name="Agrupar 24">
            <a:extLst>
              <a:ext uri="{FF2B5EF4-FFF2-40B4-BE49-F238E27FC236}">
                <a16:creationId xmlns:a16="http://schemas.microsoft.com/office/drawing/2014/main" id="{7C13644B-49F4-277A-EA5C-0EC82D842859}"/>
              </a:ext>
            </a:extLst>
          </p:cNvPr>
          <p:cNvGrpSpPr/>
          <p:nvPr/>
        </p:nvGrpSpPr>
        <p:grpSpPr>
          <a:xfrm>
            <a:off x="2134269" y="3632368"/>
            <a:ext cx="239375" cy="596089"/>
            <a:chOff x="972090" y="4454157"/>
            <a:chExt cx="239375" cy="596089"/>
          </a:xfrm>
          <a:effectLst/>
        </p:grpSpPr>
        <p:sp>
          <p:nvSpPr>
            <p:cNvPr id="26" name="Freeform 7">
              <a:extLst>
                <a:ext uri="{FF2B5EF4-FFF2-40B4-BE49-F238E27FC236}">
                  <a16:creationId xmlns:a16="http://schemas.microsoft.com/office/drawing/2014/main" id="{A9FC3052-53F1-68E9-562E-64B09A2F7B23}"/>
                </a:ext>
              </a:extLst>
            </p:cNvPr>
            <p:cNvSpPr>
              <a:spLocks noEditPoints="1"/>
            </p:cNvSpPr>
            <p:nvPr/>
          </p:nvSpPr>
          <p:spPr bwMode="auto">
            <a:xfrm>
              <a:off x="972090" y="4454157"/>
              <a:ext cx="239375" cy="596089"/>
            </a:xfrm>
            <a:custGeom>
              <a:avLst/>
              <a:gdLst/>
              <a:ahLst/>
              <a:cxnLst>
                <a:cxn ang="0">
                  <a:pos x="77" y="24"/>
                </a:cxn>
                <a:cxn ang="0">
                  <a:pos x="54" y="0"/>
                </a:cxn>
                <a:cxn ang="0">
                  <a:pos x="31" y="24"/>
                </a:cxn>
                <a:cxn ang="0">
                  <a:pos x="77" y="24"/>
                </a:cxn>
                <a:cxn ang="0">
                  <a:pos x="1" y="117"/>
                </a:cxn>
                <a:cxn ang="0">
                  <a:pos x="7" y="80"/>
                </a:cxn>
                <a:cxn ang="0">
                  <a:pos x="32" y="62"/>
                </a:cxn>
                <a:cxn ang="0">
                  <a:pos x="35" y="62"/>
                </a:cxn>
                <a:cxn ang="0">
                  <a:pos x="50" y="85"/>
                </a:cxn>
                <a:cxn ang="0">
                  <a:pos x="50" y="73"/>
                </a:cxn>
                <a:cxn ang="0">
                  <a:pos x="48" y="70"/>
                </a:cxn>
                <a:cxn ang="0">
                  <a:pos x="54" y="66"/>
                </a:cxn>
                <a:cxn ang="0">
                  <a:pos x="60" y="70"/>
                </a:cxn>
                <a:cxn ang="0">
                  <a:pos x="58" y="73"/>
                </a:cxn>
                <a:cxn ang="0">
                  <a:pos x="58" y="85"/>
                </a:cxn>
                <a:cxn ang="0">
                  <a:pos x="73" y="62"/>
                </a:cxn>
                <a:cxn ang="0">
                  <a:pos x="76" y="62"/>
                </a:cxn>
                <a:cxn ang="0">
                  <a:pos x="101" y="80"/>
                </a:cxn>
                <a:cxn ang="0">
                  <a:pos x="107" y="117"/>
                </a:cxn>
                <a:cxn ang="0">
                  <a:pos x="107" y="161"/>
                </a:cxn>
                <a:cxn ang="0">
                  <a:pos x="86" y="166"/>
                </a:cxn>
                <a:cxn ang="0">
                  <a:pos x="85" y="249"/>
                </a:cxn>
                <a:cxn ang="0">
                  <a:pos x="54" y="258"/>
                </a:cxn>
                <a:cxn ang="0">
                  <a:pos x="23" y="249"/>
                </a:cxn>
                <a:cxn ang="0">
                  <a:pos x="22" y="166"/>
                </a:cxn>
                <a:cxn ang="0">
                  <a:pos x="1" y="161"/>
                </a:cxn>
                <a:cxn ang="0">
                  <a:pos x="1" y="117"/>
                </a:cxn>
              </a:cxnLst>
              <a:rect l="0" t="0" r="r" b="b"/>
              <a:pathLst>
                <a:path w="108" h="269">
                  <a:moveTo>
                    <a:pt x="77" y="24"/>
                  </a:moveTo>
                  <a:cubicBezTo>
                    <a:pt x="77" y="11"/>
                    <a:pt x="68" y="0"/>
                    <a:pt x="54" y="0"/>
                  </a:cubicBezTo>
                  <a:cubicBezTo>
                    <a:pt x="39" y="0"/>
                    <a:pt x="31" y="11"/>
                    <a:pt x="31" y="24"/>
                  </a:cubicBezTo>
                  <a:cubicBezTo>
                    <a:pt x="31" y="73"/>
                    <a:pt x="77" y="73"/>
                    <a:pt x="77" y="24"/>
                  </a:cubicBezTo>
                  <a:close/>
                  <a:moveTo>
                    <a:pt x="1" y="117"/>
                  </a:moveTo>
                  <a:cubicBezTo>
                    <a:pt x="1" y="104"/>
                    <a:pt x="1" y="90"/>
                    <a:pt x="7" y="80"/>
                  </a:cubicBezTo>
                  <a:cubicBezTo>
                    <a:pt x="12" y="71"/>
                    <a:pt x="21" y="62"/>
                    <a:pt x="32" y="62"/>
                  </a:cubicBezTo>
                  <a:cubicBezTo>
                    <a:pt x="35" y="62"/>
                    <a:pt x="35" y="62"/>
                    <a:pt x="35" y="62"/>
                  </a:cubicBezTo>
                  <a:cubicBezTo>
                    <a:pt x="50" y="85"/>
                    <a:pt x="50" y="85"/>
                    <a:pt x="50" y="85"/>
                  </a:cubicBezTo>
                  <a:cubicBezTo>
                    <a:pt x="50" y="73"/>
                    <a:pt x="50" y="73"/>
                    <a:pt x="50" y="73"/>
                  </a:cubicBezTo>
                  <a:cubicBezTo>
                    <a:pt x="48" y="70"/>
                    <a:pt x="48" y="70"/>
                    <a:pt x="48" y="70"/>
                  </a:cubicBezTo>
                  <a:cubicBezTo>
                    <a:pt x="54" y="66"/>
                    <a:pt x="54" y="66"/>
                    <a:pt x="54" y="66"/>
                  </a:cubicBezTo>
                  <a:cubicBezTo>
                    <a:pt x="60" y="70"/>
                    <a:pt x="60" y="70"/>
                    <a:pt x="60" y="70"/>
                  </a:cubicBezTo>
                  <a:cubicBezTo>
                    <a:pt x="58" y="73"/>
                    <a:pt x="58" y="73"/>
                    <a:pt x="58" y="73"/>
                  </a:cubicBezTo>
                  <a:cubicBezTo>
                    <a:pt x="58" y="85"/>
                    <a:pt x="58" y="85"/>
                    <a:pt x="58" y="85"/>
                  </a:cubicBezTo>
                  <a:cubicBezTo>
                    <a:pt x="73" y="62"/>
                    <a:pt x="73" y="62"/>
                    <a:pt x="73" y="62"/>
                  </a:cubicBezTo>
                  <a:cubicBezTo>
                    <a:pt x="76" y="62"/>
                    <a:pt x="76" y="62"/>
                    <a:pt x="76" y="62"/>
                  </a:cubicBezTo>
                  <a:cubicBezTo>
                    <a:pt x="87" y="62"/>
                    <a:pt x="96" y="71"/>
                    <a:pt x="101" y="80"/>
                  </a:cubicBezTo>
                  <a:cubicBezTo>
                    <a:pt x="107" y="90"/>
                    <a:pt x="107" y="104"/>
                    <a:pt x="107" y="117"/>
                  </a:cubicBezTo>
                  <a:cubicBezTo>
                    <a:pt x="107" y="135"/>
                    <a:pt x="107" y="143"/>
                    <a:pt x="107" y="161"/>
                  </a:cubicBezTo>
                  <a:cubicBezTo>
                    <a:pt x="108" y="169"/>
                    <a:pt x="91" y="172"/>
                    <a:pt x="86" y="166"/>
                  </a:cubicBezTo>
                  <a:cubicBezTo>
                    <a:pt x="85" y="249"/>
                    <a:pt x="85" y="249"/>
                    <a:pt x="85" y="249"/>
                  </a:cubicBezTo>
                  <a:cubicBezTo>
                    <a:pt x="85" y="266"/>
                    <a:pt x="63" y="269"/>
                    <a:pt x="54" y="258"/>
                  </a:cubicBezTo>
                  <a:cubicBezTo>
                    <a:pt x="45" y="269"/>
                    <a:pt x="23" y="266"/>
                    <a:pt x="23" y="249"/>
                  </a:cubicBezTo>
                  <a:cubicBezTo>
                    <a:pt x="22" y="166"/>
                    <a:pt x="22" y="166"/>
                    <a:pt x="22" y="166"/>
                  </a:cubicBezTo>
                  <a:cubicBezTo>
                    <a:pt x="17" y="172"/>
                    <a:pt x="0" y="169"/>
                    <a:pt x="1" y="161"/>
                  </a:cubicBezTo>
                  <a:cubicBezTo>
                    <a:pt x="1" y="143"/>
                    <a:pt x="1" y="135"/>
                    <a:pt x="1" y="117"/>
                  </a:cubicBezTo>
                  <a:close/>
                </a:path>
              </a:pathLst>
            </a:custGeom>
            <a:solidFill>
              <a:srgbClr val="FF7C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7" name="Elipse 26">
              <a:extLst>
                <a:ext uri="{FF2B5EF4-FFF2-40B4-BE49-F238E27FC236}">
                  <a16:creationId xmlns:a16="http://schemas.microsoft.com/office/drawing/2014/main" id="{11C8482B-ADBF-D417-7578-205F14D1E867}"/>
                </a:ext>
              </a:extLst>
            </p:cNvPr>
            <p:cNvSpPr/>
            <p:nvPr/>
          </p:nvSpPr>
          <p:spPr>
            <a:xfrm>
              <a:off x="1008160" y="4580346"/>
              <a:ext cx="167233" cy="159155"/>
            </a:xfrm>
            <a:prstGeom prst="ellipse">
              <a:avLst/>
            </a:prstGeom>
            <a:solidFill>
              <a:srgbClr val="FF7C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8" name="Agrupar 27">
            <a:extLst>
              <a:ext uri="{FF2B5EF4-FFF2-40B4-BE49-F238E27FC236}">
                <a16:creationId xmlns:a16="http://schemas.microsoft.com/office/drawing/2014/main" id="{77D7DD32-E6F4-D110-C7D9-E12C0C914249}"/>
              </a:ext>
            </a:extLst>
          </p:cNvPr>
          <p:cNvGrpSpPr/>
          <p:nvPr/>
        </p:nvGrpSpPr>
        <p:grpSpPr>
          <a:xfrm>
            <a:off x="2594694" y="3632368"/>
            <a:ext cx="239375" cy="596089"/>
            <a:chOff x="972090" y="4454157"/>
            <a:chExt cx="239375" cy="596089"/>
          </a:xfrm>
          <a:effectLst/>
        </p:grpSpPr>
        <p:sp>
          <p:nvSpPr>
            <p:cNvPr id="29" name="Freeform 7">
              <a:extLst>
                <a:ext uri="{FF2B5EF4-FFF2-40B4-BE49-F238E27FC236}">
                  <a16:creationId xmlns:a16="http://schemas.microsoft.com/office/drawing/2014/main" id="{A3E34C35-12DE-4CB6-AECC-798C63E34696}"/>
                </a:ext>
              </a:extLst>
            </p:cNvPr>
            <p:cNvSpPr>
              <a:spLocks noEditPoints="1"/>
            </p:cNvSpPr>
            <p:nvPr/>
          </p:nvSpPr>
          <p:spPr bwMode="auto">
            <a:xfrm>
              <a:off x="972090" y="4454157"/>
              <a:ext cx="239375" cy="596089"/>
            </a:xfrm>
            <a:custGeom>
              <a:avLst/>
              <a:gdLst/>
              <a:ahLst/>
              <a:cxnLst>
                <a:cxn ang="0">
                  <a:pos x="77" y="24"/>
                </a:cxn>
                <a:cxn ang="0">
                  <a:pos x="54" y="0"/>
                </a:cxn>
                <a:cxn ang="0">
                  <a:pos x="31" y="24"/>
                </a:cxn>
                <a:cxn ang="0">
                  <a:pos x="77" y="24"/>
                </a:cxn>
                <a:cxn ang="0">
                  <a:pos x="1" y="117"/>
                </a:cxn>
                <a:cxn ang="0">
                  <a:pos x="7" y="80"/>
                </a:cxn>
                <a:cxn ang="0">
                  <a:pos x="32" y="62"/>
                </a:cxn>
                <a:cxn ang="0">
                  <a:pos x="35" y="62"/>
                </a:cxn>
                <a:cxn ang="0">
                  <a:pos x="50" y="85"/>
                </a:cxn>
                <a:cxn ang="0">
                  <a:pos x="50" y="73"/>
                </a:cxn>
                <a:cxn ang="0">
                  <a:pos x="48" y="70"/>
                </a:cxn>
                <a:cxn ang="0">
                  <a:pos x="54" y="66"/>
                </a:cxn>
                <a:cxn ang="0">
                  <a:pos x="60" y="70"/>
                </a:cxn>
                <a:cxn ang="0">
                  <a:pos x="58" y="73"/>
                </a:cxn>
                <a:cxn ang="0">
                  <a:pos x="58" y="85"/>
                </a:cxn>
                <a:cxn ang="0">
                  <a:pos x="73" y="62"/>
                </a:cxn>
                <a:cxn ang="0">
                  <a:pos x="76" y="62"/>
                </a:cxn>
                <a:cxn ang="0">
                  <a:pos x="101" y="80"/>
                </a:cxn>
                <a:cxn ang="0">
                  <a:pos x="107" y="117"/>
                </a:cxn>
                <a:cxn ang="0">
                  <a:pos x="107" y="161"/>
                </a:cxn>
                <a:cxn ang="0">
                  <a:pos x="86" y="166"/>
                </a:cxn>
                <a:cxn ang="0">
                  <a:pos x="85" y="249"/>
                </a:cxn>
                <a:cxn ang="0">
                  <a:pos x="54" y="258"/>
                </a:cxn>
                <a:cxn ang="0">
                  <a:pos x="23" y="249"/>
                </a:cxn>
                <a:cxn ang="0">
                  <a:pos x="22" y="166"/>
                </a:cxn>
                <a:cxn ang="0">
                  <a:pos x="1" y="161"/>
                </a:cxn>
                <a:cxn ang="0">
                  <a:pos x="1" y="117"/>
                </a:cxn>
              </a:cxnLst>
              <a:rect l="0" t="0" r="r" b="b"/>
              <a:pathLst>
                <a:path w="108" h="269">
                  <a:moveTo>
                    <a:pt x="77" y="24"/>
                  </a:moveTo>
                  <a:cubicBezTo>
                    <a:pt x="77" y="11"/>
                    <a:pt x="68" y="0"/>
                    <a:pt x="54" y="0"/>
                  </a:cubicBezTo>
                  <a:cubicBezTo>
                    <a:pt x="39" y="0"/>
                    <a:pt x="31" y="11"/>
                    <a:pt x="31" y="24"/>
                  </a:cubicBezTo>
                  <a:cubicBezTo>
                    <a:pt x="31" y="73"/>
                    <a:pt x="77" y="73"/>
                    <a:pt x="77" y="24"/>
                  </a:cubicBezTo>
                  <a:close/>
                  <a:moveTo>
                    <a:pt x="1" y="117"/>
                  </a:moveTo>
                  <a:cubicBezTo>
                    <a:pt x="1" y="104"/>
                    <a:pt x="1" y="90"/>
                    <a:pt x="7" y="80"/>
                  </a:cubicBezTo>
                  <a:cubicBezTo>
                    <a:pt x="12" y="71"/>
                    <a:pt x="21" y="62"/>
                    <a:pt x="32" y="62"/>
                  </a:cubicBezTo>
                  <a:cubicBezTo>
                    <a:pt x="35" y="62"/>
                    <a:pt x="35" y="62"/>
                    <a:pt x="35" y="62"/>
                  </a:cubicBezTo>
                  <a:cubicBezTo>
                    <a:pt x="50" y="85"/>
                    <a:pt x="50" y="85"/>
                    <a:pt x="50" y="85"/>
                  </a:cubicBezTo>
                  <a:cubicBezTo>
                    <a:pt x="50" y="73"/>
                    <a:pt x="50" y="73"/>
                    <a:pt x="50" y="73"/>
                  </a:cubicBezTo>
                  <a:cubicBezTo>
                    <a:pt x="48" y="70"/>
                    <a:pt x="48" y="70"/>
                    <a:pt x="48" y="70"/>
                  </a:cubicBezTo>
                  <a:cubicBezTo>
                    <a:pt x="54" y="66"/>
                    <a:pt x="54" y="66"/>
                    <a:pt x="54" y="66"/>
                  </a:cubicBezTo>
                  <a:cubicBezTo>
                    <a:pt x="60" y="70"/>
                    <a:pt x="60" y="70"/>
                    <a:pt x="60" y="70"/>
                  </a:cubicBezTo>
                  <a:cubicBezTo>
                    <a:pt x="58" y="73"/>
                    <a:pt x="58" y="73"/>
                    <a:pt x="58" y="73"/>
                  </a:cubicBezTo>
                  <a:cubicBezTo>
                    <a:pt x="58" y="85"/>
                    <a:pt x="58" y="85"/>
                    <a:pt x="58" y="85"/>
                  </a:cubicBezTo>
                  <a:cubicBezTo>
                    <a:pt x="73" y="62"/>
                    <a:pt x="73" y="62"/>
                    <a:pt x="73" y="62"/>
                  </a:cubicBezTo>
                  <a:cubicBezTo>
                    <a:pt x="76" y="62"/>
                    <a:pt x="76" y="62"/>
                    <a:pt x="76" y="62"/>
                  </a:cubicBezTo>
                  <a:cubicBezTo>
                    <a:pt x="87" y="62"/>
                    <a:pt x="96" y="71"/>
                    <a:pt x="101" y="80"/>
                  </a:cubicBezTo>
                  <a:cubicBezTo>
                    <a:pt x="107" y="90"/>
                    <a:pt x="107" y="104"/>
                    <a:pt x="107" y="117"/>
                  </a:cubicBezTo>
                  <a:cubicBezTo>
                    <a:pt x="107" y="135"/>
                    <a:pt x="107" y="143"/>
                    <a:pt x="107" y="161"/>
                  </a:cubicBezTo>
                  <a:cubicBezTo>
                    <a:pt x="108" y="169"/>
                    <a:pt x="91" y="172"/>
                    <a:pt x="86" y="166"/>
                  </a:cubicBezTo>
                  <a:cubicBezTo>
                    <a:pt x="85" y="249"/>
                    <a:pt x="85" y="249"/>
                    <a:pt x="85" y="249"/>
                  </a:cubicBezTo>
                  <a:cubicBezTo>
                    <a:pt x="85" y="266"/>
                    <a:pt x="63" y="269"/>
                    <a:pt x="54" y="258"/>
                  </a:cubicBezTo>
                  <a:cubicBezTo>
                    <a:pt x="45" y="269"/>
                    <a:pt x="23" y="266"/>
                    <a:pt x="23" y="249"/>
                  </a:cubicBezTo>
                  <a:cubicBezTo>
                    <a:pt x="22" y="166"/>
                    <a:pt x="22" y="166"/>
                    <a:pt x="22" y="166"/>
                  </a:cubicBezTo>
                  <a:cubicBezTo>
                    <a:pt x="17" y="172"/>
                    <a:pt x="0" y="169"/>
                    <a:pt x="1" y="161"/>
                  </a:cubicBezTo>
                  <a:cubicBezTo>
                    <a:pt x="1" y="143"/>
                    <a:pt x="1" y="135"/>
                    <a:pt x="1" y="117"/>
                  </a:cubicBezTo>
                  <a:close/>
                </a:path>
              </a:pathLst>
            </a:custGeom>
            <a:solidFill>
              <a:srgbClr val="FF7C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Elipse 29">
              <a:extLst>
                <a:ext uri="{FF2B5EF4-FFF2-40B4-BE49-F238E27FC236}">
                  <a16:creationId xmlns:a16="http://schemas.microsoft.com/office/drawing/2014/main" id="{D73C5899-BA58-43D8-FA5C-5E5A2A48C9C1}"/>
                </a:ext>
              </a:extLst>
            </p:cNvPr>
            <p:cNvSpPr/>
            <p:nvPr/>
          </p:nvSpPr>
          <p:spPr>
            <a:xfrm>
              <a:off x="1008160" y="4580346"/>
              <a:ext cx="167233" cy="159155"/>
            </a:xfrm>
            <a:prstGeom prst="ellipse">
              <a:avLst/>
            </a:prstGeom>
            <a:solidFill>
              <a:srgbClr val="FF7C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1" name="Agrupar 30">
            <a:extLst>
              <a:ext uri="{FF2B5EF4-FFF2-40B4-BE49-F238E27FC236}">
                <a16:creationId xmlns:a16="http://schemas.microsoft.com/office/drawing/2014/main" id="{95E91A0A-200B-E7C8-F7C5-480C20707EA2}"/>
              </a:ext>
            </a:extLst>
          </p:cNvPr>
          <p:cNvGrpSpPr/>
          <p:nvPr/>
        </p:nvGrpSpPr>
        <p:grpSpPr>
          <a:xfrm>
            <a:off x="3055119" y="3632368"/>
            <a:ext cx="239375" cy="596089"/>
            <a:chOff x="972090" y="4454157"/>
            <a:chExt cx="239375" cy="596089"/>
          </a:xfrm>
          <a:effectLst/>
        </p:grpSpPr>
        <p:sp>
          <p:nvSpPr>
            <p:cNvPr id="32" name="Freeform 7">
              <a:extLst>
                <a:ext uri="{FF2B5EF4-FFF2-40B4-BE49-F238E27FC236}">
                  <a16:creationId xmlns:a16="http://schemas.microsoft.com/office/drawing/2014/main" id="{A2B5D78B-F0F1-7010-76D5-B6E62A597FE9}"/>
                </a:ext>
              </a:extLst>
            </p:cNvPr>
            <p:cNvSpPr>
              <a:spLocks noEditPoints="1"/>
            </p:cNvSpPr>
            <p:nvPr/>
          </p:nvSpPr>
          <p:spPr bwMode="auto">
            <a:xfrm>
              <a:off x="972090" y="4454157"/>
              <a:ext cx="239375" cy="596089"/>
            </a:xfrm>
            <a:custGeom>
              <a:avLst/>
              <a:gdLst/>
              <a:ahLst/>
              <a:cxnLst>
                <a:cxn ang="0">
                  <a:pos x="77" y="24"/>
                </a:cxn>
                <a:cxn ang="0">
                  <a:pos x="54" y="0"/>
                </a:cxn>
                <a:cxn ang="0">
                  <a:pos x="31" y="24"/>
                </a:cxn>
                <a:cxn ang="0">
                  <a:pos x="77" y="24"/>
                </a:cxn>
                <a:cxn ang="0">
                  <a:pos x="1" y="117"/>
                </a:cxn>
                <a:cxn ang="0">
                  <a:pos x="7" y="80"/>
                </a:cxn>
                <a:cxn ang="0">
                  <a:pos x="32" y="62"/>
                </a:cxn>
                <a:cxn ang="0">
                  <a:pos x="35" y="62"/>
                </a:cxn>
                <a:cxn ang="0">
                  <a:pos x="50" y="85"/>
                </a:cxn>
                <a:cxn ang="0">
                  <a:pos x="50" y="73"/>
                </a:cxn>
                <a:cxn ang="0">
                  <a:pos x="48" y="70"/>
                </a:cxn>
                <a:cxn ang="0">
                  <a:pos x="54" y="66"/>
                </a:cxn>
                <a:cxn ang="0">
                  <a:pos x="60" y="70"/>
                </a:cxn>
                <a:cxn ang="0">
                  <a:pos x="58" y="73"/>
                </a:cxn>
                <a:cxn ang="0">
                  <a:pos x="58" y="85"/>
                </a:cxn>
                <a:cxn ang="0">
                  <a:pos x="73" y="62"/>
                </a:cxn>
                <a:cxn ang="0">
                  <a:pos x="76" y="62"/>
                </a:cxn>
                <a:cxn ang="0">
                  <a:pos x="101" y="80"/>
                </a:cxn>
                <a:cxn ang="0">
                  <a:pos x="107" y="117"/>
                </a:cxn>
                <a:cxn ang="0">
                  <a:pos x="107" y="161"/>
                </a:cxn>
                <a:cxn ang="0">
                  <a:pos x="86" y="166"/>
                </a:cxn>
                <a:cxn ang="0">
                  <a:pos x="85" y="249"/>
                </a:cxn>
                <a:cxn ang="0">
                  <a:pos x="54" y="258"/>
                </a:cxn>
                <a:cxn ang="0">
                  <a:pos x="23" y="249"/>
                </a:cxn>
                <a:cxn ang="0">
                  <a:pos x="22" y="166"/>
                </a:cxn>
                <a:cxn ang="0">
                  <a:pos x="1" y="161"/>
                </a:cxn>
                <a:cxn ang="0">
                  <a:pos x="1" y="117"/>
                </a:cxn>
              </a:cxnLst>
              <a:rect l="0" t="0" r="r" b="b"/>
              <a:pathLst>
                <a:path w="108" h="269">
                  <a:moveTo>
                    <a:pt x="77" y="24"/>
                  </a:moveTo>
                  <a:cubicBezTo>
                    <a:pt x="77" y="11"/>
                    <a:pt x="68" y="0"/>
                    <a:pt x="54" y="0"/>
                  </a:cubicBezTo>
                  <a:cubicBezTo>
                    <a:pt x="39" y="0"/>
                    <a:pt x="31" y="11"/>
                    <a:pt x="31" y="24"/>
                  </a:cubicBezTo>
                  <a:cubicBezTo>
                    <a:pt x="31" y="73"/>
                    <a:pt x="77" y="73"/>
                    <a:pt x="77" y="24"/>
                  </a:cubicBezTo>
                  <a:close/>
                  <a:moveTo>
                    <a:pt x="1" y="117"/>
                  </a:moveTo>
                  <a:cubicBezTo>
                    <a:pt x="1" y="104"/>
                    <a:pt x="1" y="90"/>
                    <a:pt x="7" y="80"/>
                  </a:cubicBezTo>
                  <a:cubicBezTo>
                    <a:pt x="12" y="71"/>
                    <a:pt x="21" y="62"/>
                    <a:pt x="32" y="62"/>
                  </a:cubicBezTo>
                  <a:cubicBezTo>
                    <a:pt x="35" y="62"/>
                    <a:pt x="35" y="62"/>
                    <a:pt x="35" y="62"/>
                  </a:cubicBezTo>
                  <a:cubicBezTo>
                    <a:pt x="50" y="85"/>
                    <a:pt x="50" y="85"/>
                    <a:pt x="50" y="85"/>
                  </a:cubicBezTo>
                  <a:cubicBezTo>
                    <a:pt x="50" y="73"/>
                    <a:pt x="50" y="73"/>
                    <a:pt x="50" y="73"/>
                  </a:cubicBezTo>
                  <a:cubicBezTo>
                    <a:pt x="48" y="70"/>
                    <a:pt x="48" y="70"/>
                    <a:pt x="48" y="70"/>
                  </a:cubicBezTo>
                  <a:cubicBezTo>
                    <a:pt x="54" y="66"/>
                    <a:pt x="54" y="66"/>
                    <a:pt x="54" y="66"/>
                  </a:cubicBezTo>
                  <a:cubicBezTo>
                    <a:pt x="60" y="70"/>
                    <a:pt x="60" y="70"/>
                    <a:pt x="60" y="70"/>
                  </a:cubicBezTo>
                  <a:cubicBezTo>
                    <a:pt x="58" y="73"/>
                    <a:pt x="58" y="73"/>
                    <a:pt x="58" y="73"/>
                  </a:cubicBezTo>
                  <a:cubicBezTo>
                    <a:pt x="58" y="85"/>
                    <a:pt x="58" y="85"/>
                    <a:pt x="58" y="85"/>
                  </a:cubicBezTo>
                  <a:cubicBezTo>
                    <a:pt x="73" y="62"/>
                    <a:pt x="73" y="62"/>
                    <a:pt x="73" y="62"/>
                  </a:cubicBezTo>
                  <a:cubicBezTo>
                    <a:pt x="76" y="62"/>
                    <a:pt x="76" y="62"/>
                    <a:pt x="76" y="62"/>
                  </a:cubicBezTo>
                  <a:cubicBezTo>
                    <a:pt x="87" y="62"/>
                    <a:pt x="96" y="71"/>
                    <a:pt x="101" y="80"/>
                  </a:cubicBezTo>
                  <a:cubicBezTo>
                    <a:pt x="107" y="90"/>
                    <a:pt x="107" y="104"/>
                    <a:pt x="107" y="117"/>
                  </a:cubicBezTo>
                  <a:cubicBezTo>
                    <a:pt x="107" y="135"/>
                    <a:pt x="107" y="143"/>
                    <a:pt x="107" y="161"/>
                  </a:cubicBezTo>
                  <a:cubicBezTo>
                    <a:pt x="108" y="169"/>
                    <a:pt x="91" y="172"/>
                    <a:pt x="86" y="166"/>
                  </a:cubicBezTo>
                  <a:cubicBezTo>
                    <a:pt x="85" y="249"/>
                    <a:pt x="85" y="249"/>
                    <a:pt x="85" y="249"/>
                  </a:cubicBezTo>
                  <a:cubicBezTo>
                    <a:pt x="85" y="266"/>
                    <a:pt x="63" y="269"/>
                    <a:pt x="54" y="258"/>
                  </a:cubicBezTo>
                  <a:cubicBezTo>
                    <a:pt x="45" y="269"/>
                    <a:pt x="23" y="266"/>
                    <a:pt x="23" y="249"/>
                  </a:cubicBezTo>
                  <a:cubicBezTo>
                    <a:pt x="22" y="166"/>
                    <a:pt x="22" y="166"/>
                    <a:pt x="22" y="166"/>
                  </a:cubicBezTo>
                  <a:cubicBezTo>
                    <a:pt x="17" y="172"/>
                    <a:pt x="0" y="169"/>
                    <a:pt x="1" y="161"/>
                  </a:cubicBezTo>
                  <a:cubicBezTo>
                    <a:pt x="1" y="143"/>
                    <a:pt x="1" y="135"/>
                    <a:pt x="1" y="117"/>
                  </a:cubicBezTo>
                  <a:close/>
                </a:path>
              </a:pathLst>
            </a:custGeom>
            <a:solidFill>
              <a:srgbClr val="FF7C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Elipse 32">
              <a:extLst>
                <a:ext uri="{FF2B5EF4-FFF2-40B4-BE49-F238E27FC236}">
                  <a16:creationId xmlns:a16="http://schemas.microsoft.com/office/drawing/2014/main" id="{3F67CD32-B5AC-CF4D-FDAD-222583F9EBCF}"/>
                </a:ext>
              </a:extLst>
            </p:cNvPr>
            <p:cNvSpPr/>
            <p:nvPr/>
          </p:nvSpPr>
          <p:spPr>
            <a:xfrm>
              <a:off x="1008160" y="4580346"/>
              <a:ext cx="167233" cy="159155"/>
            </a:xfrm>
            <a:prstGeom prst="ellipse">
              <a:avLst/>
            </a:prstGeom>
            <a:solidFill>
              <a:srgbClr val="FF7C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4" name="Agrupar 33">
            <a:extLst>
              <a:ext uri="{FF2B5EF4-FFF2-40B4-BE49-F238E27FC236}">
                <a16:creationId xmlns:a16="http://schemas.microsoft.com/office/drawing/2014/main" id="{973D62A0-3FFD-6BC6-790A-B789A1BA22E5}"/>
              </a:ext>
            </a:extLst>
          </p:cNvPr>
          <p:cNvGrpSpPr/>
          <p:nvPr/>
        </p:nvGrpSpPr>
        <p:grpSpPr>
          <a:xfrm>
            <a:off x="3660684" y="3632368"/>
            <a:ext cx="239375" cy="596089"/>
            <a:chOff x="972090" y="4454157"/>
            <a:chExt cx="239375" cy="596089"/>
          </a:xfrm>
          <a:solidFill>
            <a:srgbClr val="FFE699"/>
          </a:solidFill>
          <a:effectLst/>
        </p:grpSpPr>
        <p:sp>
          <p:nvSpPr>
            <p:cNvPr id="35" name="Freeform 7">
              <a:extLst>
                <a:ext uri="{FF2B5EF4-FFF2-40B4-BE49-F238E27FC236}">
                  <a16:creationId xmlns:a16="http://schemas.microsoft.com/office/drawing/2014/main" id="{2999D266-C8AE-F489-7A0B-32F4D97CCB01}"/>
                </a:ext>
              </a:extLst>
            </p:cNvPr>
            <p:cNvSpPr>
              <a:spLocks noEditPoints="1"/>
            </p:cNvSpPr>
            <p:nvPr/>
          </p:nvSpPr>
          <p:spPr bwMode="auto">
            <a:xfrm>
              <a:off x="972090" y="4454157"/>
              <a:ext cx="239375" cy="596089"/>
            </a:xfrm>
            <a:custGeom>
              <a:avLst/>
              <a:gdLst/>
              <a:ahLst/>
              <a:cxnLst>
                <a:cxn ang="0">
                  <a:pos x="77" y="24"/>
                </a:cxn>
                <a:cxn ang="0">
                  <a:pos x="54" y="0"/>
                </a:cxn>
                <a:cxn ang="0">
                  <a:pos x="31" y="24"/>
                </a:cxn>
                <a:cxn ang="0">
                  <a:pos x="77" y="24"/>
                </a:cxn>
                <a:cxn ang="0">
                  <a:pos x="1" y="117"/>
                </a:cxn>
                <a:cxn ang="0">
                  <a:pos x="7" y="80"/>
                </a:cxn>
                <a:cxn ang="0">
                  <a:pos x="32" y="62"/>
                </a:cxn>
                <a:cxn ang="0">
                  <a:pos x="35" y="62"/>
                </a:cxn>
                <a:cxn ang="0">
                  <a:pos x="50" y="85"/>
                </a:cxn>
                <a:cxn ang="0">
                  <a:pos x="50" y="73"/>
                </a:cxn>
                <a:cxn ang="0">
                  <a:pos x="48" y="70"/>
                </a:cxn>
                <a:cxn ang="0">
                  <a:pos x="54" y="66"/>
                </a:cxn>
                <a:cxn ang="0">
                  <a:pos x="60" y="70"/>
                </a:cxn>
                <a:cxn ang="0">
                  <a:pos x="58" y="73"/>
                </a:cxn>
                <a:cxn ang="0">
                  <a:pos x="58" y="85"/>
                </a:cxn>
                <a:cxn ang="0">
                  <a:pos x="73" y="62"/>
                </a:cxn>
                <a:cxn ang="0">
                  <a:pos x="76" y="62"/>
                </a:cxn>
                <a:cxn ang="0">
                  <a:pos x="101" y="80"/>
                </a:cxn>
                <a:cxn ang="0">
                  <a:pos x="107" y="117"/>
                </a:cxn>
                <a:cxn ang="0">
                  <a:pos x="107" y="161"/>
                </a:cxn>
                <a:cxn ang="0">
                  <a:pos x="86" y="166"/>
                </a:cxn>
                <a:cxn ang="0">
                  <a:pos x="85" y="249"/>
                </a:cxn>
                <a:cxn ang="0">
                  <a:pos x="54" y="258"/>
                </a:cxn>
                <a:cxn ang="0">
                  <a:pos x="23" y="249"/>
                </a:cxn>
                <a:cxn ang="0">
                  <a:pos x="22" y="166"/>
                </a:cxn>
                <a:cxn ang="0">
                  <a:pos x="1" y="161"/>
                </a:cxn>
                <a:cxn ang="0">
                  <a:pos x="1" y="117"/>
                </a:cxn>
              </a:cxnLst>
              <a:rect l="0" t="0" r="r" b="b"/>
              <a:pathLst>
                <a:path w="108" h="269">
                  <a:moveTo>
                    <a:pt x="77" y="24"/>
                  </a:moveTo>
                  <a:cubicBezTo>
                    <a:pt x="77" y="11"/>
                    <a:pt x="68" y="0"/>
                    <a:pt x="54" y="0"/>
                  </a:cubicBezTo>
                  <a:cubicBezTo>
                    <a:pt x="39" y="0"/>
                    <a:pt x="31" y="11"/>
                    <a:pt x="31" y="24"/>
                  </a:cubicBezTo>
                  <a:cubicBezTo>
                    <a:pt x="31" y="73"/>
                    <a:pt x="77" y="73"/>
                    <a:pt x="77" y="24"/>
                  </a:cubicBezTo>
                  <a:close/>
                  <a:moveTo>
                    <a:pt x="1" y="117"/>
                  </a:moveTo>
                  <a:cubicBezTo>
                    <a:pt x="1" y="104"/>
                    <a:pt x="1" y="90"/>
                    <a:pt x="7" y="80"/>
                  </a:cubicBezTo>
                  <a:cubicBezTo>
                    <a:pt x="12" y="71"/>
                    <a:pt x="21" y="62"/>
                    <a:pt x="32" y="62"/>
                  </a:cubicBezTo>
                  <a:cubicBezTo>
                    <a:pt x="35" y="62"/>
                    <a:pt x="35" y="62"/>
                    <a:pt x="35" y="62"/>
                  </a:cubicBezTo>
                  <a:cubicBezTo>
                    <a:pt x="50" y="85"/>
                    <a:pt x="50" y="85"/>
                    <a:pt x="50" y="85"/>
                  </a:cubicBezTo>
                  <a:cubicBezTo>
                    <a:pt x="50" y="73"/>
                    <a:pt x="50" y="73"/>
                    <a:pt x="50" y="73"/>
                  </a:cubicBezTo>
                  <a:cubicBezTo>
                    <a:pt x="48" y="70"/>
                    <a:pt x="48" y="70"/>
                    <a:pt x="48" y="70"/>
                  </a:cubicBezTo>
                  <a:cubicBezTo>
                    <a:pt x="54" y="66"/>
                    <a:pt x="54" y="66"/>
                    <a:pt x="54" y="66"/>
                  </a:cubicBezTo>
                  <a:cubicBezTo>
                    <a:pt x="60" y="70"/>
                    <a:pt x="60" y="70"/>
                    <a:pt x="60" y="70"/>
                  </a:cubicBezTo>
                  <a:cubicBezTo>
                    <a:pt x="58" y="73"/>
                    <a:pt x="58" y="73"/>
                    <a:pt x="58" y="73"/>
                  </a:cubicBezTo>
                  <a:cubicBezTo>
                    <a:pt x="58" y="85"/>
                    <a:pt x="58" y="85"/>
                    <a:pt x="58" y="85"/>
                  </a:cubicBezTo>
                  <a:cubicBezTo>
                    <a:pt x="73" y="62"/>
                    <a:pt x="73" y="62"/>
                    <a:pt x="73" y="62"/>
                  </a:cubicBezTo>
                  <a:cubicBezTo>
                    <a:pt x="76" y="62"/>
                    <a:pt x="76" y="62"/>
                    <a:pt x="76" y="62"/>
                  </a:cubicBezTo>
                  <a:cubicBezTo>
                    <a:pt x="87" y="62"/>
                    <a:pt x="96" y="71"/>
                    <a:pt x="101" y="80"/>
                  </a:cubicBezTo>
                  <a:cubicBezTo>
                    <a:pt x="107" y="90"/>
                    <a:pt x="107" y="104"/>
                    <a:pt x="107" y="117"/>
                  </a:cubicBezTo>
                  <a:cubicBezTo>
                    <a:pt x="107" y="135"/>
                    <a:pt x="107" y="143"/>
                    <a:pt x="107" y="161"/>
                  </a:cubicBezTo>
                  <a:cubicBezTo>
                    <a:pt x="108" y="169"/>
                    <a:pt x="91" y="172"/>
                    <a:pt x="86" y="166"/>
                  </a:cubicBezTo>
                  <a:cubicBezTo>
                    <a:pt x="85" y="249"/>
                    <a:pt x="85" y="249"/>
                    <a:pt x="85" y="249"/>
                  </a:cubicBezTo>
                  <a:cubicBezTo>
                    <a:pt x="85" y="266"/>
                    <a:pt x="63" y="269"/>
                    <a:pt x="54" y="258"/>
                  </a:cubicBezTo>
                  <a:cubicBezTo>
                    <a:pt x="45" y="269"/>
                    <a:pt x="23" y="266"/>
                    <a:pt x="23" y="249"/>
                  </a:cubicBezTo>
                  <a:cubicBezTo>
                    <a:pt x="22" y="166"/>
                    <a:pt x="22" y="166"/>
                    <a:pt x="22" y="166"/>
                  </a:cubicBezTo>
                  <a:cubicBezTo>
                    <a:pt x="17" y="172"/>
                    <a:pt x="0" y="169"/>
                    <a:pt x="1" y="161"/>
                  </a:cubicBezTo>
                  <a:cubicBezTo>
                    <a:pt x="1" y="143"/>
                    <a:pt x="1" y="135"/>
                    <a:pt x="1" y="1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6" name="Elipse 35">
              <a:extLst>
                <a:ext uri="{FF2B5EF4-FFF2-40B4-BE49-F238E27FC236}">
                  <a16:creationId xmlns:a16="http://schemas.microsoft.com/office/drawing/2014/main" id="{4E2738D7-BE36-7849-5DF9-601BB4E5F5B9}"/>
                </a:ext>
              </a:extLst>
            </p:cNvPr>
            <p:cNvSpPr/>
            <p:nvPr/>
          </p:nvSpPr>
          <p:spPr>
            <a:xfrm>
              <a:off x="1008160" y="4580346"/>
              <a:ext cx="167233" cy="159155"/>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7" name="Agrupar 36">
            <a:extLst>
              <a:ext uri="{FF2B5EF4-FFF2-40B4-BE49-F238E27FC236}">
                <a16:creationId xmlns:a16="http://schemas.microsoft.com/office/drawing/2014/main" id="{BAF419C5-E082-BB87-CFA6-A4142B559ECF}"/>
              </a:ext>
            </a:extLst>
          </p:cNvPr>
          <p:cNvGrpSpPr/>
          <p:nvPr/>
        </p:nvGrpSpPr>
        <p:grpSpPr>
          <a:xfrm>
            <a:off x="4121109" y="3632368"/>
            <a:ext cx="239375" cy="596089"/>
            <a:chOff x="972090" y="4454157"/>
            <a:chExt cx="239375" cy="596089"/>
          </a:xfrm>
          <a:solidFill>
            <a:srgbClr val="FFE699"/>
          </a:solidFill>
          <a:effectLst/>
        </p:grpSpPr>
        <p:sp>
          <p:nvSpPr>
            <p:cNvPr id="38" name="Freeform 7">
              <a:extLst>
                <a:ext uri="{FF2B5EF4-FFF2-40B4-BE49-F238E27FC236}">
                  <a16:creationId xmlns:a16="http://schemas.microsoft.com/office/drawing/2014/main" id="{F2F9C442-D2A6-1B00-6673-E0132E958F97}"/>
                </a:ext>
              </a:extLst>
            </p:cNvPr>
            <p:cNvSpPr>
              <a:spLocks noEditPoints="1"/>
            </p:cNvSpPr>
            <p:nvPr/>
          </p:nvSpPr>
          <p:spPr bwMode="auto">
            <a:xfrm>
              <a:off x="972090" y="4454157"/>
              <a:ext cx="239375" cy="596089"/>
            </a:xfrm>
            <a:custGeom>
              <a:avLst/>
              <a:gdLst/>
              <a:ahLst/>
              <a:cxnLst>
                <a:cxn ang="0">
                  <a:pos x="77" y="24"/>
                </a:cxn>
                <a:cxn ang="0">
                  <a:pos x="54" y="0"/>
                </a:cxn>
                <a:cxn ang="0">
                  <a:pos x="31" y="24"/>
                </a:cxn>
                <a:cxn ang="0">
                  <a:pos x="77" y="24"/>
                </a:cxn>
                <a:cxn ang="0">
                  <a:pos x="1" y="117"/>
                </a:cxn>
                <a:cxn ang="0">
                  <a:pos x="7" y="80"/>
                </a:cxn>
                <a:cxn ang="0">
                  <a:pos x="32" y="62"/>
                </a:cxn>
                <a:cxn ang="0">
                  <a:pos x="35" y="62"/>
                </a:cxn>
                <a:cxn ang="0">
                  <a:pos x="50" y="85"/>
                </a:cxn>
                <a:cxn ang="0">
                  <a:pos x="50" y="73"/>
                </a:cxn>
                <a:cxn ang="0">
                  <a:pos x="48" y="70"/>
                </a:cxn>
                <a:cxn ang="0">
                  <a:pos x="54" y="66"/>
                </a:cxn>
                <a:cxn ang="0">
                  <a:pos x="60" y="70"/>
                </a:cxn>
                <a:cxn ang="0">
                  <a:pos x="58" y="73"/>
                </a:cxn>
                <a:cxn ang="0">
                  <a:pos x="58" y="85"/>
                </a:cxn>
                <a:cxn ang="0">
                  <a:pos x="73" y="62"/>
                </a:cxn>
                <a:cxn ang="0">
                  <a:pos x="76" y="62"/>
                </a:cxn>
                <a:cxn ang="0">
                  <a:pos x="101" y="80"/>
                </a:cxn>
                <a:cxn ang="0">
                  <a:pos x="107" y="117"/>
                </a:cxn>
                <a:cxn ang="0">
                  <a:pos x="107" y="161"/>
                </a:cxn>
                <a:cxn ang="0">
                  <a:pos x="86" y="166"/>
                </a:cxn>
                <a:cxn ang="0">
                  <a:pos x="85" y="249"/>
                </a:cxn>
                <a:cxn ang="0">
                  <a:pos x="54" y="258"/>
                </a:cxn>
                <a:cxn ang="0">
                  <a:pos x="23" y="249"/>
                </a:cxn>
                <a:cxn ang="0">
                  <a:pos x="22" y="166"/>
                </a:cxn>
                <a:cxn ang="0">
                  <a:pos x="1" y="161"/>
                </a:cxn>
                <a:cxn ang="0">
                  <a:pos x="1" y="117"/>
                </a:cxn>
              </a:cxnLst>
              <a:rect l="0" t="0" r="r" b="b"/>
              <a:pathLst>
                <a:path w="108" h="269">
                  <a:moveTo>
                    <a:pt x="77" y="24"/>
                  </a:moveTo>
                  <a:cubicBezTo>
                    <a:pt x="77" y="11"/>
                    <a:pt x="68" y="0"/>
                    <a:pt x="54" y="0"/>
                  </a:cubicBezTo>
                  <a:cubicBezTo>
                    <a:pt x="39" y="0"/>
                    <a:pt x="31" y="11"/>
                    <a:pt x="31" y="24"/>
                  </a:cubicBezTo>
                  <a:cubicBezTo>
                    <a:pt x="31" y="73"/>
                    <a:pt x="77" y="73"/>
                    <a:pt x="77" y="24"/>
                  </a:cubicBezTo>
                  <a:close/>
                  <a:moveTo>
                    <a:pt x="1" y="117"/>
                  </a:moveTo>
                  <a:cubicBezTo>
                    <a:pt x="1" y="104"/>
                    <a:pt x="1" y="90"/>
                    <a:pt x="7" y="80"/>
                  </a:cubicBezTo>
                  <a:cubicBezTo>
                    <a:pt x="12" y="71"/>
                    <a:pt x="21" y="62"/>
                    <a:pt x="32" y="62"/>
                  </a:cubicBezTo>
                  <a:cubicBezTo>
                    <a:pt x="35" y="62"/>
                    <a:pt x="35" y="62"/>
                    <a:pt x="35" y="62"/>
                  </a:cubicBezTo>
                  <a:cubicBezTo>
                    <a:pt x="50" y="85"/>
                    <a:pt x="50" y="85"/>
                    <a:pt x="50" y="85"/>
                  </a:cubicBezTo>
                  <a:cubicBezTo>
                    <a:pt x="50" y="73"/>
                    <a:pt x="50" y="73"/>
                    <a:pt x="50" y="73"/>
                  </a:cubicBezTo>
                  <a:cubicBezTo>
                    <a:pt x="48" y="70"/>
                    <a:pt x="48" y="70"/>
                    <a:pt x="48" y="70"/>
                  </a:cubicBezTo>
                  <a:cubicBezTo>
                    <a:pt x="54" y="66"/>
                    <a:pt x="54" y="66"/>
                    <a:pt x="54" y="66"/>
                  </a:cubicBezTo>
                  <a:cubicBezTo>
                    <a:pt x="60" y="70"/>
                    <a:pt x="60" y="70"/>
                    <a:pt x="60" y="70"/>
                  </a:cubicBezTo>
                  <a:cubicBezTo>
                    <a:pt x="58" y="73"/>
                    <a:pt x="58" y="73"/>
                    <a:pt x="58" y="73"/>
                  </a:cubicBezTo>
                  <a:cubicBezTo>
                    <a:pt x="58" y="85"/>
                    <a:pt x="58" y="85"/>
                    <a:pt x="58" y="85"/>
                  </a:cubicBezTo>
                  <a:cubicBezTo>
                    <a:pt x="73" y="62"/>
                    <a:pt x="73" y="62"/>
                    <a:pt x="73" y="62"/>
                  </a:cubicBezTo>
                  <a:cubicBezTo>
                    <a:pt x="76" y="62"/>
                    <a:pt x="76" y="62"/>
                    <a:pt x="76" y="62"/>
                  </a:cubicBezTo>
                  <a:cubicBezTo>
                    <a:pt x="87" y="62"/>
                    <a:pt x="96" y="71"/>
                    <a:pt x="101" y="80"/>
                  </a:cubicBezTo>
                  <a:cubicBezTo>
                    <a:pt x="107" y="90"/>
                    <a:pt x="107" y="104"/>
                    <a:pt x="107" y="117"/>
                  </a:cubicBezTo>
                  <a:cubicBezTo>
                    <a:pt x="107" y="135"/>
                    <a:pt x="107" y="143"/>
                    <a:pt x="107" y="161"/>
                  </a:cubicBezTo>
                  <a:cubicBezTo>
                    <a:pt x="108" y="169"/>
                    <a:pt x="91" y="172"/>
                    <a:pt x="86" y="166"/>
                  </a:cubicBezTo>
                  <a:cubicBezTo>
                    <a:pt x="85" y="249"/>
                    <a:pt x="85" y="249"/>
                    <a:pt x="85" y="249"/>
                  </a:cubicBezTo>
                  <a:cubicBezTo>
                    <a:pt x="85" y="266"/>
                    <a:pt x="63" y="269"/>
                    <a:pt x="54" y="258"/>
                  </a:cubicBezTo>
                  <a:cubicBezTo>
                    <a:pt x="45" y="269"/>
                    <a:pt x="23" y="266"/>
                    <a:pt x="23" y="249"/>
                  </a:cubicBezTo>
                  <a:cubicBezTo>
                    <a:pt x="22" y="166"/>
                    <a:pt x="22" y="166"/>
                    <a:pt x="22" y="166"/>
                  </a:cubicBezTo>
                  <a:cubicBezTo>
                    <a:pt x="17" y="172"/>
                    <a:pt x="0" y="169"/>
                    <a:pt x="1" y="161"/>
                  </a:cubicBezTo>
                  <a:cubicBezTo>
                    <a:pt x="1" y="143"/>
                    <a:pt x="1" y="135"/>
                    <a:pt x="1" y="1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9" name="Elipse 38">
              <a:extLst>
                <a:ext uri="{FF2B5EF4-FFF2-40B4-BE49-F238E27FC236}">
                  <a16:creationId xmlns:a16="http://schemas.microsoft.com/office/drawing/2014/main" id="{E2F7D22E-772C-6008-D79D-70CC79FA9334}"/>
                </a:ext>
              </a:extLst>
            </p:cNvPr>
            <p:cNvSpPr/>
            <p:nvPr/>
          </p:nvSpPr>
          <p:spPr>
            <a:xfrm>
              <a:off x="1008160" y="4580346"/>
              <a:ext cx="167233" cy="159155"/>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40" name="Agrupar 39">
            <a:extLst>
              <a:ext uri="{FF2B5EF4-FFF2-40B4-BE49-F238E27FC236}">
                <a16:creationId xmlns:a16="http://schemas.microsoft.com/office/drawing/2014/main" id="{0B8F3DB1-C193-903D-EC3E-3F0E32AF3E7F}"/>
              </a:ext>
            </a:extLst>
          </p:cNvPr>
          <p:cNvGrpSpPr/>
          <p:nvPr/>
        </p:nvGrpSpPr>
        <p:grpSpPr>
          <a:xfrm>
            <a:off x="4802874" y="3632368"/>
            <a:ext cx="239375" cy="596089"/>
            <a:chOff x="972090" y="4454157"/>
            <a:chExt cx="239375" cy="596089"/>
          </a:xfrm>
          <a:solidFill>
            <a:srgbClr val="70AD47"/>
          </a:solidFill>
          <a:effectLst/>
        </p:grpSpPr>
        <p:sp>
          <p:nvSpPr>
            <p:cNvPr id="41" name="Freeform 7">
              <a:extLst>
                <a:ext uri="{FF2B5EF4-FFF2-40B4-BE49-F238E27FC236}">
                  <a16:creationId xmlns:a16="http://schemas.microsoft.com/office/drawing/2014/main" id="{B7FDA03E-F4DC-ABE8-19FF-C8AFC9C5323C}"/>
                </a:ext>
              </a:extLst>
            </p:cNvPr>
            <p:cNvSpPr>
              <a:spLocks noEditPoints="1"/>
            </p:cNvSpPr>
            <p:nvPr/>
          </p:nvSpPr>
          <p:spPr bwMode="auto">
            <a:xfrm>
              <a:off x="972090" y="4454157"/>
              <a:ext cx="239375" cy="596089"/>
            </a:xfrm>
            <a:custGeom>
              <a:avLst/>
              <a:gdLst/>
              <a:ahLst/>
              <a:cxnLst>
                <a:cxn ang="0">
                  <a:pos x="77" y="24"/>
                </a:cxn>
                <a:cxn ang="0">
                  <a:pos x="54" y="0"/>
                </a:cxn>
                <a:cxn ang="0">
                  <a:pos x="31" y="24"/>
                </a:cxn>
                <a:cxn ang="0">
                  <a:pos x="77" y="24"/>
                </a:cxn>
                <a:cxn ang="0">
                  <a:pos x="1" y="117"/>
                </a:cxn>
                <a:cxn ang="0">
                  <a:pos x="7" y="80"/>
                </a:cxn>
                <a:cxn ang="0">
                  <a:pos x="32" y="62"/>
                </a:cxn>
                <a:cxn ang="0">
                  <a:pos x="35" y="62"/>
                </a:cxn>
                <a:cxn ang="0">
                  <a:pos x="50" y="85"/>
                </a:cxn>
                <a:cxn ang="0">
                  <a:pos x="50" y="73"/>
                </a:cxn>
                <a:cxn ang="0">
                  <a:pos x="48" y="70"/>
                </a:cxn>
                <a:cxn ang="0">
                  <a:pos x="54" y="66"/>
                </a:cxn>
                <a:cxn ang="0">
                  <a:pos x="60" y="70"/>
                </a:cxn>
                <a:cxn ang="0">
                  <a:pos x="58" y="73"/>
                </a:cxn>
                <a:cxn ang="0">
                  <a:pos x="58" y="85"/>
                </a:cxn>
                <a:cxn ang="0">
                  <a:pos x="73" y="62"/>
                </a:cxn>
                <a:cxn ang="0">
                  <a:pos x="76" y="62"/>
                </a:cxn>
                <a:cxn ang="0">
                  <a:pos x="101" y="80"/>
                </a:cxn>
                <a:cxn ang="0">
                  <a:pos x="107" y="117"/>
                </a:cxn>
                <a:cxn ang="0">
                  <a:pos x="107" y="161"/>
                </a:cxn>
                <a:cxn ang="0">
                  <a:pos x="86" y="166"/>
                </a:cxn>
                <a:cxn ang="0">
                  <a:pos x="85" y="249"/>
                </a:cxn>
                <a:cxn ang="0">
                  <a:pos x="54" y="258"/>
                </a:cxn>
                <a:cxn ang="0">
                  <a:pos x="23" y="249"/>
                </a:cxn>
                <a:cxn ang="0">
                  <a:pos x="22" y="166"/>
                </a:cxn>
                <a:cxn ang="0">
                  <a:pos x="1" y="161"/>
                </a:cxn>
                <a:cxn ang="0">
                  <a:pos x="1" y="117"/>
                </a:cxn>
              </a:cxnLst>
              <a:rect l="0" t="0" r="r" b="b"/>
              <a:pathLst>
                <a:path w="108" h="269">
                  <a:moveTo>
                    <a:pt x="77" y="24"/>
                  </a:moveTo>
                  <a:cubicBezTo>
                    <a:pt x="77" y="11"/>
                    <a:pt x="68" y="0"/>
                    <a:pt x="54" y="0"/>
                  </a:cubicBezTo>
                  <a:cubicBezTo>
                    <a:pt x="39" y="0"/>
                    <a:pt x="31" y="11"/>
                    <a:pt x="31" y="24"/>
                  </a:cubicBezTo>
                  <a:cubicBezTo>
                    <a:pt x="31" y="73"/>
                    <a:pt x="77" y="73"/>
                    <a:pt x="77" y="24"/>
                  </a:cubicBezTo>
                  <a:close/>
                  <a:moveTo>
                    <a:pt x="1" y="117"/>
                  </a:moveTo>
                  <a:cubicBezTo>
                    <a:pt x="1" y="104"/>
                    <a:pt x="1" y="90"/>
                    <a:pt x="7" y="80"/>
                  </a:cubicBezTo>
                  <a:cubicBezTo>
                    <a:pt x="12" y="71"/>
                    <a:pt x="21" y="62"/>
                    <a:pt x="32" y="62"/>
                  </a:cubicBezTo>
                  <a:cubicBezTo>
                    <a:pt x="35" y="62"/>
                    <a:pt x="35" y="62"/>
                    <a:pt x="35" y="62"/>
                  </a:cubicBezTo>
                  <a:cubicBezTo>
                    <a:pt x="50" y="85"/>
                    <a:pt x="50" y="85"/>
                    <a:pt x="50" y="85"/>
                  </a:cubicBezTo>
                  <a:cubicBezTo>
                    <a:pt x="50" y="73"/>
                    <a:pt x="50" y="73"/>
                    <a:pt x="50" y="73"/>
                  </a:cubicBezTo>
                  <a:cubicBezTo>
                    <a:pt x="48" y="70"/>
                    <a:pt x="48" y="70"/>
                    <a:pt x="48" y="70"/>
                  </a:cubicBezTo>
                  <a:cubicBezTo>
                    <a:pt x="54" y="66"/>
                    <a:pt x="54" y="66"/>
                    <a:pt x="54" y="66"/>
                  </a:cubicBezTo>
                  <a:cubicBezTo>
                    <a:pt x="60" y="70"/>
                    <a:pt x="60" y="70"/>
                    <a:pt x="60" y="70"/>
                  </a:cubicBezTo>
                  <a:cubicBezTo>
                    <a:pt x="58" y="73"/>
                    <a:pt x="58" y="73"/>
                    <a:pt x="58" y="73"/>
                  </a:cubicBezTo>
                  <a:cubicBezTo>
                    <a:pt x="58" y="85"/>
                    <a:pt x="58" y="85"/>
                    <a:pt x="58" y="85"/>
                  </a:cubicBezTo>
                  <a:cubicBezTo>
                    <a:pt x="73" y="62"/>
                    <a:pt x="73" y="62"/>
                    <a:pt x="73" y="62"/>
                  </a:cubicBezTo>
                  <a:cubicBezTo>
                    <a:pt x="76" y="62"/>
                    <a:pt x="76" y="62"/>
                    <a:pt x="76" y="62"/>
                  </a:cubicBezTo>
                  <a:cubicBezTo>
                    <a:pt x="87" y="62"/>
                    <a:pt x="96" y="71"/>
                    <a:pt x="101" y="80"/>
                  </a:cubicBezTo>
                  <a:cubicBezTo>
                    <a:pt x="107" y="90"/>
                    <a:pt x="107" y="104"/>
                    <a:pt x="107" y="117"/>
                  </a:cubicBezTo>
                  <a:cubicBezTo>
                    <a:pt x="107" y="135"/>
                    <a:pt x="107" y="143"/>
                    <a:pt x="107" y="161"/>
                  </a:cubicBezTo>
                  <a:cubicBezTo>
                    <a:pt x="108" y="169"/>
                    <a:pt x="91" y="172"/>
                    <a:pt x="86" y="166"/>
                  </a:cubicBezTo>
                  <a:cubicBezTo>
                    <a:pt x="85" y="249"/>
                    <a:pt x="85" y="249"/>
                    <a:pt x="85" y="249"/>
                  </a:cubicBezTo>
                  <a:cubicBezTo>
                    <a:pt x="85" y="266"/>
                    <a:pt x="63" y="269"/>
                    <a:pt x="54" y="258"/>
                  </a:cubicBezTo>
                  <a:cubicBezTo>
                    <a:pt x="45" y="269"/>
                    <a:pt x="23" y="266"/>
                    <a:pt x="23" y="249"/>
                  </a:cubicBezTo>
                  <a:cubicBezTo>
                    <a:pt x="22" y="166"/>
                    <a:pt x="22" y="166"/>
                    <a:pt x="22" y="166"/>
                  </a:cubicBezTo>
                  <a:cubicBezTo>
                    <a:pt x="17" y="172"/>
                    <a:pt x="0" y="169"/>
                    <a:pt x="1" y="161"/>
                  </a:cubicBezTo>
                  <a:cubicBezTo>
                    <a:pt x="1" y="143"/>
                    <a:pt x="1" y="135"/>
                    <a:pt x="1" y="1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2" name="Elipse 41">
              <a:extLst>
                <a:ext uri="{FF2B5EF4-FFF2-40B4-BE49-F238E27FC236}">
                  <a16:creationId xmlns:a16="http://schemas.microsoft.com/office/drawing/2014/main" id="{DAFD5973-298D-2AB3-2A36-E914496FECC3}"/>
                </a:ext>
              </a:extLst>
            </p:cNvPr>
            <p:cNvSpPr/>
            <p:nvPr/>
          </p:nvSpPr>
          <p:spPr>
            <a:xfrm>
              <a:off x="1008160" y="4580346"/>
              <a:ext cx="167233" cy="159155"/>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43" name="Agrupar 42">
            <a:extLst>
              <a:ext uri="{FF2B5EF4-FFF2-40B4-BE49-F238E27FC236}">
                <a16:creationId xmlns:a16="http://schemas.microsoft.com/office/drawing/2014/main" id="{6DF7AB4B-F13E-0746-B7D4-C28BA86A3A0E}"/>
              </a:ext>
            </a:extLst>
          </p:cNvPr>
          <p:cNvGrpSpPr/>
          <p:nvPr/>
        </p:nvGrpSpPr>
        <p:grpSpPr>
          <a:xfrm>
            <a:off x="5263302" y="3632368"/>
            <a:ext cx="239375" cy="596089"/>
            <a:chOff x="972090" y="4454157"/>
            <a:chExt cx="239375" cy="596089"/>
          </a:xfrm>
          <a:solidFill>
            <a:srgbClr val="70AD47"/>
          </a:solidFill>
          <a:effectLst/>
        </p:grpSpPr>
        <p:sp>
          <p:nvSpPr>
            <p:cNvPr id="44" name="Freeform 7">
              <a:extLst>
                <a:ext uri="{FF2B5EF4-FFF2-40B4-BE49-F238E27FC236}">
                  <a16:creationId xmlns:a16="http://schemas.microsoft.com/office/drawing/2014/main" id="{8CA0499F-8902-A527-9156-6F26B973F382}"/>
                </a:ext>
              </a:extLst>
            </p:cNvPr>
            <p:cNvSpPr>
              <a:spLocks noEditPoints="1"/>
            </p:cNvSpPr>
            <p:nvPr/>
          </p:nvSpPr>
          <p:spPr bwMode="auto">
            <a:xfrm>
              <a:off x="972090" y="4454157"/>
              <a:ext cx="239375" cy="596089"/>
            </a:xfrm>
            <a:custGeom>
              <a:avLst/>
              <a:gdLst/>
              <a:ahLst/>
              <a:cxnLst>
                <a:cxn ang="0">
                  <a:pos x="77" y="24"/>
                </a:cxn>
                <a:cxn ang="0">
                  <a:pos x="54" y="0"/>
                </a:cxn>
                <a:cxn ang="0">
                  <a:pos x="31" y="24"/>
                </a:cxn>
                <a:cxn ang="0">
                  <a:pos x="77" y="24"/>
                </a:cxn>
                <a:cxn ang="0">
                  <a:pos x="1" y="117"/>
                </a:cxn>
                <a:cxn ang="0">
                  <a:pos x="7" y="80"/>
                </a:cxn>
                <a:cxn ang="0">
                  <a:pos x="32" y="62"/>
                </a:cxn>
                <a:cxn ang="0">
                  <a:pos x="35" y="62"/>
                </a:cxn>
                <a:cxn ang="0">
                  <a:pos x="50" y="85"/>
                </a:cxn>
                <a:cxn ang="0">
                  <a:pos x="50" y="73"/>
                </a:cxn>
                <a:cxn ang="0">
                  <a:pos x="48" y="70"/>
                </a:cxn>
                <a:cxn ang="0">
                  <a:pos x="54" y="66"/>
                </a:cxn>
                <a:cxn ang="0">
                  <a:pos x="60" y="70"/>
                </a:cxn>
                <a:cxn ang="0">
                  <a:pos x="58" y="73"/>
                </a:cxn>
                <a:cxn ang="0">
                  <a:pos x="58" y="85"/>
                </a:cxn>
                <a:cxn ang="0">
                  <a:pos x="73" y="62"/>
                </a:cxn>
                <a:cxn ang="0">
                  <a:pos x="76" y="62"/>
                </a:cxn>
                <a:cxn ang="0">
                  <a:pos x="101" y="80"/>
                </a:cxn>
                <a:cxn ang="0">
                  <a:pos x="107" y="117"/>
                </a:cxn>
                <a:cxn ang="0">
                  <a:pos x="107" y="161"/>
                </a:cxn>
                <a:cxn ang="0">
                  <a:pos x="86" y="166"/>
                </a:cxn>
                <a:cxn ang="0">
                  <a:pos x="85" y="249"/>
                </a:cxn>
                <a:cxn ang="0">
                  <a:pos x="54" y="258"/>
                </a:cxn>
                <a:cxn ang="0">
                  <a:pos x="23" y="249"/>
                </a:cxn>
                <a:cxn ang="0">
                  <a:pos x="22" y="166"/>
                </a:cxn>
                <a:cxn ang="0">
                  <a:pos x="1" y="161"/>
                </a:cxn>
                <a:cxn ang="0">
                  <a:pos x="1" y="117"/>
                </a:cxn>
              </a:cxnLst>
              <a:rect l="0" t="0" r="r" b="b"/>
              <a:pathLst>
                <a:path w="108" h="269">
                  <a:moveTo>
                    <a:pt x="77" y="24"/>
                  </a:moveTo>
                  <a:cubicBezTo>
                    <a:pt x="77" y="11"/>
                    <a:pt x="68" y="0"/>
                    <a:pt x="54" y="0"/>
                  </a:cubicBezTo>
                  <a:cubicBezTo>
                    <a:pt x="39" y="0"/>
                    <a:pt x="31" y="11"/>
                    <a:pt x="31" y="24"/>
                  </a:cubicBezTo>
                  <a:cubicBezTo>
                    <a:pt x="31" y="73"/>
                    <a:pt x="77" y="73"/>
                    <a:pt x="77" y="24"/>
                  </a:cubicBezTo>
                  <a:close/>
                  <a:moveTo>
                    <a:pt x="1" y="117"/>
                  </a:moveTo>
                  <a:cubicBezTo>
                    <a:pt x="1" y="104"/>
                    <a:pt x="1" y="90"/>
                    <a:pt x="7" y="80"/>
                  </a:cubicBezTo>
                  <a:cubicBezTo>
                    <a:pt x="12" y="71"/>
                    <a:pt x="21" y="62"/>
                    <a:pt x="32" y="62"/>
                  </a:cubicBezTo>
                  <a:cubicBezTo>
                    <a:pt x="35" y="62"/>
                    <a:pt x="35" y="62"/>
                    <a:pt x="35" y="62"/>
                  </a:cubicBezTo>
                  <a:cubicBezTo>
                    <a:pt x="50" y="85"/>
                    <a:pt x="50" y="85"/>
                    <a:pt x="50" y="85"/>
                  </a:cubicBezTo>
                  <a:cubicBezTo>
                    <a:pt x="50" y="73"/>
                    <a:pt x="50" y="73"/>
                    <a:pt x="50" y="73"/>
                  </a:cubicBezTo>
                  <a:cubicBezTo>
                    <a:pt x="48" y="70"/>
                    <a:pt x="48" y="70"/>
                    <a:pt x="48" y="70"/>
                  </a:cubicBezTo>
                  <a:cubicBezTo>
                    <a:pt x="54" y="66"/>
                    <a:pt x="54" y="66"/>
                    <a:pt x="54" y="66"/>
                  </a:cubicBezTo>
                  <a:cubicBezTo>
                    <a:pt x="60" y="70"/>
                    <a:pt x="60" y="70"/>
                    <a:pt x="60" y="70"/>
                  </a:cubicBezTo>
                  <a:cubicBezTo>
                    <a:pt x="58" y="73"/>
                    <a:pt x="58" y="73"/>
                    <a:pt x="58" y="73"/>
                  </a:cubicBezTo>
                  <a:cubicBezTo>
                    <a:pt x="58" y="85"/>
                    <a:pt x="58" y="85"/>
                    <a:pt x="58" y="85"/>
                  </a:cubicBezTo>
                  <a:cubicBezTo>
                    <a:pt x="73" y="62"/>
                    <a:pt x="73" y="62"/>
                    <a:pt x="73" y="62"/>
                  </a:cubicBezTo>
                  <a:cubicBezTo>
                    <a:pt x="76" y="62"/>
                    <a:pt x="76" y="62"/>
                    <a:pt x="76" y="62"/>
                  </a:cubicBezTo>
                  <a:cubicBezTo>
                    <a:pt x="87" y="62"/>
                    <a:pt x="96" y="71"/>
                    <a:pt x="101" y="80"/>
                  </a:cubicBezTo>
                  <a:cubicBezTo>
                    <a:pt x="107" y="90"/>
                    <a:pt x="107" y="104"/>
                    <a:pt x="107" y="117"/>
                  </a:cubicBezTo>
                  <a:cubicBezTo>
                    <a:pt x="107" y="135"/>
                    <a:pt x="107" y="143"/>
                    <a:pt x="107" y="161"/>
                  </a:cubicBezTo>
                  <a:cubicBezTo>
                    <a:pt x="108" y="169"/>
                    <a:pt x="91" y="172"/>
                    <a:pt x="86" y="166"/>
                  </a:cubicBezTo>
                  <a:cubicBezTo>
                    <a:pt x="85" y="249"/>
                    <a:pt x="85" y="249"/>
                    <a:pt x="85" y="249"/>
                  </a:cubicBezTo>
                  <a:cubicBezTo>
                    <a:pt x="85" y="266"/>
                    <a:pt x="63" y="269"/>
                    <a:pt x="54" y="258"/>
                  </a:cubicBezTo>
                  <a:cubicBezTo>
                    <a:pt x="45" y="269"/>
                    <a:pt x="23" y="266"/>
                    <a:pt x="23" y="249"/>
                  </a:cubicBezTo>
                  <a:cubicBezTo>
                    <a:pt x="22" y="166"/>
                    <a:pt x="22" y="166"/>
                    <a:pt x="22" y="166"/>
                  </a:cubicBezTo>
                  <a:cubicBezTo>
                    <a:pt x="17" y="172"/>
                    <a:pt x="0" y="169"/>
                    <a:pt x="1" y="161"/>
                  </a:cubicBezTo>
                  <a:cubicBezTo>
                    <a:pt x="1" y="143"/>
                    <a:pt x="1" y="135"/>
                    <a:pt x="1" y="1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5" name="Elipse 44">
              <a:extLst>
                <a:ext uri="{FF2B5EF4-FFF2-40B4-BE49-F238E27FC236}">
                  <a16:creationId xmlns:a16="http://schemas.microsoft.com/office/drawing/2014/main" id="{13773535-1173-79FA-3A2F-3E5BC05443A7}"/>
                </a:ext>
              </a:extLst>
            </p:cNvPr>
            <p:cNvSpPr/>
            <p:nvPr/>
          </p:nvSpPr>
          <p:spPr>
            <a:xfrm>
              <a:off x="1008160" y="4580346"/>
              <a:ext cx="167233" cy="159155"/>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46" name="Retângulo: Cantos Arredondados 45">
            <a:extLst>
              <a:ext uri="{FF2B5EF4-FFF2-40B4-BE49-F238E27FC236}">
                <a16:creationId xmlns:a16="http://schemas.microsoft.com/office/drawing/2014/main" id="{2AA746ED-F0DE-351B-E111-75E2497B8DE5}"/>
              </a:ext>
            </a:extLst>
          </p:cNvPr>
          <p:cNvSpPr/>
          <p:nvPr/>
        </p:nvSpPr>
        <p:spPr>
          <a:xfrm>
            <a:off x="230788" y="3434250"/>
            <a:ext cx="3175339" cy="1183338"/>
          </a:xfrm>
          <a:prstGeom prst="roundRect">
            <a:avLst/>
          </a:prstGeom>
          <a:noFill/>
          <a:ln w="28575" cap="flat" cmpd="sng" algn="ctr">
            <a:solidFill>
              <a:srgbClr val="FF7C8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7" name="Retângulo: Cantos Arredondados 46">
            <a:extLst>
              <a:ext uri="{FF2B5EF4-FFF2-40B4-BE49-F238E27FC236}">
                <a16:creationId xmlns:a16="http://schemas.microsoft.com/office/drawing/2014/main" id="{7B4B42D3-6B53-99CB-3238-E3D633FC8FF8}"/>
              </a:ext>
            </a:extLst>
          </p:cNvPr>
          <p:cNvSpPr/>
          <p:nvPr/>
        </p:nvSpPr>
        <p:spPr>
          <a:xfrm>
            <a:off x="3468109" y="3445207"/>
            <a:ext cx="1091797" cy="1183338"/>
          </a:xfrm>
          <a:prstGeom prst="roundRect">
            <a:avLst/>
          </a:prstGeom>
          <a:noFill/>
          <a:ln w="28575" cap="flat" cmpd="sng" algn="ctr">
            <a:solidFill>
              <a:srgbClr val="FFE699"/>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8" name="Retângulo: Cantos Arredondados 47">
            <a:extLst>
              <a:ext uri="{FF2B5EF4-FFF2-40B4-BE49-F238E27FC236}">
                <a16:creationId xmlns:a16="http://schemas.microsoft.com/office/drawing/2014/main" id="{F345276F-0DCD-693D-95AE-30EAC14DC434}"/>
              </a:ext>
            </a:extLst>
          </p:cNvPr>
          <p:cNvSpPr/>
          <p:nvPr/>
        </p:nvSpPr>
        <p:spPr>
          <a:xfrm>
            <a:off x="4619159" y="3445207"/>
            <a:ext cx="1091797" cy="1183338"/>
          </a:xfrm>
          <a:prstGeom prst="roundRect">
            <a:avLst/>
          </a:prstGeom>
          <a:noFill/>
          <a:ln w="28575" cap="flat" cmpd="sng" algn="ctr">
            <a:solidFill>
              <a:srgbClr val="70AD47"/>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9" name="Retângulo 48">
            <a:extLst>
              <a:ext uri="{FF2B5EF4-FFF2-40B4-BE49-F238E27FC236}">
                <a16:creationId xmlns:a16="http://schemas.microsoft.com/office/drawing/2014/main" id="{F114F3E1-CB04-3530-42AF-D48FD3FA508C}"/>
              </a:ext>
            </a:extLst>
          </p:cNvPr>
          <p:cNvSpPr/>
          <p:nvPr/>
        </p:nvSpPr>
        <p:spPr>
          <a:xfrm>
            <a:off x="230788" y="3207186"/>
            <a:ext cx="3175339" cy="210227"/>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a:ln>
                  <a:noFill/>
                </a:ln>
                <a:solidFill>
                  <a:srgbClr val="FF7C80"/>
                </a:solidFill>
                <a:effectLst/>
                <a:uLnTx/>
                <a:uFillTx/>
                <a:latin typeface="Calibri" panose="020F0502020204030204" pitchFamily="34" charset="0"/>
                <a:cs typeface="Calibri" panose="020F0502020204030204" pitchFamily="34" charset="0"/>
              </a:rPr>
              <a:t>DETRATORES</a:t>
            </a:r>
          </a:p>
        </p:txBody>
      </p:sp>
      <p:sp>
        <p:nvSpPr>
          <p:cNvPr id="50" name="Retângulo 49">
            <a:extLst>
              <a:ext uri="{FF2B5EF4-FFF2-40B4-BE49-F238E27FC236}">
                <a16:creationId xmlns:a16="http://schemas.microsoft.com/office/drawing/2014/main" id="{FE8030E0-C87A-A130-4C04-C58937A30AD8}"/>
              </a:ext>
            </a:extLst>
          </p:cNvPr>
          <p:cNvSpPr/>
          <p:nvPr/>
        </p:nvSpPr>
        <p:spPr>
          <a:xfrm>
            <a:off x="4619159" y="3201297"/>
            <a:ext cx="1091798" cy="222005"/>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a:ln>
                  <a:noFill/>
                </a:ln>
                <a:solidFill>
                  <a:srgbClr val="70AD47"/>
                </a:solidFill>
                <a:effectLst/>
                <a:uLnTx/>
                <a:uFillTx/>
                <a:latin typeface="Calibri" panose="020F0502020204030204" pitchFamily="34" charset="0"/>
                <a:cs typeface="Calibri" panose="020F0502020204030204" pitchFamily="34" charset="0"/>
              </a:rPr>
              <a:t>PROMOTORES</a:t>
            </a:r>
          </a:p>
        </p:txBody>
      </p:sp>
      <p:sp>
        <p:nvSpPr>
          <p:cNvPr id="51" name="Retângulo 50">
            <a:extLst>
              <a:ext uri="{FF2B5EF4-FFF2-40B4-BE49-F238E27FC236}">
                <a16:creationId xmlns:a16="http://schemas.microsoft.com/office/drawing/2014/main" id="{8DA71A91-DFAA-499E-34BB-9349B157E320}"/>
              </a:ext>
            </a:extLst>
          </p:cNvPr>
          <p:cNvSpPr/>
          <p:nvPr/>
        </p:nvSpPr>
        <p:spPr>
          <a:xfrm>
            <a:off x="3473077" y="3201297"/>
            <a:ext cx="1091798" cy="222005"/>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NEUTROS</a:t>
            </a:r>
          </a:p>
        </p:txBody>
      </p:sp>
      <p:grpSp>
        <p:nvGrpSpPr>
          <p:cNvPr id="52" name="Agrupar 51">
            <a:extLst>
              <a:ext uri="{FF2B5EF4-FFF2-40B4-BE49-F238E27FC236}">
                <a16:creationId xmlns:a16="http://schemas.microsoft.com/office/drawing/2014/main" id="{4FFCBBE1-99ED-73CD-121B-4FEE0FB28A35}"/>
              </a:ext>
            </a:extLst>
          </p:cNvPr>
          <p:cNvGrpSpPr/>
          <p:nvPr/>
        </p:nvGrpSpPr>
        <p:grpSpPr>
          <a:xfrm>
            <a:off x="230788" y="4702179"/>
            <a:ext cx="5489694" cy="763164"/>
            <a:chOff x="1336676" y="5256123"/>
            <a:chExt cx="5097148" cy="763164"/>
          </a:xfrm>
        </p:grpSpPr>
        <p:sp>
          <p:nvSpPr>
            <p:cNvPr id="53" name="Retângulo: Cantos Arredondados 52">
              <a:extLst>
                <a:ext uri="{FF2B5EF4-FFF2-40B4-BE49-F238E27FC236}">
                  <a16:creationId xmlns:a16="http://schemas.microsoft.com/office/drawing/2014/main" id="{D9D911F2-4D80-C5F8-30A1-52ECC19FC1CD}"/>
                </a:ext>
              </a:extLst>
            </p:cNvPr>
            <p:cNvSpPr/>
            <p:nvPr/>
          </p:nvSpPr>
          <p:spPr>
            <a:xfrm>
              <a:off x="1336676" y="5256123"/>
              <a:ext cx="5097148" cy="763164"/>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4" name="Retângulo 53">
              <a:extLst>
                <a:ext uri="{FF2B5EF4-FFF2-40B4-BE49-F238E27FC236}">
                  <a16:creationId xmlns:a16="http://schemas.microsoft.com/office/drawing/2014/main" id="{BA07DECF-0A5F-C06B-DFAD-75F3EE865F4F}"/>
                </a:ext>
              </a:extLst>
            </p:cNvPr>
            <p:cNvSpPr/>
            <p:nvPr/>
          </p:nvSpPr>
          <p:spPr>
            <a:xfrm>
              <a:off x="1459022" y="5308888"/>
              <a:ext cx="731207" cy="645368"/>
            </a:xfrm>
            <a:prstGeom prst="rect">
              <a:avLst/>
            </a:prstGeom>
            <a:noFill/>
            <a:ln w="1270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300" normalizeH="0" baseline="0" noProof="0">
                  <a:ln>
                    <a:noFill/>
                  </a:ln>
                  <a:solidFill>
                    <a:schemeClr val="bg2">
                      <a:lumMod val="50000"/>
                    </a:schemeClr>
                  </a:solidFill>
                  <a:effectLst/>
                  <a:uLnTx/>
                  <a:uFillTx/>
                  <a:latin typeface="Calibri" panose="020F0502020204030204" pitchFamily="34" charset="0"/>
                  <a:cs typeface="Calibri" panose="020F0502020204030204" pitchFamily="34" charset="0"/>
                </a:rPr>
                <a:t>NPS</a:t>
              </a:r>
              <a:endParaRPr kumimoji="0" lang="pt-BR" sz="1600" b="1" i="0" u="none" strike="noStrike" kern="0" cap="none" spc="300" normalizeH="0" baseline="0" noProof="0">
                <a:ln>
                  <a:noFill/>
                </a:ln>
                <a:solidFill>
                  <a:schemeClr val="bg2">
                    <a:lumMod val="50000"/>
                  </a:schemeClr>
                </a:solidFill>
                <a:effectLst/>
                <a:uLnTx/>
                <a:uFillTx/>
                <a:latin typeface="Calibri" panose="020F0502020204030204" pitchFamily="34" charset="0"/>
                <a:cs typeface="Calibri" panose="020F0502020204030204" pitchFamily="34" charset="0"/>
              </a:endParaRPr>
            </a:p>
          </p:txBody>
        </p:sp>
        <p:sp>
          <p:nvSpPr>
            <p:cNvPr id="55" name="Retângulo: Cantos Arredondados 54">
              <a:extLst>
                <a:ext uri="{FF2B5EF4-FFF2-40B4-BE49-F238E27FC236}">
                  <a16:creationId xmlns:a16="http://schemas.microsoft.com/office/drawing/2014/main" id="{140BC541-D06F-DF1D-0816-941EDA3DAC8A}"/>
                </a:ext>
              </a:extLst>
            </p:cNvPr>
            <p:cNvSpPr/>
            <p:nvPr/>
          </p:nvSpPr>
          <p:spPr>
            <a:xfrm>
              <a:off x="2444436" y="5439914"/>
              <a:ext cx="1660678" cy="408972"/>
            </a:xfrm>
            <a:prstGeom prst="roundRect">
              <a:avLst/>
            </a:prstGeom>
            <a:solidFill>
              <a:srgbClr val="70AD47"/>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 de PROMOTORES</a:t>
              </a:r>
            </a:p>
          </p:txBody>
        </p:sp>
        <p:sp>
          <p:nvSpPr>
            <p:cNvPr id="56" name="Retângulo: Cantos Arredondados 55">
              <a:extLst>
                <a:ext uri="{FF2B5EF4-FFF2-40B4-BE49-F238E27FC236}">
                  <a16:creationId xmlns:a16="http://schemas.microsoft.com/office/drawing/2014/main" id="{9AD6C3A9-A7E7-3003-1F05-9E8679593CA9}"/>
                </a:ext>
              </a:extLst>
            </p:cNvPr>
            <p:cNvSpPr/>
            <p:nvPr/>
          </p:nvSpPr>
          <p:spPr>
            <a:xfrm>
              <a:off x="4619115" y="5436837"/>
              <a:ext cx="1660678" cy="408972"/>
            </a:xfrm>
            <a:prstGeom prst="roundRect">
              <a:avLst/>
            </a:prstGeom>
            <a:solidFill>
              <a:srgbClr val="FF7C8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 de DETRATORES</a:t>
              </a:r>
            </a:p>
          </p:txBody>
        </p:sp>
        <p:sp>
          <p:nvSpPr>
            <p:cNvPr id="57" name="Retângulo 56">
              <a:extLst>
                <a:ext uri="{FF2B5EF4-FFF2-40B4-BE49-F238E27FC236}">
                  <a16:creationId xmlns:a16="http://schemas.microsoft.com/office/drawing/2014/main" id="{A82E2A3E-7673-0A1C-FD1A-9B8E8D185AAA}"/>
                </a:ext>
              </a:extLst>
            </p:cNvPr>
            <p:cNvSpPr/>
            <p:nvPr/>
          </p:nvSpPr>
          <p:spPr>
            <a:xfrm>
              <a:off x="4214901" y="5607254"/>
              <a:ext cx="279038" cy="6813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8" name="Retângulo 57">
              <a:extLst>
                <a:ext uri="{FF2B5EF4-FFF2-40B4-BE49-F238E27FC236}">
                  <a16:creationId xmlns:a16="http://schemas.microsoft.com/office/drawing/2014/main" id="{FFF01CFE-3F82-C9F8-5688-D2C02407D2D2}"/>
                </a:ext>
              </a:extLst>
            </p:cNvPr>
            <p:cNvSpPr/>
            <p:nvPr/>
          </p:nvSpPr>
          <p:spPr>
            <a:xfrm>
              <a:off x="2055068" y="5670874"/>
              <a:ext cx="279038" cy="6813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59" name="Retângulo 58">
              <a:extLst>
                <a:ext uri="{FF2B5EF4-FFF2-40B4-BE49-F238E27FC236}">
                  <a16:creationId xmlns:a16="http://schemas.microsoft.com/office/drawing/2014/main" id="{C562F471-E673-9C71-F098-3BA498BE5BEE}"/>
                </a:ext>
              </a:extLst>
            </p:cNvPr>
            <p:cNvSpPr/>
            <p:nvPr/>
          </p:nvSpPr>
          <p:spPr>
            <a:xfrm>
              <a:off x="2055068" y="5538501"/>
              <a:ext cx="279038" cy="6813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60" name="Elipse 59">
            <a:extLst>
              <a:ext uri="{FF2B5EF4-FFF2-40B4-BE49-F238E27FC236}">
                <a16:creationId xmlns:a16="http://schemas.microsoft.com/office/drawing/2014/main" id="{BAC67378-4381-64AB-C134-AB7B81CBA2E6}"/>
              </a:ext>
            </a:extLst>
          </p:cNvPr>
          <p:cNvSpPr/>
          <p:nvPr/>
        </p:nvSpPr>
        <p:spPr>
          <a:xfrm>
            <a:off x="230788" y="4208616"/>
            <a:ext cx="433614" cy="408972"/>
          </a:xfrm>
          <a:prstGeom prst="ellipse">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srgbClr val="FF7C80"/>
                </a:solidFill>
                <a:effectLst/>
                <a:uLnTx/>
                <a:uFillTx/>
                <a:latin typeface="Calibri" panose="020F0502020204030204" pitchFamily="34" charset="0"/>
                <a:cs typeface="Calibri" panose="020F0502020204030204" pitchFamily="34" charset="0"/>
              </a:rPr>
              <a:t>0</a:t>
            </a:r>
          </a:p>
        </p:txBody>
      </p:sp>
      <p:grpSp>
        <p:nvGrpSpPr>
          <p:cNvPr id="61" name="Agrupar 60">
            <a:extLst>
              <a:ext uri="{FF2B5EF4-FFF2-40B4-BE49-F238E27FC236}">
                <a16:creationId xmlns:a16="http://schemas.microsoft.com/office/drawing/2014/main" id="{78B25A8B-4F83-F63D-633B-DD44A3CA1CFB}"/>
              </a:ext>
            </a:extLst>
          </p:cNvPr>
          <p:cNvGrpSpPr/>
          <p:nvPr/>
        </p:nvGrpSpPr>
        <p:grpSpPr>
          <a:xfrm>
            <a:off x="327908" y="3624010"/>
            <a:ext cx="239375" cy="596089"/>
            <a:chOff x="972090" y="4454157"/>
            <a:chExt cx="239375" cy="596089"/>
          </a:xfrm>
          <a:effectLst/>
        </p:grpSpPr>
        <p:sp>
          <p:nvSpPr>
            <p:cNvPr id="62" name="Freeform 7">
              <a:extLst>
                <a:ext uri="{FF2B5EF4-FFF2-40B4-BE49-F238E27FC236}">
                  <a16:creationId xmlns:a16="http://schemas.microsoft.com/office/drawing/2014/main" id="{738F80A2-FE65-0EFB-8186-060EA5237515}"/>
                </a:ext>
              </a:extLst>
            </p:cNvPr>
            <p:cNvSpPr>
              <a:spLocks noEditPoints="1"/>
            </p:cNvSpPr>
            <p:nvPr/>
          </p:nvSpPr>
          <p:spPr bwMode="auto">
            <a:xfrm>
              <a:off x="972090" y="4454157"/>
              <a:ext cx="239375" cy="596089"/>
            </a:xfrm>
            <a:custGeom>
              <a:avLst/>
              <a:gdLst/>
              <a:ahLst/>
              <a:cxnLst>
                <a:cxn ang="0">
                  <a:pos x="77" y="24"/>
                </a:cxn>
                <a:cxn ang="0">
                  <a:pos x="54" y="0"/>
                </a:cxn>
                <a:cxn ang="0">
                  <a:pos x="31" y="24"/>
                </a:cxn>
                <a:cxn ang="0">
                  <a:pos x="77" y="24"/>
                </a:cxn>
                <a:cxn ang="0">
                  <a:pos x="1" y="117"/>
                </a:cxn>
                <a:cxn ang="0">
                  <a:pos x="7" y="80"/>
                </a:cxn>
                <a:cxn ang="0">
                  <a:pos x="32" y="62"/>
                </a:cxn>
                <a:cxn ang="0">
                  <a:pos x="35" y="62"/>
                </a:cxn>
                <a:cxn ang="0">
                  <a:pos x="50" y="85"/>
                </a:cxn>
                <a:cxn ang="0">
                  <a:pos x="50" y="73"/>
                </a:cxn>
                <a:cxn ang="0">
                  <a:pos x="48" y="70"/>
                </a:cxn>
                <a:cxn ang="0">
                  <a:pos x="54" y="66"/>
                </a:cxn>
                <a:cxn ang="0">
                  <a:pos x="60" y="70"/>
                </a:cxn>
                <a:cxn ang="0">
                  <a:pos x="58" y="73"/>
                </a:cxn>
                <a:cxn ang="0">
                  <a:pos x="58" y="85"/>
                </a:cxn>
                <a:cxn ang="0">
                  <a:pos x="73" y="62"/>
                </a:cxn>
                <a:cxn ang="0">
                  <a:pos x="76" y="62"/>
                </a:cxn>
                <a:cxn ang="0">
                  <a:pos x="101" y="80"/>
                </a:cxn>
                <a:cxn ang="0">
                  <a:pos x="107" y="117"/>
                </a:cxn>
                <a:cxn ang="0">
                  <a:pos x="107" y="161"/>
                </a:cxn>
                <a:cxn ang="0">
                  <a:pos x="86" y="166"/>
                </a:cxn>
                <a:cxn ang="0">
                  <a:pos x="85" y="249"/>
                </a:cxn>
                <a:cxn ang="0">
                  <a:pos x="54" y="258"/>
                </a:cxn>
                <a:cxn ang="0">
                  <a:pos x="23" y="249"/>
                </a:cxn>
                <a:cxn ang="0">
                  <a:pos x="22" y="166"/>
                </a:cxn>
                <a:cxn ang="0">
                  <a:pos x="1" y="161"/>
                </a:cxn>
                <a:cxn ang="0">
                  <a:pos x="1" y="117"/>
                </a:cxn>
              </a:cxnLst>
              <a:rect l="0" t="0" r="r" b="b"/>
              <a:pathLst>
                <a:path w="108" h="269">
                  <a:moveTo>
                    <a:pt x="77" y="24"/>
                  </a:moveTo>
                  <a:cubicBezTo>
                    <a:pt x="77" y="11"/>
                    <a:pt x="68" y="0"/>
                    <a:pt x="54" y="0"/>
                  </a:cubicBezTo>
                  <a:cubicBezTo>
                    <a:pt x="39" y="0"/>
                    <a:pt x="31" y="11"/>
                    <a:pt x="31" y="24"/>
                  </a:cubicBezTo>
                  <a:cubicBezTo>
                    <a:pt x="31" y="73"/>
                    <a:pt x="77" y="73"/>
                    <a:pt x="77" y="24"/>
                  </a:cubicBezTo>
                  <a:close/>
                  <a:moveTo>
                    <a:pt x="1" y="117"/>
                  </a:moveTo>
                  <a:cubicBezTo>
                    <a:pt x="1" y="104"/>
                    <a:pt x="1" y="90"/>
                    <a:pt x="7" y="80"/>
                  </a:cubicBezTo>
                  <a:cubicBezTo>
                    <a:pt x="12" y="71"/>
                    <a:pt x="21" y="62"/>
                    <a:pt x="32" y="62"/>
                  </a:cubicBezTo>
                  <a:cubicBezTo>
                    <a:pt x="35" y="62"/>
                    <a:pt x="35" y="62"/>
                    <a:pt x="35" y="62"/>
                  </a:cubicBezTo>
                  <a:cubicBezTo>
                    <a:pt x="50" y="85"/>
                    <a:pt x="50" y="85"/>
                    <a:pt x="50" y="85"/>
                  </a:cubicBezTo>
                  <a:cubicBezTo>
                    <a:pt x="50" y="73"/>
                    <a:pt x="50" y="73"/>
                    <a:pt x="50" y="73"/>
                  </a:cubicBezTo>
                  <a:cubicBezTo>
                    <a:pt x="48" y="70"/>
                    <a:pt x="48" y="70"/>
                    <a:pt x="48" y="70"/>
                  </a:cubicBezTo>
                  <a:cubicBezTo>
                    <a:pt x="54" y="66"/>
                    <a:pt x="54" y="66"/>
                    <a:pt x="54" y="66"/>
                  </a:cubicBezTo>
                  <a:cubicBezTo>
                    <a:pt x="60" y="70"/>
                    <a:pt x="60" y="70"/>
                    <a:pt x="60" y="70"/>
                  </a:cubicBezTo>
                  <a:cubicBezTo>
                    <a:pt x="58" y="73"/>
                    <a:pt x="58" y="73"/>
                    <a:pt x="58" y="73"/>
                  </a:cubicBezTo>
                  <a:cubicBezTo>
                    <a:pt x="58" y="85"/>
                    <a:pt x="58" y="85"/>
                    <a:pt x="58" y="85"/>
                  </a:cubicBezTo>
                  <a:cubicBezTo>
                    <a:pt x="73" y="62"/>
                    <a:pt x="73" y="62"/>
                    <a:pt x="73" y="62"/>
                  </a:cubicBezTo>
                  <a:cubicBezTo>
                    <a:pt x="76" y="62"/>
                    <a:pt x="76" y="62"/>
                    <a:pt x="76" y="62"/>
                  </a:cubicBezTo>
                  <a:cubicBezTo>
                    <a:pt x="87" y="62"/>
                    <a:pt x="96" y="71"/>
                    <a:pt x="101" y="80"/>
                  </a:cubicBezTo>
                  <a:cubicBezTo>
                    <a:pt x="107" y="90"/>
                    <a:pt x="107" y="104"/>
                    <a:pt x="107" y="117"/>
                  </a:cubicBezTo>
                  <a:cubicBezTo>
                    <a:pt x="107" y="135"/>
                    <a:pt x="107" y="143"/>
                    <a:pt x="107" y="161"/>
                  </a:cubicBezTo>
                  <a:cubicBezTo>
                    <a:pt x="108" y="169"/>
                    <a:pt x="91" y="172"/>
                    <a:pt x="86" y="166"/>
                  </a:cubicBezTo>
                  <a:cubicBezTo>
                    <a:pt x="85" y="249"/>
                    <a:pt x="85" y="249"/>
                    <a:pt x="85" y="249"/>
                  </a:cubicBezTo>
                  <a:cubicBezTo>
                    <a:pt x="85" y="266"/>
                    <a:pt x="63" y="269"/>
                    <a:pt x="54" y="258"/>
                  </a:cubicBezTo>
                  <a:cubicBezTo>
                    <a:pt x="45" y="269"/>
                    <a:pt x="23" y="266"/>
                    <a:pt x="23" y="249"/>
                  </a:cubicBezTo>
                  <a:cubicBezTo>
                    <a:pt x="22" y="166"/>
                    <a:pt x="22" y="166"/>
                    <a:pt x="22" y="166"/>
                  </a:cubicBezTo>
                  <a:cubicBezTo>
                    <a:pt x="17" y="172"/>
                    <a:pt x="0" y="169"/>
                    <a:pt x="1" y="161"/>
                  </a:cubicBezTo>
                  <a:cubicBezTo>
                    <a:pt x="1" y="143"/>
                    <a:pt x="1" y="135"/>
                    <a:pt x="1" y="117"/>
                  </a:cubicBezTo>
                  <a:close/>
                </a:path>
              </a:pathLst>
            </a:custGeom>
            <a:solidFill>
              <a:srgbClr val="FF7C8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3" name="Elipse 62">
              <a:extLst>
                <a:ext uri="{FF2B5EF4-FFF2-40B4-BE49-F238E27FC236}">
                  <a16:creationId xmlns:a16="http://schemas.microsoft.com/office/drawing/2014/main" id="{73EE9BE5-D13D-17B8-354F-A184B3AB738C}"/>
                </a:ext>
              </a:extLst>
            </p:cNvPr>
            <p:cNvSpPr/>
            <p:nvPr/>
          </p:nvSpPr>
          <p:spPr>
            <a:xfrm>
              <a:off x="1008160" y="4580346"/>
              <a:ext cx="167233" cy="159155"/>
            </a:xfrm>
            <a:prstGeom prst="ellipse">
              <a:avLst/>
            </a:prstGeom>
            <a:solidFill>
              <a:srgbClr val="FF7C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64" name="Retângulo 63">
            <a:extLst>
              <a:ext uri="{FF2B5EF4-FFF2-40B4-BE49-F238E27FC236}">
                <a16:creationId xmlns:a16="http://schemas.microsoft.com/office/drawing/2014/main" id="{77E3CB0B-445B-3F4D-FFA1-95CC71455EB2}"/>
              </a:ext>
            </a:extLst>
          </p:cNvPr>
          <p:cNvSpPr/>
          <p:nvPr/>
        </p:nvSpPr>
        <p:spPr>
          <a:xfrm>
            <a:off x="6964689" y="3294820"/>
            <a:ext cx="3599023" cy="2105492"/>
          </a:xfrm>
          <a:prstGeom prst="rect">
            <a:avLst/>
          </a:prstGeom>
          <a:noFill/>
          <a:ln w="28575" cap="flat" cmpd="sng" algn="ctr">
            <a:solidFill>
              <a:sysClr val="window" lastClr="FFFFFF">
                <a:lumMod val="85000"/>
              </a:sys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5" name="CaixaDeTexto 64">
            <a:extLst>
              <a:ext uri="{FF2B5EF4-FFF2-40B4-BE49-F238E27FC236}">
                <a16:creationId xmlns:a16="http://schemas.microsoft.com/office/drawing/2014/main" id="{24448E31-5211-7108-A96C-8D4404E09BCF}"/>
              </a:ext>
            </a:extLst>
          </p:cNvPr>
          <p:cNvSpPr txBox="1"/>
          <p:nvPr/>
        </p:nvSpPr>
        <p:spPr>
          <a:xfrm>
            <a:off x="6979204" y="3446300"/>
            <a:ext cx="3584508" cy="400110"/>
          </a:xfrm>
          <a:prstGeom prst="rect">
            <a:avLst/>
          </a:prstGeom>
          <a:noFill/>
        </p:spPr>
        <p:txBody>
          <a:bodyPr wrap="square" rtlCol="0">
            <a:spAutoFit/>
          </a:bodyPr>
          <a:lstStyle/>
          <a:p>
            <a:pPr algn="ctr" fontAlgn="auto">
              <a:spcBef>
                <a:spcPts val="0"/>
              </a:spcBef>
              <a:spcAft>
                <a:spcPts val="0"/>
              </a:spcAft>
            </a:pPr>
            <a:r>
              <a:rPr lang="pt-BR" b="1">
                <a:solidFill>
                  <a:schemeClr val="bg2">
                    <a:lumMod val="50000"/>
                  </a:schemeClr>
                </a:solidFill>
                <a:latin typeface="Calibri" panose="020F0502020204030204" pitchFamily="34" charset="0"/>
                <a:cs typeface="Calibri" panose="020F0502020204030204" pitchFamily="34" charset="0"/>
              </a:rPr>
              <a:t>Significado do NPS Obtido</a:t>
            </a:r>
          </a:p>
        </p:txBody>
      </p:sp>
      <p:sp>
        <p:nvSpPr>
          <p:cNvPr id="66" name="Retângulo de cantos arredondados 128">
            <a:extLst>
              <a:ext uri="{FF2B5EF4-FFF2-40B4-BE49-F238E27FC236}">
                <a16:creationId xmlns:a16="http://schemas.microsoft.com/office/drawing/2014/main" id="{C472C54B-7DB0-C9B1-9CE4-5EBCD42E96C2}"/>
              </a:ext>
            </a:extLst>
          </p:cNvPr>
          <p:cNvSpPr/>
          <p:nvPr/>
        </p:nvSpPr>
        <p:spPr>
          <a:xfrm>
            <a:off x="7199171" y="4788937"/>
            <a:ext cx="863888" cy="302722"/>
          </a:xfrm>
          <a:prstGeom prst="roundRect">
            <a:avLst/>
          </a:prstGeom>
          <a:solidFill>
            <a:srgbClr val="FF7C80"/>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 29</a:t>
            </a:r>
          </a:p>
        </p:txBody>
      </p:sp>
      <p:sp>
        <p:nvSpPr>
          <p:cNvPr id="67" name="Retângulo de cantos arredondados 130">
            <a:extLst>
              <a:ext uri="{FF2B5EF4-FFF2-40B4-BE49-F238E27FC236}">
                <a16:creationId xmlns:a16="http://schemas.microsoft.com/office/drawing/2014/main" id="{5FFDC7F9-6DE7-4DBD-3D94-F53CF2BE018F}"/>
              </a:ext>
            </a:extLst>
          </p:cNvPr>
          <p:cNvSpPr/>
          <p:nvPr/>
        </p:nvSpPr>
        <p:spPr>
          <a:xfrm>
            <a:off x="7199171" y="4023506"/>
            <a:ext cx="863888" cy="307777"/>
          </a:xfrm>
          <a:prstGeom prst="roundRect">
            <a:avLst/>
          </a:prstGeom>
          <a:solidFill>
            <a:srgbClr val="70AD47"/>
          </a:solidFill>
          <a:ln>
            <a:noFill/>
          </a:ln>
          <a:effectLst/>
          <a:scene3d>
            <a:camera prst="orthographicFront">
              <a:rot lat="0" lon="0" rev="0"/>
            </a:camera>
            <a:lightRig rig="threePt" dir="t">
              <a:rot lat="0" lon="0" rev="12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 60</a:t>
            </a:r>
          </a:p>
        </p:txBody>
      </p:sp>
      <p:sp>
        <p:nvSpPr>
          <p:cNvPr id="68" name="Rectangle 6">
            <a:extLst>
              <a:ext uri="{FF2B5EF4-FFF2-40B4-BE49-F238E27FC236}">
                <a16:creationId xmlns:a16="http://schemas.microsoft.com/office/drawing/2014/main" id="{B987E280-D494-12D1-1C78-95008545429A}"/>
              </a:ext>
            </a:extLst>
          </p:cNvPr>
          <p:cNvSpPr>
            <a:spLocks noChangeArrowheads="1"/>
          </p:cNvSpPr>
          <p:nvPr/>
        </p:nvSpPr>
        <p:spPr bwMode="auto">
          <a:xfrm>
            <a:off x="8077573" y="4023669"/>
            <a:ext cx="2345671" cy="307777"/>
          </a:xfrm>
          <a:prstGeom prst="rect">
            <a:avLst/>
          </a:prstGeom>
          <a:noFill/>
          <a:ln w="9525">
            <a:noFill/>
            <a:miter lim="800000"/>
            <a:headEnd/>
            <a:tailEnd/>
          </a:ln>
        </p:spPr>
        <p:txBody>
          <a:bodyPr wrap="square">
            <a:spAutoFit/>
          </a:bodyPr>
          <a:lstStyle/>
          <a:p>
            <a:pPr algn="just" fontAlgn="auto">
              <a:spcBef>
                <a:spcPts val="0"/>
              </a:spcBef>
              <a:spcAft>
                <a:spcPts val="0"/>
              </a:spcAft>
              <a:buClr>
                <a:srgbClr val="CC0000"/>
              </a:buClr>
            </a:pPr>
            <a:r>
              <a:rPr lang="pt-BR" sz="1400">
                <a:solidFill>
                  <a:schemeClr val="bg2">
                    <a:lumMod val="50000"/>
                  </a:schemeClr>
                </a:solidFill>
                <a:latin typeface="Calibri" panose="020F0502020204030204" pitchFamily="34" charset="0"/>
                <a:cs typeface="Calibri" panose="020F0502020204030204" pitchFamily="34" charset="0"/>
              </a:rPr>
              <a:t>Fidelidade e excelência</a:t>
            </a:r>
          </a:p>
        </p:txBody>
      </p:sp>
      <p:sp>
        <p:nvSpPr>
          <p:cNvPr id="69" name="Rectangle 7">
            <a:extLst>
              <a:ext uri="{FF2B5EF4-FFF2-40B4-BE49-F238E27FC236}">
                <a16:creationId xmlns:a16="http://schemas.microsoft.com/office/drawing/2014/main" id="{A770BC37-F174-EFF3-4CC8-7C55F56AD1B2}"/>
              </a:ext>
            </a:extLst>
          </p:cNvPr>
          <p:cNvSpPr>
            <a:spLocks noChangeArrowheads="1"/>
          </p:cNvSpPr>
          <p:nvPr/>
        </p:nvSpPr>
        <p:spPr bwMode="auto">
          <a:xfrm>
            <a:off x="8077573" y="4405811"/>
            <a:ext cx="2345671" cy="307777"/>
          </a:xfrm>
          <a:prstGeom prst="rect">
            <a:avLst/>
          </a:prstGeom>
          <a:noFill/>
          <a:ln w="9525">
            <a:noFill/>
            <a:miter lim="800000"/>
            <a:headEnd/>
            <a:tailEnd/>
          </a:ln>
        </p:spPr>
        <p:txBody>
          <a:bodyPr wrap="square">
            <a:spAutoFit/>
          </a:bodyPr>
          <a:lstStyle/>
          <a:p>
            <a:pPr algn="just" fontAlgn="auto">
              <a:spcBef>
                <a:spcPts val="0"/>
              </a:spcBef>
              <a:spcAft>
                <a:spcPts val="0"/>
              </a:spcAft>
              <a:buClr>
                <a:srgbClr val="CC0000"/>
              </a:buClr>
            </a:pPr>
            <a:r>
              <a:rPr lang="pt-BR" sz="1400">
                <a:solidFill>
                  <a:schemeClr val="bg2">
                    <a:lumMod val="50000"/>
                  </a:schemeClr>
                </a:solidFill>
                <a:latin typeface="Calibri" panose="020F0502020204030204" pitchFamily="34" charset="0"/>
                <a:cs typeface="Calibri" panose="020F0502020204030204" pitchFamily="34" charset="0"/>
              </a:rPr>
              <a:t>Fidelidade conforme</a:t>
            </a:r>
          </a:p>
        </p:txBody>
      </p:sp>
      <p:sp>
        <p:nvSpPr>
          <p:cNvPr id="70" name="Rectangle 7">
            <a:extLst>
              <a:ext uri="{FF2B5EF4-FFF2-40B4-BE49-F238E27FC236}">
                <a16:creationId xmlns:a16="http://schemas.microsoft.com/office/drawing/2014/main" id="{DCEA7DA4-29C2-5614-ABFD-F8CB353DE350}"/>
              </a:ext>
            </a:extLst>
          </p:cNvPr>
          <p:cNvSpPr>
            <a:spLocks noChangeArrowheads="1"/>
          </p:cNvSpPr>
          <p:nvPr/>
        </p:nvSpPr>
        <p:spPr bwMode="auto">
          <a:xfrm>
            <a:off x="8077573" y="4794510"/>
            <a:ext cx="2345671" cy="307777"/>
          </a:xfrm>
          <a:prstGeom prst="rect">
            <a:avLst/>
          </a:prstGeom>
          <a:noFill/>
          <a:ln w="9525">
            <a:noFill/>
            <a:miter lim="800000"/>
            <a:headEnd/>
            <a:tailEnd/>
          </a:ln>
        </p:spPr>
        <p:txBody>
          <a:bodyPr wrap="square">
            <a:spAutoFit/>
          </a:bodyPr>
          <a:lstStyle/>
          <a:p>
            <a:pPr algn="just" fontAlgn="auto">
              <a:spcBef>
                <a:spcPts val="0"/>
              </a:spcBef>
              <a:spcAft>
                <a:spcPts val="0"/>
              </a:spcAft>
              <a:buClr>
                <a:srgbClr val="CC0000"/>
              </a:buClr>
            </a:pPr>
            <a:r>
              <a:rPr lang="pt-BR" sz="1400">
                <a:solidFill>
                  <a:schemeClr val="bg2">
                    <a:lumMod val="50000"/>
                  </a:schemeClr>
                </a:solidFill>
                <a:latin typeface="Calibri" panose="020F0502020204030204" pitchFamily="34" charset="0"/>
                <a:cs typeface="Calibri" panose="020F0502020204030204" pitchFamily="34" charset="0"/>
              </a:rPr>
              <a:t>Fidelidade  não conforme</a:t>
            </a:r>
          </a:p>
        </p:txBody>
      </p:sp>
      <p:sp>
        <p:nvSpPr>
          <p:cNvPr id="71" name="Retângulo: Cantos Arredondados 70">
            <a:extLst>
              <a:ext uri="{FF2B5EF4-FFF2-40B4-BE49-F238E27FC236}">
                <a16:creationId xmlns:a16="http://schemas.microsoft.com/office/drawing/2014/main" id="{F8652D4C-2AAA-ED67-39DB-053B2A39525C}"/>
              </a:ext>
            </a:extLst>
          </p:cNvPr>
          <p:cNvSpPr/>
          <p:nvPr/>
        </p:nvSpPr>
        <p:spPr>
          <a:xfrm>
            <a:off x="7199171" y="4407732"/>
            <a:ext cx="863888" cy="302722"/>
          </a:xfrm>
          <a:prstGeom prst="roundRect">
            <a:avLst/>
          </a:prstGeom>
          <a:solidFill>
            <a:srgbClr val="FFE699"/>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 30 ≤ 59</a:t>
            </a:r>
          </a:p>
        </p:txBody>
      </p:sp>
      <p:sp>
        <p:nvSpPr>
          <p:cNvPr id="72" name="Rectangle 6">
            <a:extLst>
              <a:ext uri="{FF2B5EF4-FFF2-40B4-BE49-F238E27FC236}">
                <a16:creationId xmlns:a16="http://schemas.microsoft.com/office/drawing/2014/main" id="{3351C288-B880-3FA2-7C43-9223D83E55D8}"/>
              </a:ext>
            </a:extLst>
          </p:cNvPr>
          <p:cNvSpPr>
            <a:spLocks noChangeArrowheads="1"/>
          </p:cNvSpPr>
          <p:nvPr/>
        </p:nvSpPr>
        <p:spPr bwMode="auto">
          <a:xfrm>
            <a:off x="0" y="1073564"/>
            <a:ext cx="10801350" cy="1723549"/>
          </a:xfrm>
          <a:prstGeom prst="rect">
            <a:avLst/>
          </a:prstGeom>
          <a:noFill/>
          <a:ln w="9525">
            <a:noFill/>
            <a:miter lim="800000"/>
            <a:headEnd/>
            <a:tailEnd/>
          </a:ln>
        </p:spPr>
        <p:txBody>
          <a:bodyPr wrap="square">
            <a:spAutoFit/>
          </a:bodyPr>
          <a:lstStyle/>
          <a:p>
            <a:pPr marL="342866" indent="-342866" algn="just" fontAlgn="auto">
              <a:spcBef>
                <a:spcPts val="0"/>
              </a:spcBef>
              <a:spcAft>
                <a:spcPts val="0"/>
              </a:spcAft>
              <a:buClr>
                <a:srgbClr val="CC0000"/>
              </a:buClr>
              <a:buFontTx/>
              <a:buChar char="»"/>
            </a:pPr>
            <a:r>
              <a:rPr lang="pt-BR" sz="1600" b="1">
                <a:solidFill>
                  <a:schemeClr val="bg2">
                    <a:lumMod val="50000"/>
                  </a:schemeClr>
                </a:solidFill>
                <a:latin typeface="Calibri" panose="020F0502020204030204" pitchFamily="34" charset="0"/>
                <a:cs typeface="Calibri" panose="020F0502020204030204" pitchFamily="34" charset="0"/>
              </a:rPr>
              <a:t>NPS  </a:t>
            </a:r>
            <a:r>
              <a:rPr lang="pt-BR" sz="1600">
                <a:solidFill>
                  <a:schemeClr val="bg2">
                    <a:lumMod val="50000"/>
                  </a:schemeClr>
                </a:solidFill>
                <a:latin typeface="Calibri" panose="020F0502020204030204" pitchFamily="34" charset="0"/>
                <a:cs typeface="Calibri" panose="020F0502020204030204" pitchFamily="34" charset="0"/>
              </a:rPr>
              <a:t>–</a:t>
            </a:r>
            <a:r>
              <a:rPr lang="pt-BR" sz="1600" b="1">
                <a:solidFill>
                  <a:schemeClr val="bg2">
                    <a:lumMod val="50000"/>
                  </a:schemeClr>
                </a:solidFill>
                <a:latin typeface="Calibri" panose="020F0502020204030204" pitchFamily="34" charset="0"/>
                <a:cs typeface="Calibri" panose="020F0502020204030204" pitchFamily="34" charset="0"/>
              </a:rPr>
              <a:t> Net   Promoter   Score</a:t>
            </a:r>
          </a:p>
          <a:p>
            <a:pPr algn="just" fontAlgn="auto">
              <a:spcBef>
                <a:spcPts val="0"/>
              </a:spcBef>
              <a:spcAft>
                <a:spcPts val="0"/>
              </a:spcAft>
              <a:buClr>
                <a:srgbClr val="CC0000"/>
              </a:buClr>
            </a:pPr>
            <a:endParaRPr lang="pt-BR" sz="1800" b="1">
              <a:solidFill>
                <a:schemeClr val="bg2">
                  <a:lumMod val="50000"/>
                </a:schemeClr>
              </a:solidFill>
              <a:latin typeface="Calibri" panose="020F0502020204030204" pitchFamily="34" charset="0"/>
              <a:cs typeface="Calibri" panose="020F0502020204030204" pitchFamily="34" charset="0"/>
            </a:endParaRPr>
          </a:p>
          <a:p>
            <a:pPr algn="just" fontAlgn="auto">
              <a:spcBef>
                <a:spcPts val="0"/>
              </a:spcBef>
              <a:spcAft>
                <a:spcPts val="0"/>
              </a:spcAft>
              <a:buClr>
                <a:srgbClr val="CC0000"/>
              </a:buClr>
            </a:pPr>
            <a:r>
              <a:rPr lang="pt-BR" sz="1400">
                <a:solidFill>
                  <a:schemeClr val="bg2">
                    <a:lumMod val="50000"/>
                  </a:schemeClr>
                </a:solidFill>
                <a:latin typeface="Calibri" panose="020F0502020204030204" pitchFamily="34" charset="0"/>
                <a:cs typeface="Calibri" panose="020F0502020204030204" pitchFamily="34" charset="0"/>
              </a:rPr>
              <a:t>É  o   único   índice  de   lealdade   do   cliente globalmente aceito, classifica os clientes, agrupados em: promotores, neutros e detratores. </a:t>
            </a:r>
          </a:p>
          <a:p>
            <a:pPr algn="just" fontAlgn="auto">
              <a:spcBef>
                <a:spcPts val="0"/>
              </a:spcBef>
              <a:spcAft>
                <a:spcPts val="0"/>
              </a:spcAft>
            </a:pPr>
            <a:endParaRPr lang="pt-BR" sz="1400">
              <a:solidFill>
                <a:schemeClr val="bg2">
                  <a:lumMod val="50000"/>
                </a:schemeClr>
              </a:solidFill>
              <a:latin typeface="Calibri" panose="020F0502020204030204" pitchFamily="34" charset="0"/>
              <a:cs typeface="Calibri" panose="020F0502020204030204" pitchFamily="34" charset="0"/>
            </a:endParaRPr>
          </a:p>
          <a:p>
            <a:pPr algn="just" fontAlgn="auto">
              <a:spcBef>
                <a:spcPts val="0"/>
              </a:spcBef>
              <a:spcAft>
                <a:spcPts val="0"/>
              </a:spcAft>
            </a:pPr>
            <a:r>
              <a:rPr lang="pt-BR" sz="1400">
                <a:solidFill>
                  <a:schemeClr val="bg2">
                    <a:lumMod val="50000"/>
                  </a:schemeClr>
                </a:solidFill>
                <a:latin typeface="Calibri" panose="020F0502020204030204" pitchFamily="34" charset="0"/>
                <a:cs typeface="Calibri" panose="020F0502020204030204" pitchFamily="34" charset="0"/>
              </a:rPr>
              <a:t>Foi desenvolvido pela americana Bain &amp; Company, por meio de estudos prospectivos. Utilizamos os conceitos publicados no livro “A Pergunta Definitiva” de Fred Reichheld. É obtido pelo que Reichheld chama de “a pergunta definitiva”: Você recomendaria o serviço/produto/empresa para parentes e amigos? Qual a probabilidade de você recomendar, dando nota de 0 a 10, onde 0 = nem um pouco provável e 10 = altamente provável? </a:t>
            </a:r>
          </a:p>
        </p:txBody>
      </p:sp>
    </p:spTree>
    <p:extLst>
      <p:ext uri="{BB962C8B-B14F-4D97-AF65-F5344CB8AC3E}">
        <p14:creationId xmlns:p14="http://schemas.microsoft.com/office/powerpoint/2010/main" val="3618798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B190540-BAEC-1DB4-7CD3-0201AEDEF67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Dados Técnicos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Retângulo 4">
            <a:extLst>
              <a:ext uri="{FF2B5EF4-FFF2-40B4-BE49-F238E27FC236}">
                <a16:creationId xmlns:a16="http://schemas.microsoft.com/office/drawing/2014/main" id="{82B2230B-D4B7-C709-2F78-026E27254168}"/>
              </a:ext>
            </a:extLst>
          </p:cNvPr>
          <p:cNvSpPr/>
          <p:nvPr/>
        </p:nvSpPr>
        <p:spPr>
          <a:xfrm>
            <a:off x="168110" y="1176638"/>
            <a:ext cx="6935055" cy="2149645"/>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tângulo 5">
            <a:extLst>
              <a:ext uri="{FF2B5EF4-FFF2-40B4-BE49-F238E27FC236}">
                <a16:creationId xmlns:a16="http://schemas.microsoft.com/office/drawing/2014/main" id="{39B83C6C-7CB8-E59F-2CBC-8498275E571F}"/>
              </a:ext>
            </a:extLst>
          </p:cNvPr>
          <p:cNvSpPr/>
          <p:nvPr/>
        </p:nvSpPr>
        <p:spPr>
          <a:xfrm>
            <a:off x="371063" y="1601107"/>
            <a:ext cx="2466736" cy="1415772"/>
          </a:xfrm>
          <a:prstGeom prst="rect">
            <a:avLst/>
          </a:prstGeom>
          <a:noFill/>
          <a:ln>
            <a:noFill/>
          </a:ln>
          <a:effectLst/>
        </p:spPr>
        <p:txBody>
          <a:bodyPr wrap="square">
            <a:spAutoFit/>
          </a:bodyPr>
          <a:lstStyle/>
          <a:p>
            <a:pPr algn="ctr" fontAlgn="auto">
              <a:spcBef>
                <a:spcPts val="0"/>
              </a:spcBef>
              <a:spcAft>
                <a:spcPts val="0"/>
              </a:spcAft>
            </a:pPr>
            <a:r>
              <a:rPr lang="pt-BR" sz="6600" b="1">
                <a:solidFill>
                  <a:schemeClr val="bg2">
                    <a:lumMod val="50000"/>
                  </a:schemeClr>
                </a:solidFill>
                <a:latin typeface="Calibri" panose="020F0502020204030204"/>
                <a:cs typeface="Khmer UI" panose="020B0502040204020203" pitchFamily="34" charset="0"/>
              </a:rPr>
              <a:t>453</a:t>
            </a:r>
            <a:endParaRPr lang="pt-BR" sz="6000" b="1">
              <a:solidFill>
                <a:schemeClr val="bg2">
                  <a:lumMod val="50000"/>
                </a:schemeClr>
              </a:solidFill>
              <a:latin typeface="Calibri" panose="020F0502020204030204"/>
              <a:cs typeface="Khmer UI" panose="020B0502040204020203" pitchFamily="34" charset="0"/>
            </a:endParaRPr>
          </a:p>
          <a:p>
            <a:pPr algn="ctr" fontAlgn="auto">
              <a:spcBef>
                <a:spcPts val="0"/>
              </a:spcBef>
              <a:spcAft>
                <a:spcPts val="0"/>
              </a:spcAft>
            </a:pPr>
            <a:r>
              <a:rPr lang="pt-BR" spc="300">
                <a:solidFill>
                  <a:schemeClr val="bg2">
                    <a:lumMod val="50000"/>
                  </a:schemeClr>
                </a:solidFill>
                <a:latin typeface="Calibri" panose="020F0502020204030204"/>
                <a:cs typeface="Khmer UI" panose="020B0502040204020203" pitchFamily="34" charset="0"/>
              </a:rPr>
              <a:t>ENTREVISTADOS</a:t>
            </a:r>
          </a:p>
        </p:txBody>
      </p:sp>
      <p:sp>
        <p:nvSpPr>
          <p:cNvPr id="7" name="Retângulo 6">
            <a:extLst>
              <a:ext uri="{FF2B5EF4-FFF2-40B4-BE49-F238E27FC236}">
                <a16:creationId xmlns:a16="http://schemas.microsoft.com/office/drawing/2014/main" id="{32FB09FB-CF0D-6E10-104B-C13663BEEDDA}"/>
              </a:ext>
            </a:extLst>
          </p:cNvPr>
          <p:cNvSpPr/>
          <p:nvPr/>
        </p:nvSpPr>
        <p:spPr>
          <a:xfrm>
            <a:off x="4435557" y="2422158"/>
            <a:ext cx="2401378" cy="584775"/>
          </a:xfrm>
          <a:prstGeom prst="rect">
            <a:avLst/>
          </a:prstGeom>
        </p:spPr>
        <p:txBody>
          <a:bodyPr wrap="square">
            <a:spAutoFit/>
          </a:bodyPr>
          <a:lstStyle/>
          <a:p>
            <a:pPr algn="ctr" fontAlgn="auto">
              <a:spcBef>
                <a:spcPts val="0"/>
              </a:spcBef>
              <a:spcAft>
                <a:spcPts val="0"/>
              </a:spcAft>
            </a:pPr>
            <a:r>
              <a:rPr lang="pt-BR" sz="1600">
                <a:solidFill>
                  <a:schemeClr val="bg2">
                    <a:lumMod val="50000"/>
                  </a:schemeClr>
                </a:solidFill>
                <a:latin typeface="Calibri" panose="020F0502020204030204" pitchFamily="34" charset="0"/>
                <a:cs typeface="+mn-cs"/>
              </a:rPr>
              <a:t>MARGEM DE ERRO: </a:t>
            </a:r>
          </a:p>
          <a:p>
            <a:pPr algn="ctr" fontAlgn="auto">
              <a:spcBef>
                <a:spcPts val="0"/>
              </a:spcBef>
              <a:spcAft>
                <a:spcPts val="0"/>
              </a:spcAft>
            </a:pPr>
            <a:r>
              <a:rPr lang="pt-BR" sz="1600" b="1">
                <a:solidFill>
                  <a:schemeClr val="bg2">
                    <a:lumMod val="50000"/>
                  </a:schemeClr>
                </a:solidFill>
                <a:latin typeface="Calibri" panose="020F0502020204030204" pitchFamily="34" charset="0"/>
                <a:cs typeface="+mn-cs"/>
              </a:rPr>
              <a:t>4,58 pp</a:t>
            </a:r>
            <a:endParaRPr lang="pt-BR" sz="1600" b="1">
              <a:solidFill>
                <a:schemeClr val="bg2">
                  <a:lumMod val="50000"/>
                </a:schemeClr>
              </a:solidFill>
              <a:latin typeface="Calibri" panose="020F0502020204030204"/>
              <a:cs typeface="+mn-cs"/>
            </a:endParaRPr>
          </a:p>
        </p:txBody>
      </p:sp>
      <p:sp>
        <p:nvSpPr>
          <p:cNvPr id="73" name="Retângulo 72">
            <a:extLst>
              <a:ext uri="{FF2B5EF4-FFF2-40B4-BE49-F238E27FC236}">
                <a16:creationId xmlns:a16="http://schemas.microsoft.com/office/drawing/2014/main" id="{B2C6B4EB-63A2-76F0-D3BA-4A5D3A24D6A5}"/>
              </a:ext>
            </a:extLst>
          </p:cNvPr>
          <p:cNvSpPr/>
          <p:nvPr/>
        </p:nvSpPr>
        <p:spPr>
          <a:xfrm>
            <a:off x="4594580" y="1481439"/>
            <a:ext cx="2105355" cy="584775"/>
          </a:xfrm>
          <a:prstGeom prst="rect">
            <a:avLst/>
          </a:prstGeom>
        </p:spPr>
        <p:txBody>
          <a:bodyPr wrap="square">
            <a:spAutoFit/>
          </a:bodyPr>
          <a:lstStyle/>
          <a:p>
            <a:pPr algn="ctr" fontAlgn="auto">
              <a:spcBef>
                <a:spcPts val="0"/>
              </a:spcBef>
              <a:spcAft>
                <a:spcPts val="0"/>
              </a:spcAft>
            </a:pPr>
            <a:r>
              <a:rPr lang="pt-BR" sz="1600">
                <a:solidFill>
                  <a:schemeClr val="bg2">
                    <a:lumMod val="50000"/>
                  </a:schemeClr>
                </a:solidFill>
                <a:latin typeface="Calibri" panose="020F0502020204030204" pitchFamily="34" charset="0"/>
                <a:cs typeface="Calibri" panose="020F0502020204030204" pitchFamily="34" charset="0"/>
              </a:rPr>
              <a:t>NÍVEL DE CONFIANÇA: </a:t>
            </a:r>
            <a:r>
              <a:rPr lang="pt-BR" sz="1600" b="1">
                <a:solidFill>
                  <a:schemeClr val="bg2">
                    <a:lumMod val="50000"/>
                  </a:schemeClr>
                </a:solidFill>
                <a:latin typeface="Calibri" panose="020F0502020204030204" pitchFamily="34" charset="0"/>
                <a:cs typeface="Calibri" panose="020F0502020204030204" pitchFamily="34" charset="0"/>
              </a:rPr>
              <a:t>95%</a:t>
            </a:r>
            <a:endParaRPr lang="pt-BR" sz="1600" b="1">
              <a:solidFill>
                <a:schemeClr val="bg2">
                  <a:lumMod val="50000"/>
                </a:schemeClr>
              </a:solidFill>
              <a:latin typeface="Calibri" panose="020F0502020204030204"/>
              <a:cs typeface="+mn-cs"/>
            </a:endParaRPr>
          </a:p>
        </p:txBody>
      </p:sp>
      <p:cxnSp>
        <p:nvCxnSpPr>
          <p:cNvPr id="74" name="Conector: Angulado 10">
            <a:extLst>
              <a:ext uri="{FF2B5EF4-FFF2-40B4-BE49-F238E27FC236}">
                <a16:creationId xmlns:a16="http://schemas.microsoft.com/office/drawing/2014/main" id="{0E815483-3293-6EFC-74A4-3B1F775F9BE9}"/>
              </a:ext>
            </a:extLst>
          </p:cNvPr>
          <p:cNvCxnSpPr>
            <a:cxnSpLocks/>
          </p:cNvCxnSpPr>
          <p:nvPr/>
        </p:nvCxnSpPr>
        <p:spPr>
          <a:xfrm flipV="1">
            <a:off x="2837799" y="1773826"/>
            <a:ext cx="1488171" cy="292388"/>
          </a:xfrm>
          <a:prstGeom prst="bentConnector3">
            <a:avLst/>
          </a:prstGeom>
          <a:noFill/>
          <a:ln w="28575" cap="flat" cmpd="sng" algn="ctr">
            <a:solidFill>
              <a:sysClr val="window" lastClr="FFFFFF">
                <a:lumMod val="75000"/>
              </a:sysClr>
            </a:solidFill>
            <a:prstDash val="sysDot"/>
            <a:miter lim="800000"/>
            <a:tailEnd type="oval"/>
          </a:ln>
          <a:effectLst/>
        </p:spPr>
      </p:cxnSp>
      <p:cxnSp>
        <p:nvCxnSpPr>
          <p:cNvPr id="75" name="Conector: Angulado 20">
            <a:extLst>
              <a:ext uri="{FF2B5EF4-FFF2-40B4-BE49-F238E27FC236}">
                <a16:creationId xmlns:a16="http://schemas.microsoft.com/office/drawing/2014/main" id="{194629ED-B84E-12B6-0DCD-37067C706DFD}"/>
              </a:ext>
            </a:extLst>
          </p:cNvPr>
          <p:cNvCxnSpPr>
            <a:cxnSpLocks/>
          </p:cNvCxnSpPr>
          <p:nvPr/>
        </p:nvCxnSpPr>
        <p:spPr>
          <a:xfrm>
            <a:off x="2837799" y="2422158"/>
            <a:ext cx="1488171" cy="292388"/>
          </a:xfrm>
          <a:prstGeom prst="bentConnector3">
            <a:avLst>
              <a:gd name="adj1" fmla="val 50000"/>
            </a:avLst>
          </a:prstGeom>
          <a:noFill/>
          <a:ln w="28575" cap="flat" cmpd="sng" algn="ctr">
            <a:solidFill>
              <a:sysClr val="window" lastClr="FFFFFF">
                <a:lumMod val="75000"/>
              </a:sysClr>
            </a:solidFill>
            <a:prstDash val="sysDot"/>
            <a:miter lim="800000"/>
            <a:tailEnd type="oval"/>
          </a:ln>
          <a:effectLst/>
        </p:spPr>
      </p:cxnSp>
      <p:sp>
        <p:nvSpPr>
          <p:cNvPr id="76" name="Text Box 2">
            <a:extLst>
              <a:ext uri="{FF2B5EF4-FFF2-40B4-BE49-F238E27FC236}">
                <a16:creationId xmlns:a16="http://schemas.microsoft.com/office/drawing/2014/main" id="{E9D47504-2383-2ED9-1D01-205A8A026192}"/>
              </a:ext>
            </a:extLst>
          </p:cNvPr>
          <p:cNvSpPr txBox="1">
            <a:spLocks noChangeArrowheads="1"/>
          </p:cNvSpPr>
          <p:nvPr/>
        </p:nvSpPr>
        <p:spPr bwMode="auto">
          <a:xfrm>
            <a:off x="168110" y="3587523"/>
            <a:ext cx="9019433" cy="2107631"/>
          </a:xfrm>
          <a:prstGeom prst="rect">
            <a:avLst/>
          </a:prstGeom>
          <a:noFill/>
          <a:ln w="9525">
            <a:noFill/>
            <a:miter lim="800000"/>
            <a:headEnd/>
            <a:tailEnd/>
          </a:ln>
        </p:spPr>
        <p:txBody>
          <a:bodyPr wrap="square" lIns="75570" tIns="37784" rIns="75570" bIns="37784">
            <a:spAutoFit/>
          </a:bodyPr>
          <a:lstStyle/>
          <a:p>
            <a:pPr algn="just" fontAlgn="auto">
              <a:spcBef>
                <a:spcPts val="0"/>
              </a:spcBef>
              <a:spcAft>
                <a:spcPts val="0"/>
              </a:spcAft>
              <a:buClr>
                <a:prstClr val="black">
                  <a:lumMod val="50000"/>
                  <a:lumOff val="50000"/>
                </a:prstClr>
              </a:buClr>
            </a:pPr>
            <a:r>
              <a:rPr lang="pt-BR" b="1">
                <a:solidFill>
                  <a:schemeClr val="bg2">
                    <a:lumMod val="50000"/>
                  </a:schemeClr>
                </a:solidFill>
                <a:latin typeface="Calibri" panose="020F0502020204030204"/>
                <a:cs typeface="Calibri Light" panose="020F0302020204030204" pitchFamily="34" charset="0"/>
              </a:rPr>
              <a:t>Considerações</a:t>
            </a:r>
          </a:p>
          <a:p>
            <a:pPr algn="just" fontAlgn="auto">
              <a:spcBef>
                <a:spcPts val="0"/>
              </a:spcBef>
              <a:spcAft>
                <a:spcPts val="0"/>
              </a:spcAft>
              <a:buClr>
                <a:prstClr val="black">
                  <a:lumMod val="50000"/>
                  <a:lumOff val="50000"/>
                </a:prstClr>
              </a:buClr>
            </a:pPr>
            <a:endParaRPr lang="pt-BR" sz="1600" b="1">
              <a:solidFill>
                <a:schemeClr val="bg2">
                  <a:lumMod val="50000"/>
                </a:schemeClr>
              </a:solidFill>
              <a:latin typeface="Calibri" panose="020F0502020204030204"/>
              <a:cs typeface="Calibri Light" panose="020F0302020204030204" pitchFamily="34" charset="0"/>
            </a:endParaRPr>
          </a:p>
          <a:p>
            <a:pPr marL="283375" indent="-283375" algn="just" fontAlgn="auto">
              <a:spcBef>
                <a:spcPts val="0"/>
              </a:spcBef>
              <a:spcAft>
                <a:spcPts val="0"/>
              </a:spcAft>
              <a:buClr>
                <a:prstClr val="black">
                  <a:lumMod val="50000"/>
                  <a:lumOff val="50000"/>
                </a:prstClr>
              </a:buClr>
              <a:buFont typeface="Wingdings" panose="05000000000000000000" pitchFamily="2" charset="2"/>
              <a:buChar char="v"/>
            </a:pPr>
            <a:r>
              <a:rPr lang="pt-BR" sz="1600" b="1">
                <a:solidFill>
                  <a:schemeClr val="bg2">
                    <a:lumMod val="50000"/>
                  </a:schemeClr>
                </a:solidFill>
                <a:latin typeface="Calibri" panose="020F0502020204030204"/>
                <a:cs typeface="Calibri Light" panose="020F0302020204030204" pitchFamily="34" charset="0"/>
              </a:rPr>
              <a:t>População: </a:t>
            </a:r>
            <a:r>
              <a:rPr lang="pt-BR" sz="1600">
                <a:solidFill>
                  <a:schemeClr val="bg2">
                    <a:lumMod val="50000"/>
                  </a:schemeClr>
                </a:solidFill>
                <a:latin typeface="Calibri" panose="020F0502020204030204"/>
                <a:cs typeface="Calibri Light" panose="020F0302020204030204" pitchFamily="34" charset="0"/>
              </a:rPr>
              <a:t>Beneficiários possuidores do plano PASA.</a:t>
            </a:r>
          </a:p>
          <a:p>
            <a:pPr marL="283375" indent="-283375" algn="just" fontAlgn="auto">
              <a:spcBef>
                <a:spcPts val="0"/>
              </a:spcBef>
              <a:spcAft>
                <a:spcPts val="0"/>
              </a:spcAft>
              <a:buClr>
                <a:prstClr val="black">
                  <a:lumMod val="50000"/>
                  <a:lumOff val="50000"/>
                </a:prstClr>
              </a:buClr>
              <a:buFont typeface="Wingdings" panose="05000000000000000000" pitchFamily="2" charset="2"/>
              <a:buChar char="v"/>
            </a:pPr>
            <a:r>
              <a:rPr lang="pt-BR" sz="1600" b="1">
                <a:solidFill>
                  <a:schemeClr val="bg2">
                    <a:lumMod val="50000"/>
                  </a:schemeClr>
                </a:solidFill>
                <a:latin typeface="Calibri" panose="020F0502020204030204"/>
                <a:cs typeface="Calibri Light" panose="020F0302020204030204" pitchFamily="34" charset="0"/>
              </a:rPr>
              <a:t>Universo: </a:t>
            </a:r>
            <a:r>
              <a:rPr lang="pt-BR" sz="1600">
                <a:solidFill>
                  <a:schemeClr val="bg2">
                    <a:lumMod val="50000"/>
                  </a:schemeClr>
                </a:solidFill>
                <a:latin typeface="Calibri" panose="020F0502020204030204"/>
                <a:cs typeface="Calibri Light" panose="020F0302020204030204" pitchFamily="34" charset="0"/>
              </a:rPr>
              <a:t>35.956.</a:t>
            </a:r>
          </a:p>
          <a:p>
            <a:pPr marL="283375" indent="-283375" algn="just" fontAlgn="auto">
              <a:spcBef>
                <a:spcPts val="0"/>
              </a:spcBef>
              <a:spcAft>
                <a:spcPts val="0"/>
              </a:spcAft>
              <a:buClr>
                <a:prstClr val="black">
                  <a:lumMod val="50000"/>
                  <a:lumOff val="50000"/>
                </a:prstClr>
              </a:buClr>
              <a:buFont typeface="Wingdings" panose="05000000000000000000" pitchFamily="2" charset="2"/>
              <a:buChar char="v"/>
            </a:pPr>
            <a:r>
              <a:rPr lang="pt-BR" sz="1600" b="1">
                <a:solidFill>
                  <a:schemeClr val="bg2">
                    <a:lumMod val="50000"/>
                  </a:schemeClr>
                </a:solidFill>
                <a:latin typeface="Calibri" panose="020F0502020204030204"/>
                <a:cs typeface="Calibri Light" panose="020F0302020204030204" pitchFamily="34" charset="0"/>
              </a:rPr>
              <a:t>Período de Campo: </a:t>
            </a:r>
            <a:r>
              <a:rPr lang="pt-BR" sz="1600">
                <a:solidFill>
                  <a:schemeClr val="bg2">
                    <a:lumMod val="50000"/>
                  </a:schemeClr>
                </a:solidFill>
                <a:latin typeface="Calibri" panose="020F0502020204030204"/>
                <a:cs typeface="Calibri Light" panose="020F0302020204030204" pitchFamily="34" charset="0"/>
              </a:rPr>
              <a:t>De outubro a dezembro de 2024.</a:t>
            </a:r>
            <a:endParaRPr lang="pt-BR" sz="1600">
              <a:solidFill>
                <a:schemeClr val="bg2">
                  <a:lumMod val="50000"/>
                </a:schemeClr>
              </a:solidFill>
              <a:latin typeface="Calibri" panose="020F0502020204030204"/>
              <a:cs typeface="+mn-cs"/>
            </a:endParaRPr>
          </a:p>
          <a:p>
            <a:pPr marL="283375" indent="-283375" algn="just" fontAlgn="auto">
              <a:spcBef>
                <a:spcPts val="0"/>
              </a:spcBef>
              <a:spcAft>
                <a:spcPts val="0"/>
              </a:spcAft>
              <a:buClr>
                <a:prstClr val="black">
                  <a:lumMod val="50000"/>
                  <a:lumOff val="50000"/>
                </a:prstClr>
              </a:buClr>
              <a:buFont typeface="Wingdings" panose="05000000000000000000" pitchFamily="2" charset="2"/>
              <a:buChar char="v"/>
            </a:pPr>
            <a:r>
              <a:rPr lang="pt-BR" sz="1600" b="1">
                <a:solidFill>
                  <a:schemeClr val="bg2">
                    <a:lumMod val="50000"/>
                  </a:schemeClr>
                </a:solidFill>
                <a:latin typeface="Calibri" panose="020F0502020204030204"/>
                <a:cs typeface="Calibri Light" panose="020F0302020204030204" pitchFamily="34" charset="0"/>
              </a:rPr>
              <a:t>Forma de coleta dos dados: </a:t>
            </a:r>
            <a:r>
              <a:rPr lang="pt-BR" sz="1600">
                <a:solidFill>
                  <a:schemeClr val="bg2">
                    <a:lumMod val="50000"/>
                  </a:schemeClr>
                </a:solidFill>
                <a:latin typeface="Calibri" panose="020F0502020204030204"/>
                <a:cs typeface="Calibri Light" panose="020F0302020204030204" pitchFamily="34" charset="0"/>
              </a:rPr>
              <a:t>Pesquisa telefônica (CATI) – 55% e Online – 45%.</a:t>
            </a:r>
          </a:p>
          <a:p>
            <a:pPr marL="283375" indent="-283375" algn="just" fontAlgn="auto">
              <a:spcBef>
                <a:spcPts val="0"/>
              </a:spcBef>
              <a:spcAft>
                <a:spcPts val="0"/>
              </a:spcAft>
              <a:buClr>
                <a:prstClr val="black">
                  <a:lumMod val="50000"/>
                  <a:lumOff val="50000"/>
                </a:prstClr>
              </a:buClr>
              <a:buFont typeface="Wingdings" panose="05000000000000000000" pitchFamily="2" charset="2"/>
              <a:buChar char="v"/>
            </a:pPr>
            <a:r>
              <a:rPr lang="pt-BR" sz="1600" b="1">
                <a:solidFill>
                  <a:schemeClr val="bg2">
                    <a:lumMod val="50000"/>
                  </a:schemeClr>
                </a:solidFill>
                <a:latin typeface="Calibri" panose="020F0502020204030204"/>
                <a:cs typeface="Calibri Light" panose="020F0302020204030204" pitchFamily="34" charset="0"/>
              </a:rPr>
              <a:t>Seguidos os códigos de ética </a:t>
            </a:r>
            <a:r>
              <a:rPr lang="pt-BR" sz="1600">
                <a:solidFill>
                  <a:schemeClr val="bg2">
                    <a:lumMod val="50000"/>
                  </a:schemeClr>
                </a:solidFill>
                <a:latin typeface="Calibri" panose="020F0502020204030204"/>
                <a:cs typeface="Calibri Light" panose="020F0302020204030204" pitchFamily="34" charset="0"/>
              </a:rPr>
              <a:t>ASQ, ICC/ESOMAR </a:t>
            </a:r>
            <a:r>
              <a:rPr lang="pt-BR" sz="1600" b="1">
                <a:solidFill>
                  <a:schemeClr val="bg2">
                    <a:lumMod val="50000"/>
                  </a:schemeClr>
                </a:solidFill>
                <a:latin typeface="Calibri" panose="020F0502020204030204"/>
                <a:cs typeface="Calibri Light" panose="020F0302020204030204" pitchFamily="34" charset="0"/>
              </a:rPr>
              <a:t>e a norma </a:t>
            </a:r>
            <a:r>
              <a:rPr lang="pt-BR" sz="1600">
                <a:solidFill>
                  <a:schemeClr val="bg2">
                    <a:lumMod val="50000"/>
                  </a:schemeClr>
                </a:solidFill>
                <a:latin typeface="Calibri" panose="020F0502020204030204"/>
                <a:cs typeface="Calibri Light" panose="020F0302020204030204" pitchFamily="34" charset="0"/>
              </a:rPr>
              <a:t>ABNT NBR ISO 20.252.</a:t>
            </a:r>
          </a:p>
          <a:p>
            <a:pPr marL="283375" indent="-283375" algn="just" fontAlgn="auto">
              <a:spcBef>
                <a:spcPts val="0"/>
              </a:spcBef>
              <a:spcAft>
                <a:spcPts val="0"/>
              </a:spcAft>
              <a:buClr>
                <a:prstClr val="black">
                  <a:lumMod val="50000"/>
                  <a:lumOff val="50000"/>
                </a:prstClr>
              </a:buClr>
              <a:buFont typeface="Wingdings" panose="05000000000000000000" pitchFamily="2" charset="2"/>
              <a:buChar char="v"/>
            </a:pPr>
            <a:r>
              <a:rPr lang="pt-BR" sz="1600" b="1">
                <a:solidFill>
                  <a:schemeClr val="bg2">
                    <a:lumMod val="50000"/>
                  </a:schemeClr>
                </a:solidFill>
                <a:latin typeface="Calibri" panose="020F0502020204030204"/>
                <a:cs typeface="Calibri Light" panose="020F0302020204030204" pitchFamily="34" charset="0"/>
              </a:rPr>
              <a:t>Instituto responsável pela coleta de dados:</a:t>
            </a:r>
            <a:r>
              <a:rPr lang="pt-BR" sz="1600">
                <a:solidFill>
                  <a:schemeClr val="bg2">
                    <a:lumMod val="50000"/>
                  </a:schemeClr>
                </a:solidFill>
                <a:latin typeface="Calibri" panose="020F0502020204030204"/>
                <a:cs typeface="Calibri Light" panose="020F0302020204030204" pitchFamily="34" charset="0"/>
              </a:rPr>
              <a:t> Instituto Ibero-Brasileiro de Relacionamento com o Cliente.</a:t>
            </a:r>
          </a:p>
        </p:txBody>
      </p:sp>
      <p:pic>
        <p:nvPicPr>
          <p:cNvPr id="77" name="Gráfico 76" descr="Família com menina com preenchimento sólido">
            <a:extLst>
              <a:ext uri="{FF2B5EF4-FFF2-40B4-BE49-F238E27FC236}">
                <a16:creationId xmlns:a16="http://schemas.microsoft.com/office/drawing/2014/main" id="{026E05FB-C6BF-12E2-6C90-6298686BEB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99935" y="1143907"/>
            <a:ext cx="914400" cy="914400"/>
          </a:xfrm>
          <a:prstGeom prst="rect">
            <a:avLst/>
          </a:prstGeom>
        </p:spPr>
      </p:pic>
      <p:pic>
        <p:nvPicPr>
          <p:cNvPr id="78" name="Gráfico 77" descr="Engrenagens estrutura de tópicos">
            <a:extLst>
              <a:ext uri="{FF2B5EF4-FFF2-40B4-BE49-F238E27FC236}">
                <a16:creationId xmlns:a16="http://schemas.microsoft.com/office/drawing/2014/main" id="{25309E88-1C2B-37C7-F74A-4E315E6D00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8738" y="1079140"/>
            <a:ext cx="3855586" cy="3855586"/>
          </a:xfrm>
          <a:prstGeom prst="rect">
            <a:avLst/>
          </a:prstGeom>
        </p:spPr>
      </p:pic>
    </p:spTree>
    <p:extLst>
      <p:ext uri="{BB962C8B-B14F-4D97-AF65-F5344CB8AC3E}">
        <p14:creationId xmlns:p14="http://schemas.microsoft.com/office/powerpoint/2010/main" val="36698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500"/>
                                        <p:tgtEl>
                                          <p:spTgt spid="74"/>
                                        </p:tgtEl>
                                      </p:cBhvr>
                                    </p:animEffect>
                                  </p:childTnLst>
                                </p:cTn>
                              </p:par>
                              <p:par>
                                <p:cTn id="18" presetID="22" presetClass="entr" presetSubtype="8" fill="hold"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wipe(left)">
                                      <p:cBhvr>
                                        <p:cTn id="20" dur="500"/>
                                        <p:tgtEl>
                                          <p:spTgt spid="75"/>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3" grpId="0"/>
      <p:bldP spid="7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B190540-BAEC-1DB4-7CD3-0201AEDEF67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Painel de Indicadores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3" name="Tabela 2">
            <a:extLst>
              <a:ext uri="{FF2B5EF4-FFF2-40B4-BE49-F238E27FC236}">
                <a16:creationId xmlns:a16="http://schemas.microsoft.com/office/drawing/2014/main" id="{757D9AE9-35E0-9535-19BF-2161A6CC7F69}"/>
              </a:ext>
            </a:extLst>
          </p:cNvPr>
          <p:cNvGraphicFramePr>
            <a:graphicFrameLocks noGrp="1"/>
          </p:cNvGraphicFramePr>
          <p:nvPr>
            <p:extLst>
              <p:ext uri="{D42A27DB-BD31-4B8C-83A1-F6EECF244321}">
                <p14:modId xmlns:p14="http://schemas.microsoft.com/office/powerpoint/2010/main" val="3666135188"/>
              </p:ext>
            </p:extLst>
          </p:nvPr>
        </p:nvGraphicFramePr>
        <p:xfrm>
          <a:off x="72083" y="954795"/>
          <a:ext cx="3993915" cy="2833613"/>
        </p:xfrm>
        <a:graphic>
          <a:graphicData uri="http://schemas.openxmlformats.org/drawingml/2006/table">
            <a:tbl>
              <a:tblPr/>
              <a:tblGrid>
                <a:gridCol w="753915">
                  <a:extLst>
                    <a:ext uri="{9D8B030D-6E8A-4147-A177-3AD203B41FA5}">
                      <a16:colId xmlns:a16="http://schemas.microsoft.com/office/drawing/2014/main" val="2949697301"/>
                    </a:ext>
                  </a:extLst>
                </a:gridCol>
                <a:gridCol w="648000">
                  <a:extLst>
                    <a:ext uri="{9D8B030D-6E8A-4147-A177-3AD203B41FA5}">
                      <a16:colId xmlns:a16="http://schemas.microsoft.com/office/drawing/2014/main" val="2900215069"/>
                    </a:ext>
                  </a:extLst>
                </a:gridCol>
                <a:gridCol w="648000">
                  <a:extLst>
                    <a:ext uri="{9D8B030D-6E8A-4147-A177-3AD203B41FA5}">
                      <a16:colId xmlns:a16="http://schemas.microsoft.com/office/drawing/2014/main" val="2200677036"/>
                    </a:ext>
                  </a:extLst>
                </a:gridCol>
                <a:gridCol w="648000">
                  <a:extLst>
                    <a:ext uri="{9D8B030D-6E8A-4147-A177-3AD203B41FA5}">
                      <a16:colId xmlns:a16="http://schemas.microsoft.com/office/drawing/2014/main" val="716444046"/>
                    </a:ext>
                  </a:extLst>
                </a:gridCol>
                <a:gridCol w="648000">
                  <a:extLst>
                    <a:ext uri="{9D8B030D-6E8A-4147-A177-3AD203B41FA5}">
                      <a16:colId xmlns:a16="http://schemas.microsoft.com/office/drawing/2014/main" val="384156492"/>
                    </a:ext>
                  </a:extLst>
                </a:gridCol>
                <a:gridCol w="648000">
                  <a:extLst>
                    <a:ext uri="{9D8B030D-6E8A-4147-A177-3AD203B41FA5}">
                      <a16:colId xmlns:a16="http://schemas.microsoft.com/office/drawing/2014/main" val="530087182"/>
                    </a:ext>
                  </a:extLst>
                </a:gridCol>
              </a:tblGrid>
              <a:tr h="2715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400" b="0" i="0" u="none" strike="noStrike">
                        <a:solidFill>
                          <a:schemeClr val="tx1">
                            <a:lumMod val="75000"/>
                            <a:lumOff val="25000"/>
                          </a:schemeClr>
                        </a:solidFill>
                        <a:effectLst/>
                        <a:latin typeface="Calibri" panose="020F0502020204030204" pitchFamily="34" charset="0"/>
                      </a:endParaRPr>
                    </a:p>
                  </a:txBody>
                  <a:tcPr marL="8525" marR="8525" marT="9525" marB="0" anchor="ctr">
                    <a:lnL w="19050" cap="flat" cmpd="sng" algn="ctr">
                      <a:solidFill>
                        <a:srgbClr val="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GERAL</a:t>
                      </a: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t-BR" sz="1200" b="1" i="0" u="none" strike="noStrike" dirty="0">
                        <a:solidFill>
                          <a:schemeClr val="tx1">
                            <a:lumMod val="75000"/>
                            <a:lumOff val="25000"/>
                          </a:schemeClr>
                        </a:solidFill>
                        <a:effectLst/>
                        <a:latin typeface="Calibri" panose="020F0502020204030204" pitchFamily="34" charset="0"/>
                      </a:endParaRPr>
                    </a:p>
                  </a:txBody>
                  <a:tcPr marL="8525" marR="8525" marT="9525" marB="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hMerge="1">
                  <a:txBody>
                    <a:bodyPr/>
                    <a:lstStyle/>
                    <a:p>
                      <a:pPr algn="ctr" fontAlgn="ctr"/>
                      <a:endParaRPr lang="pt-BR" sz="1200" b="1" i="0" u="none" strike="noStrike" dirty="0">
                        <a:solidFill>
                          <a:schemeClr val="tx1">
                            <a:lumMod val="75000"/>
                            <a:lumOff val="25000"/>
                          </a:schemeClr>
                        </a:solidFill>
                        <a:effectLst/>
                        <a:latin typeface="Calibri" panose="020F0502020204030204" pitchFamily="34" charset="0"/>
                      </a:endParaRPr>
                    </a:p>
                  </a:txBody>
                  <a:tcPr marL="8525" marR="8525" marT="9525" marB="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hMerge="1">
                  <a:txBody>
                    <a:bodyPr/>
                    <a:lstStyle/>
                    <a:p>
                      <a:pPr algn="ctr" fontAlgn="ctr"/>
                      <a:endParaRPr lang="pt-BR" sz="1200" b="1" i="0" u="none" strike="noStrike" dirty="0">
                        <a:solidFill>
                          <a:schemeClr val="tx1">
                            <a:lumMod val="75000"/>
                            <a:lumOff val="25000"/>
                          </a:schemeClr>
                        </a:solidFill>
                        <a:effectLst/>
                        <a:latin typeface="Calibri" panose="020F0502020204030204" pitchFamily="34" charset="0"/>
                      </a:endParaRPr>
                    </a:p>
                  </a:txBody>
                  <a:tcPr marL="8525" marR="8525" marT="9525" marB="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hMerge="1">
                  <a:txBody>
                    <a:bodyPr/>
                    <a:lstStyle/>
                    <a:p>
                      <a:pPr algn="ctr" fontAlgn="ctr"/>
                      <a:endParaRPr lang="pt-BR" sz="1200" b="1" i="0" u="none" strike="noStrike" dirty="0">
                        <a:solidFill>
                          <a:schemeClr val="tx1">
                            <a:lumMod val="75000"/>
                            <a:lumOff val="25000"/>
                          </a:schemeClr>
                        </a:solidFill>
                        <a:effectLst/>
                        <a:latin typeface="Calibri" panose="020F0502020204030204" pitchFamily="34" charset="0"/>
                      </a:endParaRPr>
                    </a:p>
                  </a:txBody>
                  <a:tcPr marL="8525" marR="8525" marT="9525" marB="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82387763"/>
                  </a:ext>
                </a:extLst>
              </a:tr>
              <a:tr h="4747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400" b="0" i="0" u="none" strike="noStrike">
                        <a:solidFill>
                          <a:schemeClr val="tx1">
                            <a:lumMod val="75000"/>
                            <a:lumOff val="25000"/>
                          </a:schemeClr>
                        </a:solidFill>
                        <a:effectLst/>
                        <a:latin typeface="Calibri" panose="020F0502020204030204" pitchFamily="34" charset="0"/>
                      </a:endParaRPr>
                    </a:p>
                  </a:txBody>
                  <a:tcPr marL="8525" marR="8525" marT="9525" marB="0" anchor="ctr">
                    <a:lnL w="19050" cap="flat" cmpd="sng" algn="ctr">
                      <a:solidFill>
                        <a:srgbClr val="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2020</a:t>
                      </a: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2021</a:t>
                      </a: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2022</a:t>
                      </a: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US" sz="1100" b="1" i="0" u="none" strike="noStrike">
                          <a:solidFill>
                            <a:schemeClr val="bg2">
                              <a:lumMod val="50000"/>
                            </a:schemeClr>
                          </a:solidFill>
                          <a:effectLst/>
                          <a:latin typeface="Calibri" panose="020F0502020204030204" pitchFamily="34" charset="0"/>
                        </a:rPr>
                        <a:t>2023</a:t>
                      </a:r>
                      <a:endParaRPr lang="pt-BR" sz="1100" b="1" i="0" u="none" strike="noStrike">
                        <a:solidFill>
                          <a:schemeClr val="bg2">
                            <a:lumMod val="50000"/>
                          </a:schemeClr>
                        </a:solidFill>
                        <a:effectLst/>
                        <a:latin typeface="Calibri" panose="020F0502020204030204" pitchFamily="34" charset="0"/>
                      </a:endParaRP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US" sz="1100" b="1" i="0" u="none" strike="noStrike">
                          <a:solidFill>
                            <a:schemeClr val="bg2">
                              <a:lumMod val="50000"/>
                            </a:schemeClr>
                          </a:solidFill>
                          <a:effectLst/>
                          <a:latin typeface="Calibri" panose="020F0502020204030204" pitchFamily="34" charset="0"/>
                        </a:rPr>
                        <a:t>2024</a:t>
                      </a:r>
                      <a:endParaRPr lang="pt-BR" sz="1100" b="1" i="0" u="none" strike="noStrike">
                        <a:solidFill>
                          <a:schemeClr val="bg2">
                            <a:lumMod val="50000"/>
                          </a:schemeClr>
                        </a:solidFill>
                        <a:effectLst/>
                        <a:latin typeface="Calibri" panose="020F0502020204030204" pitchFamily="34" charset="0"/>
                      </a:endParaRP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130946333"/>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FFFFFF"/>
                          </a:solidFill>
                          <a:effectLst/>
                          <a:latin typeface="Calibri" panose="020F0502020204030204" pitchFamily="34" charset="0"/>
                        </a:rPr>
                        <a:t>SSI – Sat. Geral</a:t>
                      </a:r>
                    </a:p>
                  </a:txBody>
                  <a:tcPr marL="8525" marR="8525" marT="9525" marB="0" anchor="ctr">
                    <a:lnL w="19050" cap="flat" cmpd="sng" algn="ctr">
                      <a:solidFill>
                        <a:srgbClr val="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fontAlgn="ctr"/>
                      <a:r>
                        <a:rPr lang="pt-BR" sz="1200" b="1" i="0" u="none" strike="noStrike" kern="1200">
                          <a:solidFill>
                            <a:schemeClr val="tx1">
                              <a:lumMod val="75000"/>
                              <a:lumOff val="25000"/>
                            </a:schemeClr>
                          </a:solidFill>
                          <a:effectLst/>
                          <a:latin typeface="Calibri" panose="020F0502020204030204" pitchFamily="34" charset="0"/>
                          <a:ea typeface="+mn-ea"/>
                          <a:cs typeface="+mn-cs"/>
                        </a:rPr>
                        <a:t>85</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kern="1200">
                          <a:solidFill>
                            <a:schemeClr val="tx1">
                              <a:lumMod val="75000"/>
                              <a:lumOff val="25000"/>
                            </a:schemeClr>
                          </a:solidFill>
                          <a:effectLst/>
                          <a:latin typeface="Calibri" panose="020F0502020204030204" pitchFamily="34" charset="0"/>
                          <a:ea typeface="+mn-ea"/>
                          <a:cs typeface="+mn-cs"/>
                        </a:rPr>
                        <a:t>83</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a:solidFill>
                            <a:schemeClr val="tx1">
                              <a:lumMod val="75000"/>
                              <a:lumOff val="25000"/>
                            </a:schemeClr>
                          </a:solidFill>
                          <a:effectLst/>
                          <a:latin typeface="Calibri" panose="020F0502020204030204" pitchFamily="34" charset="0"/>
                        </a:rPr>
                        <a:t>82</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en-US" sz="1200" b="1" i="0" u="none" strike="noStrike">
                          <a:solidFill>
                            <a:schemeClr val="tx1">
                              <a:lumMod val="75000"/>
                              <a:lumOff val="25000"/>
                            </a:schemeClr>
                          </a:solidFill>
                          <a:effectLst/>
                          <a:latin typeface="Calibri" panose="020F0502020204030204" pitchFamily="34" charset="0"/>
                        </a:rPr>
                        <a:t>81</a:t>
                      </a:r>
                      <a:endParaRPr lang="pt-BR" sz="1200" b="1" i="0" u="none" strike="noStrike">
                        <a:solidFill>
                          <a:schemeClr val="tx1">
                            <a:lumMod val="75000"/>
                            <a:lumOff val="25000"/>
                          </a:schemeClr>
                        </a:solidFill>
                        <a:effectLst/>
                        <a:latin typeface="Calibri" panose="020F0502020204030204" pitchFamily="34" charset="0"/>
                      </a:endParaRPr>
                    </a:p>
                  </a:txBody>
                  <a:tcPr marL="7620" marR="7620" marT="762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kern="1200">
                          <a:solidFill>
                            <a:schemeClr val="bg1"/>
                          </a:solidFill>
                          <a:effectLst/>
                          <a:latin typeface="Calibri" panose="020F0502020204030204" pitchFamily="34" charset="0"/>
                          <a:ea typeface="+mn-ea"/>
                          <a:cs typeface="+mn-cs"/>
                        </a:rPr>
                        <a:t>71</a:t>
                      </a:r>
                    </a:p>
                  </a:txBody>
                  <a:tcPr marL="7620" marR="7620" marT="762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4199343210"/>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FFFFFF"/>
                          </a:solidFill>
                          <a:effectLst/>
                          <a:latin typeface="Calibri" panose="020F0502020204030204" pitchFamily="34" charset="0"/>
                        </a:rPr>
                        <a:t>CES – Esforço</a:t>
                      </a:r>
                    </a:p>
                  </a:txBody>
                  <a:tcPr marL="8525" marR="8525" marT="9525" marB="0" anchor="ctr">
                    <a:lnL w="19050" cap="flat" cmpd="sng" algn="ctr">
                      <a:solidFill>
                        <a:srgbClr val="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mn-cs"/>
                        </a:rPr>
                        <a:t>71</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mn-cs"/>
                        </a:rPr>
                        <a:t>71</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rgbClr val="FFFFFF"/>
                          </a:solidFill>
                          <a:effectLst/>
                          <a:latin typeface="Calibri" panose="020F0502020204030204" pitchFamily="34" charset="0"/>
                        </a:rPr>
                        <a:t>70</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en-US" sz="1200" b="1" i="0" u="none" strike="noStrike">
                          <a:solidFill>
                            <a:schemeClr val="bg1"/>
                          </a:solidFill>
                          <a:effectLst/>
                          <a:latin typeface="Calibri" panose="020F0502020204030204" pitchFamily="34" charset="0"/>
                        </a:rPr>
                        <a:t>67</a:t>
                      </a:r>
                      <a:endParaRPr lang="pt-BR" sz="1200" b="1" i="0" u="none" strike="noStrike">
                        <a:solidFill>
                          <a:schemeClr val="bg1"/>
                        </a:solidFill>
                        <a:effectLst/>
                        <a:latin typeface="Calibri" panose="020F0502020204030204" pitchFamily="34" charset="0"/>
                      </a:endParaRPr>
                    </a:p>
                  </a:txBody>
                  <a:tcPr marL="7620" marR="7620" marT="762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kern="1200">
                          <a:solidFill>
                            <a:schemeClr val="bg1"/>
                          </a:solidFill>
                          <a:effectLst/>
                          <a:latin typeface="Calibri" panose="020F0502020204030204" pitchFamily="34" charset="0"/>
                          <a:ea typeface="+mn-ea"/>
                          <a:cs typeface="+mn-cs"/>
                        </a:rPr>
                        <a:t>50</a:t>
                      </a:r>
                    </a:p>
                  </a:txBody>
                  <a:tcPr marL="7620" marR="7620" marT="762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219178231"/>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FFFFFF"/>
                          </a:solidFill>
                          <a:effectLst/>
                          <a:latin typeface="Calibri" panose="020F0502020204030204" pitchFamily="34" charset="0"/>
                        </a:rPr>
                        <a:t>CJI – Jornada</a:t>
                      </a:r>
                    </a:p>
                  </a:txBody>
                  <a:tcPr marL="8525" marR="8525" marT="9525" marB="0" anchor="ctr">
                    <a:lnL w="19050" cap="flat" cmpd="sng" algn="ctr">
                      <a:solidFill>
                        <a:srgbClr val="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mn-cs"/>
                        </a:rPr>
                        <a:t>76</a:t>
                      </a:r>
                    </a:p>
                  </a:txBody>
                  <a:tcPr marL="11771" marR="11771" marT="11771"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mn-cs"/>
                        </a:rPr>
                        <a:t>74</a:t>
                      </a:r>
                    </a:p>
                  </a:txBody>
                  <a:tcPr marL="11771" marR="11771" marT="11771"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rgbClr val="FFFFFF"/>
                          </a:solidFill>
                          <a:effectLst/>
                          <a:latin typeface="Calibri" panose="020F0502020204030204" pitchFamily="34" charset="0"/>
                        </a:rPr>
                        <a:t>73</a:t>
                      </a:r>
                    </a:p>
                  </a:txBody>
                  <a:tcPr marL="11771" marR="11771" marT="11771"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en-US" sz="1200" b="1" i="0" u="none" strike="noStrike">
                          <a:solidFill>
                            <a:schemeClr val="bg1"/>
                          </a:solidFill>
                          <a:effectLst/>
                          <a:latin typeface="Calibri" panose="020F0502020204030204" pitchFamily="34" charset="0"/>
                        </a:rPr>
                        <a:t>73</a:t>
                      </a:r>
                      <a:endParaRPr lang="pt-BR" sz="1200" b="1" i="0" u="none" strike="noStrike">
                        <a:solidFill>
                          <a:schemeClr val="bg1"/>
                        </a:solidFill>
                        <a:effectLst/>
                        <a:latin typeface="Calibri" panose="020F0502020204030204" pitchFamily="34" charset="0"/>
                      </a:endParaRPr>
                    </a:p>
                  </a:txBody>
                  <a:tcPr marL="7620" marR="7620" marT="762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kern="1200">
                          <a:solidFill>
                            <a:schemeClr val="bg1"/>
                          </a:solidFill>
                          <a:effectLst/>
                          <a:latin typeface="Calibri" panose="020F0502020204030204" pitchFamily="34" charset="0"/>
                          <a:ea typeface="+mn-ea"/>
                          <a:cs typeface="+mn-cs"/>
                        </a:rPr>
                        <a:t>64</a:t>
                      </a:r>
                    </a:p>
                  </a:txBody>
                  <a:tcPr marL="7620" marR="7620" marT="762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4256502567"/>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FFFFFF"/>
                          </a:solidFill>
                          <a:effectLst/>
                          <a:latin typeface="Calibri" panose="020F0502020204030204" pitchFamily="34" charset="0"/>
                        </a:rPr>
                        <a:t>NPS - Fidelidade</a:t>
                      </a:r>
                    </a:p>
                  </a:txBody>
                  <a:tcPr marL="8525" marR="8525" marT="9525" marB="0" anchor="ctr">
                    <a:lnL w="19050" cap="flat" cmpd="sng" algn="ctr">
                      <a:solidFill>
                        <a:srgbClr val="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mn-cs"/>
                        </a:rPr>
                        <a:t>27</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mn-cs"/>
                        </a:rPr>
                        <a:t>28</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chemeClr val="bg1"/>
                          </a:solidFill>
                          <a:effectLst/>
                          <a:latin typeface="Calibri" panose="020F0502020204030204" pitchFamily="34" charset="0"/>
                        </a:rPr>
                        <a:t>20</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en-US" sz="1200" b="1" i="0" u="none" strike="noStrike">
                          <a:solidFill>
                            <a:schemeClr val="bg1"/>
                          </a:solidFill>
                          <a:effectLst/>
                          <a:latin typeface="Calibri" panose="020F0502020204030204" pitchFamily="34" charset="0"/>
                        </a:rPr>
                        <a:t>22</a:t>
                      </a:r>
                      <a:endParaRPr lang="pt-BR" sz="1200" b="1" i="0" u="none" strike="noStrike">
                        <a:solidFill>
                          <a:schemeClr val="bg1"/>
                        </a:solidFill>
                        <a:effectLst/>
                        <a:latin typeface="Calibri" panose="020F0502020204030204" pitchFamily="34" charset="0"/>
                      </a:endParaRPr>
                    </a:p>
                  </a:txBody>
                  <a:tcPr marL="7620" marR="7620" marT="762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kern="1200">
                          <a:solidFill>
                            <a:schemeClr val="bg1"/>
                          </a:solidFill>
                          <a:effectLst/>
                          <a:latin typeface="Calibri" panose="020F0502020204030204" pitchFamily="34" charset="0"/>
                          <a:ea typeface="+mn-ea"/>
                          <a:cs typeface="+mn-cs"/>
                        </a:rPr>
                        <a:t>16</a:t>
                      </a:r>
                    </a:p>
                  </a:txBody>
                  <a:tcPr marL="7620" marR="7620" marT="762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1862814028"/>
                  </a:ext>
                </a:extLst>
              </a:tr>
              <a:tr h="21540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0" i="0" u="none" strike="noStrike">
                          <a:solidFill>
                            <a:schemeClr val="tx1">
                              <a:lumMod val="75000"/>
                              <a:lumOff val="25000"/>
                            </a:schemeClr>
                          </a:solidFill>
                          <a:effectLst/>
                          <a:latin typeface="Calibri" panose="020F0502020204030204" pitchFamily="34" charset="0"/>
                        </a:rPr>
                        <a:t>Base:</a:t>
                      </a:r>
                    </a:p>
                  </a:txBody>
                  <a:tcPr marL="8525" marR="8525" marT="9525" marB="0" anchor="ctr">
                    <a:lnL w="19050" cap="flat" cmpd="sng" algn="ctr">
                      <a:solidFill>
                        <a:srgbClr val="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000" b="0" i="0" u="none" strike="noStrike" kern="1200">
                          <a:solidFill>
                            <a:schemeClr val="tx1">
                              <a:lumMod val="75000"/>
                              <a:lumOff val="25000"/>
                            </a:schemeClr>
                          </a:solidFill>
                          <a:effectLst/>
                          <a:latin typeface="Calibri" panose="020F0502020204030204" pitchFamily="34" charset="0"/>
                          <a:ea typeface="+mn-ea"/>
                          <a:cs typeface="+mn-cs"/>
                        </a:rPr>
                        <a:t>388</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000" b="0" i="0" u="none" strike="noStrike" kern="1200">
                          <a:solidFill>
                            <a:schemeClr val="tx1">
                              <a:lumMod val="75000"/>
                              <a:lumOff val="25000"/>
                            </a:schemeClr>
                          </a:solidFill>
                          <a:effectLst/>
                          <a:latin typeface="Calibri" panose="020F0502020204030204" pitchFamily="34" charset="0"/>
                          <a:ea typeface="+mn-ea"/>
                          <a:cs typeface="+mn-cs"/>
                        </a:rPr>
                        <a:t>380</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kern="1200">
                          <a:solidFill>
                            <a:schemeClr val="tx1">
                              <a:lumMod val="75000"/>
                              <a:lumOff val="25000"/>
                            </a:schemeClr>
                          </a:solidFill>
                          <a:effectLst/>
                          <a:latin typeface="Calibri" panose="020F0502020204030204" pitchFamily="34" charset="0"/>
                          <a:ea typeface="+mn-ea"/>
                          <a:cs typeface="+mn-cs"/>
                        </a:rPr>
                        <a:t>380</a:t>
                      </a:r>
                      <a:endParaRPr lang="pt-BR" sz="1000" b="0" i="0" u="none" strike="noStrike" kern="1200">
                        <a:solidFill>
                          <a:schemeClr val="tx1">
                            <a:lumMod val="75000"/>
                            <a:lumOff val="25000"/>
                          </a:schemeClr>
                        </a:solidFill>
                        <a:effectLst/>
                        <a:latin typeface="Calibri" panose="020F0502020204030204" pitchFamily="34" charset="0"/>
                        <a:ea typeface="+mn-ea"/>
                        <a:cs typeface="+mn-cs"/>
                      </a:endParaRP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kern="1200">
                          <a:solidFill>
                            <a:schemeClr val="tx1">
                              <a:lumMod val="75000"/>
                              <a:lumOff val="25000"/>
                            </a:schemeClr>
                          </a:solidFill>
                          <a:effectLst/>
                          <a:latin typeface="Calibri" panose="020F0502020204030204" pitchFamily="34" charset="0"/>
                          <a:ea typeface="+mn-ea"/>
                          <a:cs typeface="+mn-cs"/>
                        </a:rPr>
                        <a:t>380</a:t>
                      </a:r>
                      <a:endParaRPr lang="pt-BR" sz="1000" b="0" i="0" u="none" strike="noStrike" kern="1200">
                        <a:solidFill>
                          <a:schemeClr val="tx1">
                            <a:lumMod val="75000"/>
                            <a:lumOff val="25000"/>
                          </a:schemeClr>
                        </a:solidFill>
                        <a:effectLst/>
                        <a:latin typeface="Calibri" panose="020F0502020204030204" pitchFamily="34" charset="0"/>
                        <a:ea typeface="+mn-ea"/>
                        <a:cs typeface="+mn-cs"/>
                      </a:endParaRP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0" i="0" u="none" strike="noStrike" kern="1200">
                          <a:solidFill>
                            <a:schemeClr val="tx1">
                              <a:lumMod val="75000"/>
                              <a:lumOff val="25000"/>
                            </a:schemeClr>
                          </a:solidFill>
                          <a:effectLst/>
                          <a:latin typeface="Calibri" panose="020F0502020204030204" pitchFamily="34" charset="0"/>
                          <a:ea typeface="+mn-ea"/>
                          <a:cs typeface="+mn-cs"/>
                        </a:rPr>
                        <a:t>453</a:t>
                      </a: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9431575"/>
                  </a:ext>
                </a:extLst>
              </a:tr>
            </a:tbl>
          </a:graphicData>
        </a:graphic>
      </p:graphicFrame>
      <p:sp>
        <p:nvSpPr>
          <p:cNvPr id="31" name="Seta: para Baixo 30">
            <a:extLst>
              <a:ext uri="{FF2B5EF4-FFF2-40B4-BE49-F238E27FC236}">
                <a16:creationId xmlns:a16="http://schemas.microsoft.com/office/drawing/2014/main" id="{0720F464-2B8A-20D0-6003-DDF652F067DC}"/>
              </a:ext>
            </a:extLst>
          </p:cNvPr>
          <p:cNvSpPr/>
          <p:nvPr/>
        </p:nvSpPr>
        <p:spPr>
          <a:xfrm>
            <a:off x="4104531" y="1844824"/>
            <a:ext cx="237600" cy="262800"/>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Seta: para Baixo 31">
            <a:extLst>
              <a:ext uri="{FF2B5EF4-FFF2-40B4-BE49-F238E27FC236}">
                <a16:creationId xmlns:a16="http://schemas.microsoft.com/office/drawing/2014/main" id="{0A8C1BEA-DABE-AF57-6525-AB73680916F7}"/>
              </a:ext>
            </a:extLst>
          </p:cNvPr>
          <p:cNvSpPr/>
          <p:nvPr/>
        </p:nvSpPr>
        <p:spPr>
          <a:xfrm>
            <a:off x="4109255" y="2276872"/>
            <a:ext cx="237600" cy="262800"/>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Seta: para Baixo 32">
            <a:extLst>
              <a:ext uri="{FF2B5EF4-FFF2-40B4-BE49-F238E27FC236}">
                <a16:creationId xmlns:a16="http://schemas.microsoft.com/office/drawing/2014/main" id="{35CBFFC7-2C03-C991-BFE2-67F380CF34A1}"/>
              </a:ext>
            </a:extLst>
          </p:cNvPr>
          <p:cNvSpPr/>
          <p:nvPr/>
        </p:nvSpPr>
        <p:spPr>
          <a:xfrm flipH="1">
            <a:off x="4104531" y="3238208"/>
            <a:ext cx="237600" cy="262800"/>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rgbClr val="00B0F0"/>
              </a:solidFill>
              <a:effectLst/>
              <a:uLnTx/>
              <a:uFillTx/>
              <a:latin typeface="Calibri" panose="020F0502020204030204"/>
              <a:ea typeface="+mn-ea"/>
              <a:cs typeface="+mn-cs"/>
            </a:endParaRPr>
          </a:p>
        </p:txBody>
      </p:sp>
      <p:sp>
        <p:nvSpPr>
          <p:cNvPr id="34" name="CaixaDeTexto 33">
            <a:extLst>
              <a:ext uri="{FF2B5EF4-FFF2-40B4-BE49-F238E27FC236}">
                <a16:creationId xmlns:a16="http://schemas.microsoft.com/office/drawing/2014/main" id="{0FE8560D-E8AD-00E8-23D1-1C96BB6854D8}"/>
              </a:ext>
            </a:extLst>
          </p:cNvPr>
          <p:cNvSpPr txBox="1"/>
          <p:nvPr/>
        </p:nvSpPr>
        <p:spPr>
          <a:xfrm>
            <a:off x="0" y="6207115"/>
            <a:ext cx="2821606" cy="246221"/>
          </a:xfrm>
          <a:prstGeom prst="rect">
            <a:avLst/>
          </a:prstGeom>
          <a:noFill/>
        </p:spPr>
        <p:txBody>
          <a:bodyPr wrap="none" rtlCol="0">
            <a:spAutoFit/>
          </a:bodyPr>
          <a:lstStyle/>
          <a:p>
            <a:pPr fontAlgn="auto">
              <a:spcBef>
                <a:spcPts val="0"/>
              </a:spcBef>
              <a:spcAft>
                <a:spcPts val="0"/>
              </a:spcAft>
            </a:pPr>
            <a:r>
              <a:rPr lang="pt-BR" sz="1000">
                <a:solidFill>
                  <a:schemeClr val="bg2">
                    <a:lumMod val="50000"/>
                  </a:schemeClr>
                </a:solidFill>
                <a:latin typeface="Calibri" panose="020F0502020204030204"/>
                <a:cs typeface="+mn-cs"/>
              </a:rPr>
              <a:t>Nota: Resultados apresentados em percentual (%).</a:t>
            </a:r>
          </a:p>
        </p:txBody>
      </p:sp>
      <p:sp>
        <p:nvSpPr>
          <p:cNvPr id="35" name="Seta: para Baixo 34">
            <a:extLst>
              <a:ext uri="{FF2B5EF4-FFF2-40B4-BE49-F238E27FC236}">
                <a16:creationId xmlns:a16="http://schemas.microsoft.com/office/drawing/2014/main" id="{FF2E22F8-9421-37DD-6A05-68467875865D}"/>
              </a:ext>
            </a:extLst>
          </p:cNvPr>
          <p:cNvSpPr/>
          <p:nvPr/>
        </p:nvSpPr>
        <p:spPr>
          <a:xfrm>
            <a:off x="4091796" y="2757540"/>
            <a:ext cx="237600" cy="262800"/>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6" name="Tabela 35">
            <a:extLst>
              <a:ext uri="{FF2B5EF4-FFF2-40B4-BE49-F238E27FC236}">
                <a16:creationId xmlns:a16="http://schemas.microsoft.com/office/drawing/2014/main" id="{02EE7E7A-D3F8-3B02-E18F-38830329A5D3}"/>
              </a:ext>
            </a:extLst>
          </p:cNvPr>
          <p:cNvGraphicFramePr>
            <a:graphicFrameLocks noGrp="1"/>
          </p:cNvGraphicFramePr>
          <p:nvPr>
            <p:extLst>
              <p:ext uri="{D42A27DB-BD31-4B8C-83A1-F6EECF244321}">
                <p14:modId xmlns:p14="http://schemas.microsoft.com/office/powerpoint/2010/main" val="3383445510"/>
              </p:ext>
            </p:extLst>
          </p:nvPr>
        </p:nvGraphicFramePr>
        <p:xfrm>
          <a:off x="4681027" y="954794"/>
          <a:ext cx="1293938" cy="2780134"/>
        </p:xfrm>
        <a:graphic>
          <a:graphicData uri="http://schemas.openxmlformats.org/drawingml/2006/table">
            <a:tbl>
              <a:tblPr/>
              <a:tblGrid>
                <a:gridCol w="645938">
                  <a:extLst>
                    <a:ext uri="{9D8B030D-6E8A-4147-A177-3AD203B41FA5}">
                      <a16:colId xmlns:a16="http://schemas.microsoft.com/office/drawing/2014/main" val="1871072004"/>
                    </a:ext>
                  </a:extLst>
                </a:gridCol>
                <a:gridCol w="648000">
                  <a:extLst>
                    <a:ext uri="{9D8B030D-6E8A-4147-A177-3AD203B41FA5}">
                      <a16:colId xmlns:a16="http://schemas.microsoft.com/office/drawing/2014/main" val="559770348"/>
                    </a:ext>
                  </a:extLst>
                </a:gridCol>
              </a:tblGrid>
              <a:tr h="271501">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GÊNERO</a:t>
                      </a: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t-BR" sz="1200" b="1" i="0" u="none" strike="noStrike" dirty="0">
                        <a:solidFill>
                          <a:schemeClr val="tx1">
                            <a:lumMod val="75000"/>
                            <a:lumOff val="25000"/>
                          </a:schemeClr>
                        </a:solidFill>
                        <a:effectLst/>
                        <a:latin typeface="Calibri" panose="020F0502020204030204" pitchFamily="34" charset="0"/>
                      </a:endParaRPr>
                    </a:p>
                  </a:txBody>
                  <a:tcPr marL="8525" marR="8525" marT="9525" marB="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8498442"/>
                  </a:ext>
                </a:extLst>
              </a:tr>
              <a:tr h="4747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Fem.</a:t>
                      </a: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Masc.</a:t>
                      </a: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795167142"/>
                  </a:ext>
                </a:extLst>
              </a:tr>
              <a:tr h="468000">
                <a:tc>
                  <a:txBody>
                    <a:bodyPr/>
                    <a:lstStyle/>
                    <a:p>
                      <a:pPr algn="ctr" fontAlgn="ctr"/>
                      <a:r>
                        <a:rPr lang="pt-BR" sz="1200" b="1" i="0" u="none" strike="noStrike" kern="1200">
                          <a:solidFill>
                            <a:schemeClr val="bg1"/>
                          </a:solidFill>
                          <a:effectLst/>
                          <a:latin typeface="Calibri" panose="020F0502020204030204" pitchFamily="34" charset="0"/>
                          <a:ea typeface="+mn-ea"/>
                          <a:cs typeface="+mn-cs"/>
                        </a:rPr>
                        <a:t>73</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mn-cs"/>
                        </a:rPr>
                        <a:t>68</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613314355"/>
                  </a:ext>
                </a:extLst>
              </a:tr>
              <a:tr h="468000">
                <a:tc>
                  <a:txBody>
                    <a:bodyPr/>
                    <a:lstStyle/>
                    <a:p>
                      <a:pPr algn="ctr" fontAlgn="ctr"/>
                      <a:r>
                        <a:rPr lang="pt-BR" sz="1200" b="1" i="0" u="none" strike="noStrike" kern="1200">
                          <a:solidFill>
                            <a:schemeClr val="bg1"/>
                          </a:solidFill>
                          <a:effectLst/>
                          <a:latin typeface="Calibri" panose="020F0502020204030204" pitchFamily="34" charset="0"/>
                          <a:ea typeface="+mn-ea"/>
                          <a:cs typeface="+mn-cs"/>
                        </a:rPr>
                        <a:t>52</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mn-cs"/>
                        </a:rPr>
                        <a:t>48</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4212475655"/>
                  </a:ext>
                </a:extLst>
              </a:tr>
              <a:tr h="468000">
                <a:tc>
                  <a:txBody>
                    <a:bodyPr/>
                    <a:lstStyle/>
                    <a:p>
                      <a:pPr algn="ctr" fontAlgn="ctr"/>
                      <a:r>
                        <a:rPr lang="pt-BR" sz="1200" b="1" i="0" u="none" strike="noStrike" kern="1200">
                          <a:solidFill>
                            <a:schemeClr val="bg1"/>
                          </a:solidFill>
                          <a:effectLst/>
                          <a:latin typeface="Calibri" panose="020F0502020204030204" pitchFamily="34" charset="0"/>
                          <a:ea typeface="+mn-ea"/>
                          <a:cs typeface="+mn-cs"/>
                        </a:rPr>
                        <a:t>66</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mn-cs"/>
                        </a:rPr>
                        <a:t>63</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48101385"/>
                  </a:ext>
                </a:extLst>
              </a:tr>
              <a:tr h="468000">
                <a:tc>
                  <a:txBody>
                    <a:bodyPr/>
                    <a:lstStyle/>
                    <a:p>
                      <a:pPr algn="ctr" fontAlgn="ctr"/>
                      <a:r>
                        <a:rPr lang="pt-BR" sz="1200" b="1" i="0" u="none" strike="noStrike" kern="1200">
                          <a:solidFill>
                            <a:schemeClr val="bg1"/>
                          </a:solidFill>
                          <a:effectLst/>
                          <a:latin typeface="Calibri" panose="020F0502020204030204" pitchFamily="34" charset="0"/>
                          <a:ea typeface="+mn-ea"/>
                          <a:cs typeface="+mn-cs"/>
                        </a:rPr>
                        <a:t>18</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mn-cs"/>
                        </a:rPr>
                        <a:t>14</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854464548"/>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0" i="0" u="none" strike="noStrike">
                          <a:solidFill>
                            <a:schemeClr val="bg2">
                              <a:lumMod val="50000"/>
                            </a:schemeClr>
                          </a:solidFill>
                          <a:effectLst/>
                          <a:latin typeface="Calibri" panose="020F0502020204030204" pitchFamily="34" charset="0"/>
                        </a:rPr>
                        <a:t>252</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0" i="0" u="none" strike="noStrike">
                          <a:solidFill>
                            <a:schemeClr val="bg2">
                              <a:lumMod val="50000"/>
                            </a:schemeClr>
                          </a:solidFill>
                          <a:effectLst/>
                          <a:latin typeface="Calibri" panose="020F0502020204030204" pitchFamily="34" charset="0"/>
                        </a:rPr>
                        <a:t>201</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70230"/>
                  </a:ext>
                </a:extLst>
              </a:tr>
            </a:tbl>
          </a:graphicData>
        </a:graphic>
      </p:graphicFrame>
      <p:graphicFrame>
        <p:nvGraphicFramePr>
          <p:cNvPr id="37" name="Tabela 36">
            <a:extLst>
              <a:ext uri="{FF2B5EF4-FFF2-40B4-BE49-F238E27FC236}">
                <a16:creationId xmlns:a16="http://schemas.microsoft.com/office/drawing/2014/main" id="{90C2BFF6-5FC0-DBC4-5ADA-1717C41082EC}"/>
              </a:ext>
            </a:extLst>
          </p:cNvPr>
          <p:cNvGraphicFramePr>
            <a:graphicFrameLocks noGrp="1"/>
          </p:cNvGraphicFramePr>
          <p:nvPr>
            <p:extLst>
              <p:ext uri="{D42A27DB-BD31-4B8C-83A1-F6EECF244321}">
                <p14:modId xmlns:p14="http://schemas.microsoft.com/office/powerpoint/2010/main" val="1378832661"/>
              </p:ext>
            </p:extLst>
          </p:nvPr>
        </p:nvGraphicFramePr>
        <p:xfrm>
          <a:off x="6481227" y="954794"/>
          <a:ext cx="3888000" cy="2833613"/>
        </p:xfrm>
        <a:graphic>
          <a:graphicData uri="http://schemas.openxmlformats.org/drawingml/2006/table">
            <a:tbl>
              <a:tblPr/>
              <a:tblGrid>
                <a:gridCol w="648000">
                  <a:extLst>
                    <a:ext uri="{9D8B030D-6E8A-4147-A177-3AD203B41FA5}">
                      <a16:colId xmlns:a16="http://schemas.microsoft.com/office/drawing/2014/main" val="1683709770"/>
                    </a:ext>
                  </a:extLst>
                </a:gridCol>
                <a:gridCol w="648000">
                  <a:extLst>
                    <a:ext uri="{9D8B030D-6E8A-4147-A177-3AD203B41FA5}">
                      <a16:colId xmlns:a16="http://schemas.microsoft.com/office/drawing/2014/main" val="573610218"/>
                    </a:ext>
                  </a:extLst>
                </a:gridCol>
                <a:gridCol w="648000">
                  <a:extLst>
                    <a:ext uri="{9D8B030D-6E8A-4147-A177-3AD203B41FA5}">
                      <a16:colId xmlns:a16="http://schemas.microsoft.com/office/drawing/2014/main" val="999435415"/>
                    </a:ext>
                  </a:extLst>
                </a:gridCol>
                <a:gridCol w="648000">
                  <a:extLst>
                    <a:ext uri="{9D8B030D-6E8A-4147-A177-3AD203B41FA5}">
                      <a16:colId xmlns:a16="http://schemas.microsoft.com/office/drawing/2014/main" val="924314860"/>
                    </a:ext>
                  </a:extLst>
                </a:gridCol>
                <a:gridCol w="648000">
                  <a:extLst>
                    <a:ext uri="{9D8B030D-6E8A-4147-A177-3AD203B41FA5}">
                      <a16:colId xmlns:a16="http://schemas.microsoft.com/office/drawing/2014/main" val="2926030916"/>
                    </a:ext>
                  </a:extLst>
                </a:gridCol>
                <a:gridCol w="648000">
                  <a:extLst>
                    <a:ext uri="{9D8B030D-6E8A-4147-A177-3AD203B41FA5}">
                      <a16:colId xmlns:a16="http://schemas.microsoft.com/office/drawing/2014/main" val="741056312"/>
                    </a:ext>
                  </a:extLst>
                </a:gridCol>
              </a:tblGrid>
              <a:tr h="271501">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FAIXA ETÁRIA</a:t>
                      </a:r>
                    </a:p>
                  </a:txBody>
                  <a:tcPr marL="8525" marR="8525" marT="9525" marB="0" anchor="ctr">
                    <a:lnL w="76200" cap="flat" cmpd="sng" algn="ctr">
                      <a:solidFill>
                        <a:sysClr val="window" lastClr="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pt-BR" sz="1200" b="1" i="0" u="none" strike="noStrike" dirty="0">
                        <a:solidFill>
                          <a:schemeClr val="tx1">
                            <a:lumMod val="75000"/>
                            <a:lumOff val="25000"/>
                          </a:schemeClr>
                        </a:solidFill>
                        <a:effectLst/>
                        <a:latin typeface="Calibri" panose="020F0502020204030204" pitchFamily="34" charset="0"/>
                      </a:endParaRPr>
                    </a:p>
                  </a:txBody>
                  <a:tcPr marL="8525" marR="8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hMerge="1">
                  <a:txBody>
                    <a:bodyPr/>
                    <a:lstStyle/>
                    <a:p>
                      <a:pPr algn="ctr" fontAlgn="ctr"/>
                      <a:endParaRPr lang="pt-BR" sz="1200" b="1" i="0" u="none" strike="noStrike" dirty="0">
                        <a:solidFill>
                          <a:schemeClr val="tx1">
                            <a:lumMod val="75000"/>
                            <a:lumOff val="25000"/>
                          </a:schemeClr>
                        </a:solidFill>
                        <a:effectLst/>
                        <a:latin typeface="Calibri" panose="020F0502020204030204" pitchFamily="34" charset="0"/>
                      </a:endParaRPr>
                    </a:p>
                  </a:txBody>
                  <a:tcPr marL="8525" marR="8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hMerge="1">
                  <a:txBody>
                    <a:bodyPr/>
                    <a:lstStyle/>
                    <a:p>
                      <a:pPr algn="ctr" fontAlgn="ctr"/>
                      <a:endParaRPr lang="pt-BR" sz="1200" b="1" i="0" u="none" strike="noStrike" dirty="0">
                        <a:solidFill>
                          <a:schemeClr val="tx1">
                            <a:lumMod val="75000"/>
                            <a:lumOff val="25000"/>
                          </a:schemeClr>
                        </a:solidFill>
                        <a:effectLst/>
                        <a:latin typeface="Calibri" panose="020F0502020204030204" pitchFamily="34" charset="0"/>
                      </a:endParaRPr>
                    </a:p>
                  </a:txBody>
                  <a:tcPr marL="8525" marR="8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hMerge="1">
                  <a:txBody>
                    <a:bodyPr/>
                    <a:lstStyle/>
                    <a:p>
                      <a:pPr algn="ctr" fontAlgn="ctr"/>
                      <a:endParaRPr lang="pt-BR" sz="1200" b="1" i="0" u="none" strike="noStrike" dirty="0">
                        <a:solidFill>
                          <a:schemeClr val="tx1">
                            <a:lumMod val="75000"/>
                            <a:lumOff val="25000"/>
                          </a:schemeClr>
                        </a:solidFill>
                        <a:effectLst/>
                        <a:latin typeface="Calibri" panose="020F0502020204030204" pitchFamily="34" charset="0"/>
                      </a:endParaRPr>
                    </a:p>
                  </a:txBody>
                  <a:tcPr marL="8525" marR="8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hMerge="1">
                  <a:txBody>
                    <a:bodyPr/>
                    <a:lstStyle/>
                    <a:p>
                      <a:pPr algn="ctr" fontAlgn="ctr"/>
                      <a:endParaRPr lang="pt-BR" sz="1200" b="1" i="0" u="none" strike="noStrike" dirty="0">
                        <a:solidFill>
                          <a:schemeClr val="tx1">
                            <a:lumMod val="75000"/>
                            <a:lumOff val="25000"/>
                          </a:schemeClr>
                        </a:solidFill>
                        <a:effectLst/>
                        <a:latin typeface="Calibri" panose="020F0502020204030204" pitchFamily="34" charset="0"/>
                      </a:endParaRPr>
                    </a:p>
                  </a:txBody>
                  <a:tcPr marL="8525" marR="8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81193609"/>
                  </a:ext>
                </a:extLst>
              </a:tr>
              <a:tr h="4747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18 a 25 </a:t>
                      </a:r>
                    </a:p>
                    <a:p>
                      <a:pPr algn="ctr" fontAlgn="ctr"/>
                      <a:r>
                        <a:rPr lang="pt-BR" sz="1100" b="1" i="0" u="none" strike="noStrike">
                          <a:solidFill>
                            <a:schemeClr val="bg2">
                              <a:lumMod val="50000"/>
                            </a:schemeClr>
                          </a:solidFill>
                          <a:effectLst/>
                          <a:latin typeface="Calibri" panose="020F0502020204030204" pitchFamily="34" charset="0"/>
                        </a:rPr>
                        <a:t>anos</a:t>
                      </a: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26 a 35 </a:t>
                      </a:r>
                    </a:p>
                    <a:p>
                      <a:pPr algn="ctr" fontAlgn="ctr"/>
                      <a:r>
                        <a:rPr lang="pt-BR" sz="1100" b="1" i="0" u="none" strike="noStrike">
                          <a:solidFill>
                            <a:schemeClr val="bg2">
                              <a:lumMod val="50000"/>
                            </a:schemeClr>
                          </a:solidFill>
                          <a:effectLst/>
                          <a:latin typeface="Calibri" panose="020F0502020204030204" pitchFamily="34" charset="0"/>
                        </a:rPr>
                        <a:t>anos</a:t>
                      </a: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36 a 45 </a:t>
                      </a:r>
                    </a:p>
                    <a:p>
                      <a:pPr algn="ctr" fontAlgn="ctr"/>
                      <a:r>
                        <a:rPr lang="pt-BR" sz="1100" b="1" i="0" u="none" strike="noStrike">
                          <a:solidFill>
                            <a:schemeClr val="bg2">
                              <a:lumMod val="50000"/>
                            </a:schemeClr>
                          </a:solidFill>
                          <a:effectLst/>
                          <a:latin typeface="Calibri" panose="020F0502020204030204" pitchFamily="34" charset="0"/>
                        </a:rPr>
                        <a:t>anos</a:t>
                      </a: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46 a 55 </a:t>
                      </a:r>
                    </a:p>
                    <a:p>
                      <a:pPr algn="ctr" fontAlgn="ctr"/>
                      <a:r>
                        <a:rPr lang="pt-BR" sz="1100" b="1" i="0" u="none" strike="noStrike">
                          <a:solidFill>
                            <a:schemeClr val="bg2">
                              <a:lumMod val="50000"/>
                            </a:schemeClr>
                          </a:solidFill>
                          <a:effectLst/>
                          <a:latin typeface="Calibri" panose="020F0502020204030204" pitchFamily="34" charset="0"/>
                        </a:rPr>
                        <a:t>anos</a:t>
                      </a: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56 a 65 </a:t>
                      </a:r>
                    </a:p>
                    <a:p>
                      <a:pPr algn="ctr" fontAlgn="ctr"/>
                      <a:r>
                        <a:rPr lang="pt-BR" sz="1100" b="1" i="0" u="none" strike="noStrike">
                          <a:solidFill>
                            <a:schemeClr val="bg2">
                              <a:lumMod val="50000"/>
                            </a:schemeClr>
                          </a:solidFill>
                          <a:effectLst/>
                          <a:latin typeface="Calibri" panose="020F0502020204030204" pitchFamily="34" charset="0"/>
                        </a:rPr>
                        <a:t>anos</a:t>
                      </a:r>
                    </a:p>
                  </a:txBody>
                  <a:tcPr marL="8525" marR="8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Mais de 65 anos</a:t>
                      </a:r>
                    </a:p>
                  </a:txBody>
                  <a:tcPr marL="8525" marR="8525" marT="9525" marB="0" anchor="ctr">
                    <a:lnL w="76200" cap="flat" cmpd="sng" algn="ctr">
                      <a:solidFill>
                        <a:sysClr val="window" lastClr="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733426420"/>
                  </a:ext>
                </a:extLst>
              </a:tr>
              <a:tr h="468000">
                <a:tc>
                  <a:txBody>
                    <a:bodyPr/>
                    <a:lstStyle/>
                    <a:p>
                      <a:pPr marL="0" algn="ctr" defTabSz="914400" rtl="0" eaLnBrk="1" fontAlgn="ctr" latinLnBrk="0" hangingPunct="1"/>
                      <a:r>
                        <a:rPr lang="pt-BR" sz="1200" b="1" i="0" u="none" strike="noStrike" kern="1200">
                          <a:solidFill>
                            <a:schemeClr val="tx1">
                              <a:lumMod val="75000"/>
                              <a:lumOff val="25000"/>
                            </a:schemeClr>
                          </a:solidFill>
                          <a:effectLst/>
                          <a:latin typeface="Calibri" panose="020F0502020204030204" pitchFamily="34" charset="0"/>
                          <a:ea typeface="+mn-ea"/>
                          <a:cs typeface="+mn-cs"/>
                        </a:rPr>
                        <a:t>82</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75</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71</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64</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63</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73</a:t>
                      </a:r>
                    </a:p>
                  </a:txBody>
                  <a:tcPr marL="0" marR="0" marT="0" marB="0" anchor="ctr">
                    <a:lnL w="76200" cap="flat" cmpd="sng" algn="ctr">
                      <a:solidFill>
                        <a:sysClr val="window" lastClr="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523545200"/>
                  </a:ext>
                </a:extLst>
              </a:tr>
              <a:tr h="468000">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44</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46</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59</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51</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47</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51</a:t>
                      </a:r>
                    </a:p>
                  </a:txBody>
                  <a:tcPr marL="0" marR="0" marT="0" marB="0" anchor="ctr">
                    <a:lnL w="76200" cap="flat" cmpd="sng" algn="ctr">
                      <a:solidFill>
                        <a:sysClr val="window" lastClr="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356682411"/>
                  </a:ext>
                </a:extLst>
              </a:tr>
              <a:tr h="468000">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74</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65</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71</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58</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59</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65</a:t>
                      </a:r>
                    </a:p>
                  </a:txBody>
                  <a:tcPr marL="0" marR="0" marT="0" marB="0" anchor="ctr">
                    <a:lnL w="76200" cap="flat" cmpd="sng" algn="ctr">
                      <a:solidFill>
                        <a:sysClr val="window" lastClr="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240898442"/>
                  </a:ext>
                </a:extLst>
              </a:tr>
              <a:tr h="468000">
                <a:tc>
                  <a:txBody>
                    <a:bodyPr/>
                    <a:lstStyle/>
                    <a:p>
                      <a:pPr marL="0" algn="ctr" defTabSz="914400" rtl="0" eaLnBrk="1" fontAlgn="ctr" latinLnBrk="0" hangingPunct="1"/>
                      <a:r>
                        <a:rPr lang="pt-BR" sz="1200" b="1" i="0" u="none" strike="noStrike" kern="1200">
                          <a:solidFill>
                            <a:schemeClr val="tx1">
                              <a:lumMod val="75000"/>
                              <a:lumOff val="25000"/>
                            </a:schemeClr>
                          </a:solidFill>
                          <a:effectLst/>
                          <a:latin typeface="Calibri" panose="020F0502020204030204" pitchFamily="34" charset="0"/>
                          <a:ea typeface="+mn-ea"/>
                          <a:cs typeface="+mn-cs"/>
                        </a:rPr>
                        <a:t>31</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10</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tx1">
                              <a:lumMod val="75000"/>
                              <a:lumOff val="25000"/>
                            </a:schemeClr>
                          </a:solidFill>
                          <a:effectLst/>
                          <a:latin typeface="Calibri" panose="020F0502020204030204" pitchFamily="34" charset="0"/>
                          <a:ea typeface="+mn-ea"/>
                          <a:cs typeface="+mn-cs"/>
                        </a:rPr>
                        <a:t>31</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2</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-4</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marL="0" algn="ctr" defTabSz="914400" rtl="0" eaLnBrk="1" fontAlgn="ctr" latinLnBrk="0" hangingPunct="1"/>
                      <a:r>
                        <a:rPr lang="pt-BR" sz="1200" b="1" i="0" u="none" strike="noStrike" kern="1200">
                          <a:solidFill>
                            <a:schemeClr val="bg1"/>
                          </a:solidFill>
                          <a:effectLst/>
                          <a:latin typeface="Calibri" panose="020F0502020204030204" pitchFamily="34" charset="0"/>
                          <a:ea typeface="+mn-ea"/>
                          <a:cs typeface="+mn-cs"/>
                        </a:rPr>
                        <a:t>24</a:t>
                      </a:r>
                    </a:p>
                  </a:txBody>
                  <a:tcPr marL="0" marR="0" marT="0" marB="0" anchor="ctr">
                    <a:lnL w="76200" cap="flat" cmpd="sng" algn="ctr">
                      <a:solidFill>
                        <a:sysClr val="window" lastClr="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442012073"/>
                  </a:ext>
                </a:extLst>
              </a:tr>
              <a:tr h="21540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0" i="0" u="none" strike="noStrike">
                          <a:solidFill>
                            <a:schemeClr val="bg2">
                              <a:lumMod val="50000"/>
                            </a:schemeClr>
                          </a:solidFill>
                          <a:effectLst/>
                          <a:latin typeface="Calibri" panose="020F0502020204030204" pitchFamily="34" charset="0"/>
                        </a:rPr>
                        <a:t>18</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0" i="0" u="none" strike="noStrike">
                          <a:solidFill>
                            <a:schemeClr val="bg2">
                              <a:lumMod val="50000"/>
                            </a:schemeClr>
                          </a:solidFill>
                          <a:effectLst/>
                          <a:latin typeface="Calibri" panose="020F0502020204030204" pitchFamily="34" charset="0"/>
                        </a:rPr>
                        <a:t>56</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0" i="0" u="none" strike="noStrike">
                          <a:solidFill>
                            <a:schemeClr val="bg2">
                              <a:lumMod val="50000"/>
                            </a:schemeClr>
                          </a:solidFill>
                          <a:effectLst/>
                          <a:latin typeface="Calibri" panose="020F0502020204030204" pitchFamily="34" charset="0"/>
                        </a:rPr>
                        <a:t>55</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0" i="0" u="none" strike="noStrike">
                          <a:solidFill>
                            <a:schemeClr val="bg2">
                              <a:lumMod val="50000"/>
                            </a:schemeClr>
                          </a:solidFill>
                          <a:effectLst/>
                          <a:latin typeface="Calibri" panose="020F0502020204030204" pitchFamily="34" charset="0"/>
                        </a:rPr>
                        <a:t>48</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0" i="0" u="none" strike="noStrike">
                          <a:solidFill>
                            <a:schemeClr val="bg2">
                              <a:lumMod val="50000"/>
                            </a:schemeClr>
                          </a:solidFill>
                          <a:effectLst/>
                          <a:latin typeface="Calibri" panose="020F0502020204030204" pitchFamily="34" charset="0"/>
                        </a:rPr>
                        <a:t>79</a:t>
                      </a:r>
                    </a:p>
                  </a:txBody>
                  <a:tcPr marL="9525" marR="9525" marT="9525"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0" i="0" u="none" strike="noStrike">
                          <a:solidFill>
                            <a:schemeClr val="bg2">
                              <a:lumMod val="50000"/>
                            </a:schemeClr>
                          </a:solidFill>
                          <a:effectLst/>
                          <a:latin typeface="Calibri" panose="020F0502020204030204" pitchFamily="34" charset="0"/>
                        </a:rPr>
                        <a:t>197</a:t>
                      </a:r>
                    </a:p>
                  </a:txBody>
                  <a:tcPr marL="9525" marR="9525" marT="9525" marB="0" anchor="ctr">
                    <a:lnL w="76200" cap="flat" cmpd="sng" algn="ctr">
                      <a:solidFill>
                        <a:sysClr val="window" lastClr="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385790"/>
                  </a:ext>
                </a:extLst>
              </a:tr>
            </a:tbl>
          </a:graphicData>
        </a:graphic>
      </p:graphicFrame>
      <p:grpSp>
        <p:nvGrpSpPr>
          <p:cNvPr id="41" name="Agrupar 40">
            <a:extLst>
              <a:ext uri="{FF2B5EF4-FFF2-40B4-BE49-F238E27FC236}">
                <a16:creationId xmlns:a16="http://schemas.microsoft.com/office/drawing/2014/main" id="{FE126B99-6B09-2A82-970B-A7ACCA9CFBDC}"/>
              </a:ext>
            </a:extLst>
          </p:cNvPr>
          <p:cNvGrpSpPr/>
          <p:nvPr/>
        </p:nvGrpSpPr>
        <p:grpSpPr>
          <a:xfrm>
            <a:off x="4556591" y="4427009"/>
            <a:ext cx="6151078" cy="1378255"/>
            <a:chOff x="4650273" y="4437112"/>
            <a:chExt cx="6151078" cy="1378255"/>
          </a:xfrm>
        </p:grpSpPr>
        <p:sp>
          <p:nvSpPr>
            <p:cNvPr id="24" name="Retângulo 23">
              <a:extLst>
                <a:ext uri="{FF2B5EF4-FFF2-40B4-BE49-F238E27FC236}">
                  <a16:creationId xmlns:a16="http://schemas.microsoft.com/office/drawing/2014/main" id="{C2CC6528-1C6A-05D1-A24A-7E8ADC28D2D9}"/>
                </a:ext>
              </a:extLst>
            </p:cNvPr>
            <p:cNvSpPr/>
            <p:nvPr/>
          </p:nvSpPr>
          <p:spPr>
            <a:xfrm>
              <a:off x="4650273" y="4437112"/>
              <a:ext cx="6151078" cy="1378255"/>
            </a:xfrm>
            <a:prstGeom prst="rect">
              <a:avLst/>
            </a:prstGeom>
            <a:solidFill>
              <a:srgbClr val="FBFBFB"/>
            </a:solidFill>
            <a:ln w="12700" cap="flat" cmpd="sng" algn="ctr">
              <a:solidFill>
                <a:sysClr val="window" lastClr="FFFFFF">
                  <a:lumMod val="9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5" name="Agrupar 24">
              <a:extLst>
                <a:ext uri="{FF2B5EF4-FFF2-40B4-BE49-F238E27FC236}">
                  <a16:creationId xmlns:a16="http://schemas.microsoft.com/office/drawing/2014/main" id="{A215C713-85D6-8F62-B4FE-6F6027E76E61}"/>
                </a:ext>
              </a:extLst>
            </p:cNvPr>
            <p:cNvGrpSpPr/>
            <p:nvPr/>
          </p:nvGrpSpPr>
          <p:grpSpPr>
            <a:xfrm>
              <a:off x="6628309" y="4784100"/>
              <a:ext cx="3684466" cy="931024"/>
              <a:chOff x="1768139" y="5934714"/>
              <a:chExt cx="3775397" cy="931024"/>
            </a:xfrm>
          </p:grpSpPr>
          <p:sp>
            <p:nvSpPr>
              <p:cNvPr id="27" name="CaixaDeTexto 26">
                <a:extLst>
                  <a:ext uri="{FF2B5EF4-FFF2-40B4-BE49-F238E27FC236}">
                    <a16:creationId xmlns:a16="http://schemas.microsoft.com/office/drawing/2014/main" id="{901827A0-E76E-9470-0D27-628334F229AC}"/>
                  </a:ext>
                </a:extLst>
              </p:cNvPr>
              <p:cNvSpPr txBox="1"/>
              <p:nvPr/>
            </p:nvSpPr>
            <p:spPr>
              <a:xfrm>
                <a:off x="2432861" y="5934714"/>
                <a:ext cx="3110675" cy="93102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50" b="0"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Excelência /Força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a:ln>
                    <a:noFill/>
                  </a:ln>
                  <a:solidFill>
                    <a:prstClr val="white">
                      <a:lumMod val="50000"/>
                    </a:prstClr>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1050" b="0"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Conformidade / Oportunidade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BR" sz="1200" b="0" i="0" u="none" strike="noStrike" kern="0" cap="none" spc="0" normalizeH="0" baseline="0" noProof="0">
                  <a:ln>
                    <a:noFill/>
                  </a:ln>
                  <a:solidFill>
                    <a:prstClr val="white">
                      <a:lumMod val="50000"/>
                    </a:prstClr>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BR" sz="1050" b="0"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Não conformidade / Fraquezas ou Ameaças</a:t>
                </a:r>
              </a:p>
            </p:txBody>
          </p:sp>
          <p:sp>
            <p:nvSpPr>
              <p:cNvPr id="28" name="Retângulo de cantos arredondados 247">
                <a:extLst>
                  <a:ext uri="{FF2B5EF4-FFF2-40B4-BE49-F238E27FC236}">
                    <a16:creationId xmlns:a16="http://schemas.microsoft.com/office/drawing/2014/main" id="{25E2E364-DCDF-463E-6BF1-40EE55CA23F1}"/>
                  </a:ext>
                </a:extLst>
              </p:cNvPr>
              <p:cNvSpPr/>
              <p:nvPr/>
            </p:nvSpPr>
            <p:spPr>
              <a:xfrm>
                <a:off x="1768146" y="6270124"/>
                <a:ext cx="698391" cy="242240"/>
              </a:xfrm>
              <a:prstGeom prst="roundRect">
                <a:avLst/>
              </a:prstGeom>
              <a:solidFill>
                <a:srgbClr val="FFE69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50" b="1" i="0" u="none" strike="noStrike" kern="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itchFamily="34" charset="0"/>
                  </a:rPr>
                  <a:t>80 a 90</a:t>
                </a:r>
              </a:p>
            </p:txBody>
          </p:sp>
          <p:sp>
            <p:nvSpPr>
              <p:cNvPr id="29" name="Retângulo de cantos arredondados 248">
                <a:extLst>
                  <a:ext uri="{FF2B5EF4-FFF2-40B4-BE49-F238E27FC236}">
                    <a16:creationId xmlns:a16="http://schemas.microsoft.com/office/drawing/2014/main" id="{45BE966D-C335-038D-E6FA-8FD28B5C5F47}"/>
                  </a:ext>
                </a:extLst>
              </p:cNvPr>
              <p:cNvSpPr/>
              <p:nvPr/>
            </p:nvSpPr>
            <p:spPr>
              <a:xfrm>
                <a:off x="1768139" y="6611141"/>
                <a:ext cx="698391" cy="242240"/>
              </a:xfrm>
              <a:prstGeom prst="roundRect">
                <a:avLst/>
              </a:prstGeom>
              <a:solidFill>
                <a:srgbClr val="FF7C8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50" b="1" i="0" u="none" strike="noStrike" kern="0" cap="none" spc="0" normalizeH="0" baseline="0" noProof="0">
                    <a:ln>
                      <a:noFill/>
                    </a:ln>
                    <a:solidFill>
                      <a:prstClr val="white"/>
                    </a:solidFill>
                    <a:effectLst/>
                    <a:uLnTx/>
                    <a:uFillTx/>
                    <a:latin typeface="Calibri" panose="020F0502020204030204" pitchFamily="34" charset="0"/>
                    <a:ea typeface="+mn-ea"/>
                    <a:cs typeface="Calibri" pitchFamily="34" charset="0"/>
                  </a:rPr>
                  <a:t>0 a 79</a:t>
                </a:r>
              </a:p>
            </p:txBody>
          </p:sp>
          <p:sp>
            <p:nvSpPr>
              <p:cNvPr id="30" name="Retângulo de cantos arredondados 246">
                <a:extLst>
                  <a:ext uri="{FF2B5EF4-FFF2-40B4-BE49-F238E27FC236}">
                    <a16:creationId xmlns:a16="http://schemas.microsoft.com/office/drawing/2014/main" id="{72E7F4BE-1CB9-93E3-6F88-9D958EE01AD1}"/>
                  </a:ext>
                </a:extLst>
              </p:cNvPr>
              <p:cNvSpPr/>
              <p:nvPr/>
            </p:nvSpPr>
            <p:spPr>
              <a:xfrm>
                <a:off x="1768159" y="5939234"/>
                <a:ext cx="698391" cy="242240"/>
              </a:xfrm>
              <a:prstGeom prst="roundRect">
                <a:avLst/>
              </a:prstGeom>
              <a:solidFill>
                <a:srgbClr val="70AD4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50" b="1" i="0" u="none" strike="noStrike" kern="0" cap="none" spc="0" normalizeH="0" baseline="0" noProof="0">
                    <a:ln>
                      <a:noFill/>
                    </a:ln>
                    <a:solidFill>
                      <a:prstClr val="white"/>
                    </a:solidFill>
                    <a:effectLst/>
                    <a:uLnTx/>
                    <a:uFillTx/>
                    <a:latin typeface="Calibri" panose="020F0502020204030204" pitchFamily="34" charset="0"/>
                    <a:ea typeface="+mn-ea"/>
                    <a:cs typeface="Calibri" pitchFamily="34" charset="0"/>
                  </a:rPr>
                  <a:t>90 a 100</a:t>
                </a:r>
              </a:p>
            </p:txBody>
          </p:sp>
        </p:grpSp>
        <p:sp>
          <p:nvSpPr>
            <p:cNvPr id="26" name="CaixaDeTexto 25">
              <a:extLst>
                <a:ext uri="{FF2B5EF4-FFF2-40B4-BE49-F238E27FC236}">
                  <a16:creationId xmlns:a16="http://schemas.microsoft.com/office/drawing/2014/main" id="{3FDAF703-C45A-C94D-7669-F1CAF2B8474C}"/>
                </a:ext>
              </a:extLst>
            </p:cNvPr>
            <p:cNvSpPr txBox="1"/>
            <p:nvPr/>
          </p:nvSpPr>
          <p:spPr>
            <a:xfrm>
              <a:off x="6568433" y="4463623"/>
              <a:ext cx="2680799"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prstClr val="black">
                      <a:lumMod val="75000"/>
                      <a:lumOff val="25000"/>
                    </a:prstClr>
                  </a:solidFill>
                  <a:effectLst/>
                  <a:uLnTx/>
                  <a:uFillTx/>
                  <a:latin typeface="Calibri" panose="020F0502020204030204"/>
                  <a:cs typeface="+mn-cs"/>
                </a:rPr>
                <a:t>SSI, CES e CJI - % satisfeitos</a:t>
              </a:r>
            </a:p>
          </p:txBody>
        </p:sp>
        <p:sp>
          <p:nvSpPr>
            <p:cNvPr id="16" name="Seta: para Baixo 15">
              <a:extLst>
                <a:ext uri="{FF2B5EF4-FFF2-40B4-BE49-F238E27FC236}">
                  <a16:creationId xmlns:a16="http://schemas.microsoft.com/office/drawing/2014/main" id="{59E284FB-24C4-2811-96E3-279CBBBC54A8}"/>
                </a:ext>
              </a:extLst>
            </p:cNvPr>
            <p:cNvSpPr/>
            <p:nvPr/>
          </p:nvSpPr>
          <p:spPr>
            <a:xfrm>
              <a:off x="4755119" y="4902419"/>
              <a:ext cx="248694" cy="236232"/>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Seta: para Baixo 16">
              <a:extLst>
                <a:ext uri="{FF2B5EF4-FFF2-40B4-BE49-F238E27FC236}">
                  <a16:creationId xmlns:a16="http://schemas.microsoft.com/office/drawing/2014/main" id="{36A37B95-BE8D-5C36-C720-B785E38CF2D1}"/>
                </a:ext>
              </a:extLst>
            </p:cNvPr>
            <p:cNvSpPr/>
            <p:nvPr/>
          </p:nvSpPr>
          <p:spPr>
            <a:xfrm rot="10800000">
              <a:off x="4755118" y="4581128"/>
              <a:ext cx="248694" cy="236231"/>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Seta: da Esquerda para a Direita 19">
              <a:extLst>
                <a:ext uri="{FF2B5EF4-FFF2-40B4-BE49-F238E27FC236}">
                  <a16:creationId xmlns:a16="http://schemas.microsoft.com/office/drawing/2014/main" id="{4EC1F082-5E94-B4AA-F054-37680A573316}"/>
                </a:ext>
              </a:extLst>
            </p:cNvPr>
            <p:cNvSpPr/>
            <p:nvPr/>
          </p:nvSpPr>
          <p:spPr>
            <a:xfrm>
              <a:off x="4925339" y="5323131"/>
              <a:ext cx="413217" cy="253916"/>
            </a:xfrm>
            <a:prstGeom prst="leftRightArrow">
              <a:avLst/>
            </a:prstGeom>
            <a:solidFill>
              <a:srgbClr val="A6A6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CaixaDeTexto 20">
              <a:extLst>
                <a:ext uri="{FF2B5EF4-FFF2-40B4-BE49-F238E27FC236}">
                  <a16:creationId xmlns:a16="http://schemas.microsoft.com/office/drawing/2014/main" id="{4DEB5395-523B-DD25-DE5D-7A6BD37B307D}"/>
                </a:ext>
              </a:extLst>
            </p:cNvPr>
            <p:cNvSpPr txBox="1"/>
            <p:nvPr/>
          </p:nvSpPr>
          <p:spPr>
            <a:xfrm>
              <a:off x="4921215" y="4584653"/>
              <a:ext cx="769575"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Variou acima da margem</a:t>
              </a:r>
            </a:p>
          </p:txBody>
        </p:sp>
        <p:sp>
          <p:nvSpPr>
            <p:cNvPr id="22" name="CaixaDeTexto 21">
              <a:extLst>
                <a:ext uri="{FF2B5EF4-FFF2-40B4-BE49-F238E27FC236}">
                  <a16:creationId xmlns:a16="http://schemas.microsoft.com/office/drawing/2014/main" id="{402674B4-2B1A-D322-C008-4685214CFC91}"/>
                </a:ext>
              </a:extLst>
            </p:cNvPr>
            <p:cNvSpPr txBox="1"/>
            <p:nvPr/>
          </p:nvSpPr>
          <p:spPr>
            <a:xfrm>
              <a:off x="5793453" y="4607745"/>
              <a:ext cx="791401"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Variou dentro da margem</a:t>
              </a:r>
            </a:p>
          </p:txBody>
        </p:sp>
        <p:sp>
          <p:nvSpPr>
            <p:cNvPr id="23" name="CaixaDeTexto 22">
              <a:extLst>
                <a:ext uri="{FF2B5EF4-FFF2-40B4-BE49-F238E27FC236}">
                  <a16:creationId xmlns:a16="http://schemas.microsoft.com/office/drawing/2014/main" id="{5BAF685C-A1D3-AF15-12FE-4406EA88E24D}"/>
                </a:ext>
              </a:extLst>
            </p:cNvPr>
            <p:cNvSpPr txBox="1"/>
            <p:nvPr/>
          </p:nvSpPr>
          <p:spPr>
            <a:xfrm>
              <a:off x="5204907" y="5335324"/>
              <a:ext cx="971765"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Não </a:t>
              </a:r>
              <a:r>
                <a:rPr kumimoji="0" lang="pt-BR" sz="1050" b="0"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variou</a:t>
              </a:r>
              <a:endParaRPr kumimoji="0" lang="pt-BR" sz="1000" b="0"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endParaRPr>
            </a:p>
          </p:txBody>
        </p:sp>
        <p:cxnSp>
          <p:nvCxnSpPr>
            <p:cNvPr id="10" name="Conector reto 9">
              <a:extLst>
                <a:ext uri="{FF2B5EF4-FFF2-40B4-BE49-F238E27FC236}">
                  <a16:creationId xmlns:a16="http://schemas.microsoft.com/office/drawing/2014/main" id="{517501BF-5FF3-8D25-91C4-AE4631593431}"/>
                </a:ext>
              </a:extLst>
            </p:cNvPr>
            <p:cNvCxnSpPr/>
            <p:nvPr/>
          </p:nvCxnSpPr>
          <p:spPr>
            <a:xfrm>
              <a:off x="6480795" y="4510082"/>
              <a:ext cx="0" cy="1236804"/>
            </a:xfrm>
            <a:prstGeom prst="line">
              <a:avLst/>
            </a:prstGeom>
            <a:noFill/>
            <a:ln w="6350" cap="flat" cmpd="sng" algn="ctr">
              <a:solidFill>
                <a:sysClr val="window" lastClr="FFFFFF">
                  <a:lumMod val="85000"/>
                </a:sysClr>
              </a:solidFill>
              <a:prstDash val="solid"/>
              <a:miter lim="800000"/>
            </a:ln>
            <a:effectLst/>
          </p:spPr>
        </p:cxnSp>
        <p:cxnSp>
          <p:nvCxnSpPr>
            <p:cNvPr id="11" name="Conector reto 10">
              <a:extLst>
                <a:ext uri="{FF2B5EF4-FFF2-40B4-BE49-F238E27FC236}">
                  <a16:creationId xmlns:a16="http://schemas.microsoft.com/office/drawing/2014/main" id="{BBCF85B8-9E66-0BA4-DEE0-2A5AB37A8A45}"/>
                </a:ext>
              </a:extLst>
            </p:cNvPr>
            <p:cNvCxnSpPr/>
            <p:nvPr/>
          </p:nvCxnSpPr>
          <p:spPr>
            <a:xfrm>
              <a:off x="9793163" y="4496452"/>
              <a:ext cx="0" cy="1236804"/>
            </a:xfrm>
            <a:prstGeom prst="line">
              <a:avLst/>
            </a:prstGeom>
            <a:noFill/>
            <a:ln w="6350" cap="flat" cmpd="sng" algn="ctr">
              <a:solidFill>
                <a:sysClr val="window" lastClr="FFFFFF">
                  <a:lumMod val="85000"/>
                </a:sysClr>
              </a:solidFill>
              <a:prstDash val="solid"/>
              <a:miter lim="800000"/>
            </a:ln>
            <a:effectLst/>
          </p:spPr>
        </p:cxnSp>
        <p:sp>
          <p:nvSpPr>
            <p:cNvPr id="12" name="CaixaDeTexto 11">
              <a:extLst>
                <a:ext uri="{FF2B5EF4-FFF2-40B4-BE49-F238E27FC236}">
                  <a16:creationId xmlns:a16="http://schemas.microsoft.com/office/drawing/2014/main" id="{23445ABF-5E1F-D796-7F20-E27124406FD1}"/>
                </a:ext>
              </a:extLst>
            </p:cNvPr>
            <p:cNvSpPr txBox="1"/>
            <p:nvPr/>
          </p:nvSpPr>
          <p:spPr>
            <a:xfrm>
              <a:off x="9865171" y="4459410"/>
              <a:ext cx="882269"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prstClr val="black">
                      <a:lumMod val="75000"/>
                      <a:lumOff val="25000"/>
                    </a:prstClr>
                  </a:solidFill>
                  <a:effectLst/>
                  <a:uLnTx/>
                  <a:uFillTx/>
                  <a:latin typeface="Calibri" panose="020F0502020204030204"/>
                  <a:cs typeface="+mn-cs"/>
                </a:rPr>
                <a:t>NPS</a:t>
              </a:r>
            </a:p>
          </p:txBody>
        </p:sp>
        <p:sp>
          <p:nvSpPr>
            <p:cNvPr id="13" name="Retângulo de cantos arredondados 247">
              <a:extLst>
                <a:ext uri="{FF2B5EF4-FFF2-40B4-BE49-F238E27FC236}">
                  <a16:creationId xmlns:a16="http://schemas.microsoft.com/office/drawing/2014/main" id="{9C5701F6-DAED-51CA-B0DE-C7711134FD6A}"/>
                </a:ext>
              </a:extLst>
            </p:cNvPr>
            <p:cNvSpPr/>
            <p:nvPr/>
          </p:nvSpPr>
          <p:spPr>
            <a:xfrm>
              <a:off x="9937181" y="5119510"/>
              <a:ext cx="714364" cy="242240"/>
            </a:xfrm>
            <a:prstGeom prst="roundRect">
              <a:avLst/>
            </a:prstGeom>
            <a:solidFill>
              <a:srgbClr val="FFE69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50" b="1" i="0" u="none" strike="noStrike" kern="0" cap="none" spc="0" normalizeH="0" baseline="0" noProof="0">
                  <a:ln>
                    <a:noFill/>
                  </a:ln>
                  <a:solidFill>
                    <a:schemeClr val="tx1">
                      <a:lumMod val="75000"/>
                      <a:lumOff val="25000"/>
                    </a:schemeClr>
                  </a:solidFill>
                  <a:effectLst/>
                  <a:uLnTx/>
                  <a:uFillTx/>
                  <a:latin typeface="Calibri" panose="020F0502020204030204"/>
                  <a:ea typeface="+mn-ea"/>
                  <a:cs typeface="+mn-cs"/>
                </a:rPr>
                <a:t>≥ 30 ≤ 59</a:t>
              </a:r>
            </a:p>
          </p:txBody>
        </p:sp>
        <p:sp>
          <p:nvSpPr>
            <p:cNvPr id="14" name="Retângulo de cantos arredondados 248">
              <a:extLst>
                <a:ext uri="{FF2B5EF4-FFF2-40B4-BE49-F238E27FC236}">
                  <a16:creationId xmlns:a16="http://schemas.microsoft.com/office/drawing/2014/main" id="{24815BB7-98E4-EC23-12E1-42F60DCDC47C}"/>
                </a:ext>
              </a:extLst>
            </p:cNvPr>
            <p:cNvSpPr/>
            <p:nvPr/>
          </p:nvSpPr>
          <p:spPr>
            <a:xfrm>
              <a:off x="9937181" y="5460527"/>
              <a:ext cx="714364" cy="242240"/>
            </a:xfrm>
            <a:prstGeom prst="roundRect">
              <a:avLst/>
            </a:prstGeom>
            <a:solidFill>
              <a:srgbClr val="FF7C8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50" b="1" i="0" u="none" strike="noStrike" kern="0" cap="none" spc="0" normalizeH="0" baseline="0" noProof="0">
                  <a:ln>
                    <a:noFill/>
                  </a:ln>
                  <a:solidFill>
                    <a:prstClr val="white"/>
                  </a:solidFill>
                  <a:effectLst/>
                  <a:uLnTx/>
                  <a:uFillTx/>
                  <a:latin typeface="Calibri" panose="020F0502020204030204"/>
                  <a:ea typeface="+mn-ea"/>
                  <a:cs typeface="+mn-cs"/>
                </a:rPr>
                <a:t>≤ 29</a:t>
              </a:r>
            </a:p>
          </p:txBody>
        </p:sp>
        <p:sp>
          <p:nvSpPr>
            <p:cNvPr id="15" name="Retângulo de cantos arredondados 246">
              <a:extLst>
                <a:ext uri="{FF2B5EF4-FFF2-40B4-BE49-F238E27FC236}">
                  <a16:creationId xmlns:a16="http://schemas.microsoft.com/office/drawing/2014/main" id="{B377AA34-88AB-7747-2F76-A8875F15EF36}"/>
                </a:ext>
              </a:extLst>
            </p:cNvPr>
            <p:cNvSpPr/>
            <p:nvPr/>
          </p:nvSpPr>
          <p:spPr>
            <a:xfrm>
              <a:off x="9937181" y="4788620"/>
              <a:ext cx="714364" cy="242240"/>
            </a:xfrm>
            <a:prstGeom prst="roundRect">
              <a:avLst/>
            </a:prstGeom>
            <a:solidFill>
              <a:srgbClr val="70AD47"/>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50" b="1" i="0" u="none" strike="noStrike" kern="0" cap="none" spc="0" normalizeH="0" baseline="0" noProof="0">
                  <a:ln>
                    <a:noFill/>
                  </a:ln>
                  <a:solidFill>
                    <a:prstClr val="white"/>
                  </a:solidFill>
                  <a:effectLst/>
                  <a:uLnTx/>
                  <a:uFillTx/>
                  <a:latin typeface="Calibri" panose="020F0502020204030204"/>
                  <a:ea typeface="+mn-ea"/>
                  <a:cs typeface="+mn-cs"/>
                </a:rPr>
                <a:t>≥ 60</a:t>
              </a:r>
            </a:p>
          </p:txBody>
        </p:sp>
        <p:sp>
          <p:nvSpPr>
            <p:cNvPr id="39" name="Seta: para Baixo 38">
              <a:extLst>
                <a:ext uri="{FF2B5EF4-FFF2-40B4-BE49-F238E27FC236}">
                  <a16:creationId xmlns:a16="http://schemas.microsoft.com/office/drawing/2014/main" id="{50D42677-A6C3-BEA3-E794-8CFC0D1992E7}"/>
                </a:ext>
              </a:extLst>
            </p:cNvPr>
            <p:cNvSpPr/>
            <p:nvPr/>
          </p:nvSpPr>
          <p:spPr>
            <a:xfrm>
              <a:off x="5656037" y="4910058"/>
              <a:ext cx="248694" cy="236232"/>
            </a:xfrm>
            <a:prstGeom prst="downArrow">
              <a:avLst/>
            </a:prstGeom>
            <a:solidFill>
              <a:srgbClr val="A6A6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Seta: para Baixo 39">
              <a:extLst>
                <a:ext uri="{FF2B5EF4-FFF2-40B4-BE49-F238E27FC236}">
                  <a16:creationId xmlns:a16="http://schemas.microsoft.com/office/drawing/2014/main" id="{C6DE1553-D4AE-6E4F-FB57-98AE305DCB46}"/>
                </a:ext>
              </a:extLst>
            </p:cNvPr>
            <p:cNvSpPr/>
            <p:nvPr/>
          </p:nvSpPr>
          <p:spPr>
            <a:xfrm rot="10800000">
              <a:off x="5656036" y="4588767"/>
              <a:ext cx="248694" cy="236231"/>
            </a:xfrm>
            <a:prstGeom prst="downArrow">
              <a:avLst/>
            </a:prstGeom>
            <a:solidFill>
              <a:srgbClr val="A6A6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5" name="table">
            <a:extLst>
              <a:ext uri="{FF2B5EF4-FFF2-40B4-BE49-F238E27FC236}">
                <a16:creationId xmlns:a16="http://schemas.microsoft.com/office/drawing/2014/main" id="{D9F8CB74-4FF8-8D6C-36AE-C967B2F453A2}"/>
              </a:ext>
            </a:extLst>
          </p:cNvPr>
          <p:cNvPicPr>
            <a:picLocks noChangeAspect="1"/>
          </p:cNvPicPr>
          <p:nvPr/>
        </p:nvPicPr>
        <p:blipFill>
          <a:blip r:embed="rId2"/>
          <a:stretch>
            <a:fillRect/>
          </a:stretch>
        </p:blipFill>
        <p:spPr>
          <a:xfrm>
            <a:off x="-12826" y="4330428"/>
            <a:ext cx="4651406" cy="1800198"/>
          </a:xfrm>
          <a:prstGeom prst="rect">
            <a:avLst/>
          </a:prstGeom>
        </p:spPr>
      </p:pic>
      <p:sp>
        <p:nvSpPr>
          <p:cNvPr id="6" name="CaixaDeTexto 5">
            <a:extLst>
              <a:ext uri="{FF2B5EF4-FFF2-40B4-BE49-F238E27FC236}">
                <a16:creationId xmlns:a16="http://schemas.microsoft.com/office/drawing/2014/main" id="{282CAF29-C9CD-092F-0EDC-9D1D68E50B6E}"/>
              </a:ext>
            </a:extLst>
          </p:cNvPr>
          <p:cNvSpPr txBox="1"/>
          <p:nvPr/>
        </p:nvSpPr>
        <p:spPr>
          <a:xfrm>
            <a:off x="-111752" y="4096531"/>
            <a:ext cx="5708276" cy="276999"/>
          </a:xfrm>
          <a:prstGeom prst="rect">
            <a:avLst/>
          </a:prstGeom>
          <a:noFill/>
        </p:spPr>
        <p:txBody>
          <a:bodyPr wrap="square">
            <a:spAutoFit/>
          </a:bodyPr>
          <a:lstStyle/>
          <a:p>
            <a:pPr algn="ctr" fontAlgn="ctr"/>
            <a:r>
              <a:rPr lang="pt-BR" sz="1200" b="1" i="0" u="none" strike="noStrike">
                <a:solidFill>
                  <a:schemeClr val="bg2">
                    <a:lumMod val="50000"/>
                  </a:schemeClr>
                </a:solidFill>
                <a:effectLst/>
                <a:latin typeface="Calibri" panose="020F0502020204030204" pitchFamily="34" charset="0"/>
              </a:rPr>
              <a:t>Benchmarking 2023</a:t>
            </a:r>
          </a:p>
        </p:txBody>
      </p:sp>
    </p:spTree>
    <p:extLst>
      <p:ext uri="{BB962C8B-B14F-4D97-AF65-F5344CB8AC3E}">
        <p14:creationId xmlns:p14="http://schemas.microsoft.com/office/powerpoint/2010/main" val="269676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B190540-BAEC-1DB4-7CD3-0201AEDEF67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Detalhamento</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4" name="Gráfico 3">
            <a:extLst>
              <a:ext uri="{FF2B5EF4-FFF2-40B4-BE49-F238E27FC236}">
                <a16:creationId xmlns:a16="http://schemas.microsoft.com/office/drawing/2014/main" id="{97715D5C-306B-7867-5BD3-EDCD97DEB8FD}"/>
              </a:ext>
            </a:extLst>
          </p:cNvPr>
          <p:cNvGraphicFramePr/>
          <p:nvPr>
            <p:extLst>
              <p:ext uri="{D42A27DB-BD31-4B8C-83A1-F6EECF244321}">
                <p14:modId xmlns:p14="http://schemas.microsoft.com/office/powerpoint/2010/main" val="219322257"/>
              </p:ext>
            </p:extLst>
          </p:nvPr>
        </p:nvGraphicFramePr>
        <p:xfrm>
          <a:off x="-5396" y="2492896"/>
          <a:ext cx="4987652" cy="2687472"/>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a:extLst>
              <a:ext uri="{FF2B5EF4-FFF2-40B4-BE49-F238E27FC236}">
                <a16:creationId xmlns:a16="http://schemas.microsoft.com/office/drawing/2014/main" id="{11BB34FE-D055-C338-3912-559EA9A84346}"/>
              </a:ext>
            </a:extLst>
          </p:cNvPr>
          <p:cNvSpPr txBox="1"/>
          <p:nvPr/>
        </p:nvSpPr>
        <p:spPr>
          <a:xfrm>
            <a:off x="-6309" y="908720"/>
            <a:ext cx="5911040" cy="307726"/>
          </a:xfrm>
          <a:prstGeom prst="rect">
            <a:avLst/>
          </a:prstGeom>
          <a:noFill/>
        </p:spPr>
        <p:txBody>
          <a:bodyPr wrap="square" lIns="91391" tIns="45695" rIns="91391" bIns="45695" rtlCol="0">
            <a:spAutoFit/>
          </a:bodyPr>
          <a:lstStyle/>
          <a:p>
            <a:pPr fontAlgn="auto">
              <a:spcBef>
                <a:spcPts val="0"/>
              </a:spcBef>
              <a:spcAft>
                <a:spcPts val="0"/>
              </a:spcAft>
            </a:pPr>
            <a:r>
              <a:rPr lang="pt-BR" sz="1400" b="1">
                <a:solidFill>
                  <a:schemeClr val="bg2">
                    <a:lumMod val="50000"/>
                  </a:schemeClr>
                </a:solidFill>
                <a:latin typeface="Calibri" panose="020F0502020204030204" pitchFamily="34" charset="0"/>
                <a:cs typeface="Calibri" pitchFamily="34" charset="0"/>
              </a:rPr>
              <a:t>11 - No geral, estou satisfeito com o meu plano de Saúde Plano PASA (SSI)</a:t>
            </a:r>
          </a:p>
        </p:txBody>
      </p:sp>
      <p:grpSp>
        <p:nvGrpSpPr>
          <p:cNvPr id="47" name="Agrupar 46">
            <a:extLst>
              <a:ext uri="{FF2B5EF4-FFF2-40B4-BE49-F238E27FC236}">
                <a16:creationId xmlns:a16="http://schemas.microsoft.com/office/drawing/2014/main" id="{23F443C4-9D23-EA25-0CF2-17C68B6930E4}"/>
              </a:ext>
            </a:extLst>
          </p:cNvPr>
          <p:cNvGrpSpPr/>
          <p:nvPr/>
        </p:nvGrpSpPr>
        <p:grpSpPr>
          <a:xfrm>
            <a:off x="5544691" y="1196752"/>
            <a:ext cx="5256584" cy="4649520"/>
            <a:chOff x="6308948" y="734093"/>
            <a:chExt cx="5838740" cy="5029329"/>
          </a:xfrm>
        </p:grpSpPr>
        <p:sp>
          <p:nvSpPr>
            <p:cNvPr id="48" name="Arredondar Retângulo em um Canto Único 4">
              <a:extLst>
                <a:ext uri="{FF2B5EF4-FFF2-40B4-BE49-F238E27FC236}">
                  <a16:creationId xmlns:a16="http://schemas.microsoft.com/office/drawing/2014/main" id="{195905E7-19F1-D33C-6929-1F7344912147}"/>
                </a:ext>
              </a:extLst>
            </p:cNvPr>
            <p:cNvSpPr/>
            <p:nvPr/>
          </p:nvSpPr>
          <p:spPr>
            <a:xfrm>
              <a:off x="6411056" y="734093"/>
              <a:ext cx="5650340" cy="5000375"/>
            </a:xfrm>
            <a:prstGeom prst="rect">
              <a:avLst/>
            </a:prstGeom>
            <a:solidFill>
              <a:sysClr val="window" lastClr="FFFFFF">
                <a:lumMod val="95000"/>
              </a:sysClr>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320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Seta: Pentágono 48">
              <a:extLst>
                <a:ext uri="{FF2B5EF4-FFF2-40B4-BE49-F238E27FC236}">
                  <a16:creationId xmlns:a16="http://schemas.microsoft.com/office/drawing/2014/main" id="{ADC2A598-0F92-47BA-A1CD-8CA8BF5A5477}"/>
                </a:ext>
              </a:extLst>
            </p:cNvPr>
            <p:cNvSpPr/>
            <p:nvPr/>
          </p:nvSpPr>
          <p:spPr>
            <a:xfrm>
              <a:off x="6308948" y="850004"/>
              <a:ext cx="3685223" cy="403993"/>
            </a:xfrm>
            <a:prstGeom prst="homePlate">
              <a:avLst/>
            </a:prstGeom>
            <a:solidFill>
              <a:srgbClr val="6B6B6B"/>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a:ln>
                    <a:noFill/>
                  </a:ln>
                  <a:solidFill>
                    <a:prstClr val="white"/>
                  </a:solidFill>
                  <a:effectLst/>
                  <a:uLnTx/>
                  <a:uFillTx/>
                  <a:latin typeface="Calibri" panose="020F0502020204030204"/>
                  <a:ea typeface="+mn-ea"/>
                  <a:cs typeface="+mn-cs"/>
                </a:rPr>
                <a:t>Justificativas dos não satisfeitos (</a:t>
              </a:r>
              <a:r>
                <a:rPr lang="pt-BR" sz="1400" b="1" kern="0">
                  <a:solidFill>
                    <a:prstClr val="white"/>
                  </a:solidFill>
                  <a:latin typeface="Calibri" panose="020F0502020204030204"/>
                  <a:cs typeface="+mn-cs"/>
                </a:rPr>
                <a:t>29</a:t>
              </a:r>
              <a:r>
                <a:rPr kumimoji="0" lang="pt-BR" sz="1400" b="1" i="0" u="none" strike="noStrike" kern="0" cap="none" spc="0" normalizeH="0" baseline="0" noProof="0">
                  <a:ln>
                    <a:noFill/>
                  </a:ln>
                  <a:solidFill>
                    <a:prstClr val="white"/>
                  </a:solidFill>
                  <a:effectLst/>
                  <a:uLnTx/>
                  <a:uFillTx/>
                  <a:latin typeface="Calibri" panose="020F0502020204030204"/>
                  <a:ea typeface="+mn-ea"/>
                  <a:cs typeface="+mn-cs"/>
                </a:rPr>
                <a:t>%):</a:t>
              </a:r>
            </a:p>
          </p:txBody>
        </p:sp>
        <p:sp>
          <p:nvSpPr>
            <p:cNvPr id="50" name="CaixaDeTexto 49">
              <a:extLst>
                <a:ext uri="{FF2B5EF4-FFF2-40B4-BE49-F238E27FC236}">
                  <a16:creationId xmlns:a16="http://schemas.microsoft.com/office/drawing/2014/main" id="{88D9A127-4F69-C195-FE84-53E8650DED1D}"/>
                </a:ext>
              </a:extLst>
            </p:cNvPr>
            <p:cNvSpPr txBox="1"/>
            <p:nvPr/>
          </p:nvSpPr>
          <p:spPr>
            <a:xfrm>
              <a:off x="6366745" y="5164169"/>
              <a:ext cx="5780943" cy="5992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white">
                      <a:lumMod val="65000"/>
                    </a:prstClr>
                  </a:solidFill>
                  <a:effectLst/>
                  <a:uLnTx/>
                  <a:uFillTx/>
                  <a:latin typeface="Calibri" panose="020F0502020204030204"/>
                  <a:cs typeface="+mn-cs"/>
                </a:rPr>
                <a:t>Base: 127</a:t>
              </a:r>
            </a:p>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white">
                      <a:lumMod val="65000"/>
                    </a:prstClr>
                  </a:solidFill>
                  <a:effectLst/>
                  <a:uLnTx/>
                  <a:uFillTx/>
                  <a:latin typeface="Calibri" panose="020F0502020204030204"/>
                  <a:cs typeface="+mn-cs"/>
                </a:rPr>
                <a:t>Nota:</a:t>
              </a:r>
              <a:r>
                <a:rPr kumimoji="0" lang="pt-BR" sz="1000" b="1" i="0" u="none" strike="noStrike" kern="0" cap="none" spc="0" normalizeH="0" baseline="0" noProof="0">
                  <a:ln>
                    <a:noFill/>
                  </a:ln>
                  <a:solidFill>
                    <a:prstClr val="white">
                      <a:lumMod val="65000"/>
                    </a:prstClr>
                  </a:solidFill>
                  <a:effectLst/>
                  <a:uLnTx/>
                  <a:uFillTx/>
                  <a:latin typeface="Calibri" panose="020F0502020204030204"/>
                  <a:cs typeface="+mn-cs"/>
                </a:rPr>
                <a:t> </a:t>
              </a:r>
              <a:r>
                <a:rPr kumimoji="0" lang="pt-BR" sz="1000" b="0" i="0" u="none" strike="noStrike" kern="0" cap="none" spc="0" normalizeH="0" baseline="0" noProof="0">
                  <a:ln>
                    <a:noFill/>
                  </a:ln>
                  <a:solidFill>
                    <a:prstClr val="white">
                      <a:lumMod val="65000"/>
                    </a:prstClr>
                  </a:solidFill>
                  <a:effectLst/>
                  <a:uLnTx/>
                  <a:uFillTx/>
                  <a:latin typeface="Calibri" panose="020F0502020204030204"/>
                  <a:cs typeface="+mn-cs"/>
                </a:rPr>
                <a:t>A soma dos resultados ultrapassa 100%, pois cada respondente poderia informar mais de um motivo.</a:t>
              </a:r>
            </a:p>
          </p:txBody>
        </p:sp>
      </p:grpSp>
      <p:sp>
        <p:nvSpPr>
          <p:cNvPr id="51" name="CaixaDeTexto 50">
            <a:extLst>
              <a:ext uri="{FF2B5EF4-FFF2-40B4-BE49-F238E27FC236}">
                <a16:creationId xmlns:a16="http://schemas.microsoft.com/office/drawing/2014/main" id="{6E0EA89B-FA0B-279B-1227-A3D106D214F1}"/>
              </a:ext>
            </a:extLst>
          </p:cNvPr>
          <p:cNvSpPr txBox="1"/>
          <p:nvPr/>
        </p:nvSpPr>
        <p:spPr>
          <a:xfrm>
            <a:off x="-40034" y="6021288"/>
            <a:ext cx="2821606" cy="400110"/>
          </a:xfrm>
          <a:prstGeom prst="rect">
            <a:avLst/>
          </a:prstGeom>
          <a:noFill/>
        </p:spPr>
        <p:txBody>
          <a:bodyPr wrap="none" rtlCol="0">
            <a:spAutoFit/>
          </a:bodyPr>
          <a:lstStyle/>
          <a:p>
            <a:pPr fontAlgn="auto">
              <a:spcBef>
                <a:spcPts val="0"/>
              </a:spcBef>
              <a:spcAft>
                <a:spcPts val="0"/>
              </a:spcAft>
            </a:pPr>
            <a:r>
              <a:rPr lang="pt-BR" sz="1000">
                <a:solidFill>
                  <a:schemeClr val="bg2">
                    <a:lumMod val="50000"/>
                  </a:schemeClr>
                </a:solidFill>
                <a:latin typeface="Calibri" panose="020F0502020204030204"/>
                <a:cs typeface="+mn-cs"/>
              </a:rPr>
              <a:t>Base: 433.</a:t>
            </a:r>
          </a:p>
          <a:p>
            <a:pPr fontAlgn="auto">
              <a:spcBef>
                <a:spcPts val="0"/>
              </a:spcBef>
              <a:spcAft>
                <a:spcPts val="0"/>
              </a:spcAft>
            </a:pPr>
            <a:r>
              <a:rPr lang="pt-BR" sz="1000">
                <a:solidFill>
                  <a:schemeClr val="bg2">
                    <a:lumMod val="50000"/>
                  </a:schemeClr>
                </a:solidFill>
                <a:latin typeface="Calibri" panose="020F0502020204030204"/>
                <a:cs typeface="+mn-cs"/>
              </a:rPr>
              <a:t>Nota: Resultados apresentados em percentual (%).</a:t>
            </a:r>
          </a:p>
        </p:txBody>
      </p:sp>
      <p:graphicFrame>
        <p:nvGraphicFramePr>
          <p:cNvPr id="52" name="Gráfico 51">
            <a:extLst>
              <a:ext uri="{FF2B5EF4-FFF2-40B4-BE49-F238E27FC236}">
                <a16:creationId xmlns:a16="http://schemas.microsoft.com/office/drawing/2014/main" id="{1DD29BB6-F4FF-0D6B-C1F1-9B473522EFFB}"/>
              </a:ext>
            </a:extLst>
          </p:cNvPr>
          <p:cNvGraphicFramePr/>
          <p:nvPr>
            <p:extLst>
              <p:ext uri="{D42A27DB-BD31-4B8C-83A1-F6EECF244321}">
                <p14:modId xmlns:p14="http://schemas.microsoft.com/office/powerpoint/2010/main" val="583272048"/>
              </p:ext>
            </p:extLst>
          </p:nvPr>
        </p:nvGraphicFramePr>
        <p:xfrm>
          <a:off x="5616699" y="1798951"/>
          <a:ext cx="3600561" cy="3730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3" name="Tabela 52">
            <a:extLst>
              <a:ext uri="{FF2B5EF4-FFF2-40B4-BE49-F238E27FC236}">
                <a16:creationId xmlns:a16="http://schemas.microsoft.com/office/drawing/2014/main" id="{C99882ED-81FD-56A1-496B-D292A1C778C7}"/>
              </a:ext>
            </a:extLst>
          </p:cNvPr>
          <p:cNvGraphicFramePr>
            <a:graphicFrameLocks noGrp="1"/>
          </p:cNvGraphicFramePr>
          <p:nvPr>
            <p:extLst>
              <p:ext uri="{D42A27DB-BD31-4B8C-83A1-F6EECF244321}">
                <p14:modId xmlns:p14="http://schemas.microsoft.com/office/powerpoint/2010/main" val="4066198582"/>
              </p:ext>
            </p:extLst>
          </p:nvPr>
        </p:nvGraphicFramePr>
        <p:xfrm>
          <a:off x="9145251" y="1805438"/>
          <a:ext cx="1440000" cy="3495770"/>
        </p:xfrm>
        <a:graphic>
          <a:graphicData uri="http://schemas.openxmlformats.org/drawingml/2006/table">
            <a:tbl>
              <a:tblPr/>
              <a:tblGrid>
                <a:gridCol w="360000">
                  <a:extLst>
                    <a:ext uri="{9D8B030D-6E8A-4147-A177-3AD203B41FA5}">
                      <a16:colId xmlns:a16="http://schemas.microsoft.com/office/drawing/2014/main" val="2980589834"/>
                    </a:ext>
                  </a:extLst>
                </a:gridCol>
                <a:gridCol w="360000">
                  <a:extLst>
                    <a:ext uri="{9D8B030D-6E8A-4147-A177-3AD203B41FA5}">
                      <a16:colId xmlns:a16="http://schemas.microsoft.com/office/drawing/2014/main" val="394410192"/>
                    </a:ext>
                  </a:extLst>
                </a:gridCol>
                <a:gridCol w="360000">
                  <a:extLst>
                    <a:ext uri="{9D8B030D-6E8A-4147-A177-3AD203B41FA5}">
                      <a16:colId xmlns:a16="http://schemas.microsoft.com/office/drawing/2014/main" val="3124806304"/>
                    </a:ext>
                  </a:extLst>
                </a:gridCol>
                <a:gridCol w="360000">
                  <a:extLst>
                    <a:ext uri="{9D8B030D-6E8A-4147-A177-3AD203B41FA5}">
                      <a16:colId xmlns:a16="http://schemas.microsoft.com/office/drawing/2014/main" val="3609875761"/>
                    </a:ext>
                  </a:extLst>
                </a:gridCol>
              </a:tblGrid>
              <a:tr h="2124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tx1">
                              <a:lumMod val="75000"/>
                              <a:lumOff val="25000"/>
                            </a:schemeClr>
                          </a:solidFill>
                          <a:effectLst/>
                          <a:latin typeface="Calibri" panose="020F0502020204030204" pitchFamily="34" charset="0"/>
                        </a:rPr>
                        <a:t>2023</a:t>
                      </a:r>
                    </a:p>
                  </a:txBody>
                  <a:tcPr marL="11771" marR="11771" marT="11771" marB="0" anchor="b">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tx1">
                              <a:lumMod val="75000"/>
                              <a:lumOff val="25000"/>
                            </a:schemeClr>
                          </a:solidFill>
                          <a:effectLst/>
                          <a:latin typeface="Calibri" panose="020F0502020204030204" pitchFamily="34" charset="0"/>
                        </a:rPr>
                        <a:t>2022</a:t>
                      </a:r>
                    </a:p>
                  </a:txBody>
                  <a:tcPr marL="11771" marR="11771" marT="11771" marB="0" anchor="b">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US" sz="1200" b="1" i="0" u="none" strike="noStrike">
                          <a:solidFill>
                            <a:schemeClr val="tx1">
                              <a:lumMod val="75000"/>
                              <a:lumOff val="25000"/>
                            </a:schemeClr>
                          </a:solidFill>
                          <a:effectLst/>
                          <a:latin typeface="Calibri" panose="020F0502020204030204" pitchFamily="34" charset="0"/>
                        </a:rPr>
                        <a:t>2021</a:t>
                      </a:r>
                      <a:endParaRPr lang="pt-BR" sz="1200" b="1" i="0" u="none" strike="noStrike">
                        <a:solidFill>
                          <a:schemeClr val="tx1">
                            <a:lumMod val="75000"/>
                            <a:lumOff val="25000"/>
                          </a:schemeClr>
                        </a:solidFill>
                        <a:effectLst/>
                        <a:latin typeface="Calibri" panose="020F0502020204030204" pitchFamily="34" charset="0"/>
                      </a:endParaRPr>
                    </a:p>
                  </a:txBody>
                  <a:tcPr marL="11771" marR="11771" marT="11771" marB="0" anchor="b">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a:solidFill>
                            <a:schemeClr val="tx1">
                              <a:lumMod val="75000"/>
                              <a:lumOff val="25000"/>
                            </a:schemeClr>
                          </a:solidFill>
                          <a:effectLst/>
                          <a:latin typeface="Calibri" panose="020F0502020204030204" pitchFamily="34" charset="0"/>
                        </a:rPr>
                        <a:t>2020</a:t>
                      </a:r>
                      <a:endParaRPr lang="pt-BR" sz="1200" b="1" i="0" u="none" strike="noStrike">
                        <a:solidFill>
                          <a:schemeClr val="tx1">
                            <a:lumMod val="75000"/>
                            <a:lumOff val="25000"/>
                          </a:schemeClr>
                        </a:solidFill>
                        <a:effectLst/>
                        <a:latin typeface="Calibri" panose="020F0502020204030204" pitchFamily="34" charset="0"/>
                      </a:endParaRPr>
                    </a:p>
                  </a:txBody>
                  <a:tcPr marL="11771" marR="11771" marT="11771" marB="0" anchor="b">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5874145"/>
                  </a:ext>
                </a:extLst>
              </a:tr>
              <a:tr h="1808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27</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30</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40</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34</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extLst>
                  <a:ext uri="{0D108BD9-81ED-4DB2-BD59-A6C34878D82A}">
                    <a16:rowId xmlns:a16="http://schemas.microsoft.com/office/drawing/2014/main" val="3255125770"/>
                  </a:ext>
                </a:extLst>
              </a:tr>
              <a:tr h="9254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674705"/>
                  </a:ext>
                </a:extLst>
              </a:tr>
              <a:tr h="1808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23</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19</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15</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23</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extLst>
                  <a:ext uri="{0D108BD9-81ED-4DB2-BD59-A6C34878D82A}">
                    <a16:rowId xmlns:a16="http://schemas.microsoft.com/office/drawing/2014/main" val="1517075930"/>
                  </a:ext>
                </a:extLst>
              </a:tr>
              <a:tr h="11567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8310662"/>
                  </a:ext>
                </a:extLst>
              </a:tr>
              <a:tr h="1808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39</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24</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15</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23</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extLst>
                  <a:ext uri="{0D108BD9-81ED-4DB2-BD59-A6C34878D82A}">
                    <a16:rowId xmlns:a16="http://schemas.microsoft.com/office/drawing/2014/main" val="2517052153"/>
                  </a:ext>
                </a:extLst>
              </a:tr>
              <a:tr h="9254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956582"/>
                  </a:ext>
                </a:extLst>
              </a:tr>
              <a:tr h="1808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18</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6</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extLst>
                  <a:ext uri="{0D108BD9-81ED-4DB2-BD59-A6C34878D82A}">
                    <a16:rowId xmlns:a16="http://schemas.microsoft.com/office/drawing/2014/main" val="3025604226"/>
                  </a:ext>
                </a:extLst>
              </a:tr>
              <a:tr h="11567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0267458"/>
                  </a:ext>
                </a:extLst>
              </a:tr>
              <a:tr h="1808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1" i="0" u="none" strike="noStrike">
                          <a:solidFill>
                            <a:schemeClr val="bg1"/>
                          </a:solidFill>
                          <a:effectLst/>
                          <a:latin typeface="Calibri" panose="020F0502020204030204" pitchFamily="34" charset="0"/>
                        </a:rPr>
                        <a:t>13</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1" i="0" u="none" strike="noStrike">
                          <a:solidFill>
                            <a:schemeClr val="bg1"/>
                          </a:solidFill>
                          <a:effectLst/>
                          <a:latin typeface="Calibri" panose="020F0502020204030204" pitchFamily="34" charset="0"/>
                        </a:rPr>
                        <a:t>13</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sz="1100" b="1" i="0" u="none" strike="noStrike">
                          <a:solidFill>
                            <a:schemeClr val="bg1"/>
                          </a:solidFill>
                          <a:effectLst/>
                          <a:latin typeface="Calibri" panose="020F0502020204030204" pitchFamily="34" charset="0"/>
                        </a:rPr>
                        <a:t>11</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algn="ctr" fontAlgn="b"/>
                      <a:r>
                        <a:rPr lang="en-US" sz="1100" b="1" i="0" u="none" strike="noStrike">
                          <a:solidFill>
                            <a:schemeClr val="bg1"/>
                          </a:solidFill>
                          <a:effectLst/>
                          <a:latin typeface="Calibri" panose="020F0502020204030204" pitchFamily="34" charset="0"/>
                        </a:rPr>
                        <a:t>23</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extLst>
                  <a:ext uri="{0D108BD9-81ED-4DB2-BD59-A6C34878D82A}">
                    <a16:rowId xmlns:a16="http://schemas.microsoft.com/office/drawing/2014/main" val="285526022"/>
                  </a:ext>
                </a:extLst>
              </a:tr>
              <a:tr h="9254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333879"/>
                  </a:ext>
                </a:extLst>
              </a:tr>
              <a:tr h="1808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1" i="0" u="none" strike="noStrike">
                          <a:solidFill>
                            <a:schemeClr val="bg1"/>
                          </a:solidFill>
                          <a:effectLst/>
                          <a:latin typeface="Calibri" panose="020F0502020204030204" pitchFamily="34" charset="0"/>
                        </a:rPr>
                        <a:t>8</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1" i="0" u="none" strike="noStrike">
                          <a:solidFill>
                            <a:schemeClr val="bg1"/>
                          </a:solidFill>
                          <a:effectLst/>
                          <a:latin typeface="Calibri" panose="020F0502020204030204" pitchFamily="34" charset="0"/>
                        </a:rPr>
                        <a:t>7</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100" b="1" i="0" u="none" strike="noStrike">
                          <a:solidFill>
                            <a:schemeClr val="bg1"/>
                          </a:solidFill>
                          <a:effectLst/>
                          <a:latin typeface="Calibri" panose="020F0502020204030204" pitchFamily="34" charset="0"/>
                        </a:rPr>
                        <a:t>9</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algn="ctr" fontAlgn="b"/>
                      <a:r>
                        <a:rPr lang="pt-BR" sz="1100" b="1" i="0" u="none" strike="noStrike">
                          <a:solidFill>
                            <a:schemeClr val="bg1"/>
                          </a:solidFill>
                          <a:effectLst/>
                          <a:latin typeface="Calibri" panose="020F0502020204030204" pitchFamily="34" charset="0"/>
                        </a:rPr>
                        <a:t>9</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extLst>
                  <a:ext uri="{0D108BD9-81ED-4DB2-BD59-A6C34878D82A}">
                    <a16:rowId xmlns:a16="http://schemas.microsoft.com/office/drawing/2014/main" val="640250383"/>
                  </a:ext>
                </a:extLst>
              </a:tr>
              <a:tr h="11567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4238579"/>
                  </a:ext>
                </a:extLst>
              </a:tr>
              <a:tr h="1808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4</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12</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1</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13</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extLst>
                  <a:ext uri="{0D108BD9-81ED-4DB2-BD59-A6C34878D82A}">
                    <a16:rowId xmlns:a16="http://schemas.microsoft.com/office/drawing/2014/main" val="3856447814"/>
                  </a:ext>
                </a:extLst>
              </a:tr>
              <a:tr h="9254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pt-BR" sz="100" b="1" i="0" u="none" strike="noStrike">
                        <a:solidFill>
                          <a:schemeClr val="bg1"/>
                        </a:solidFill>
                        <a:effectLst/>
                        <a:latin typeface="Calibri" panose="020F0502020204030204" pitchFamily="34" charset="0"/>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4293563"/>
                  </a:ext>
                </a:extLst>
              </a:tr>
              <a:tr h="1808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7</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1</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extLst>
                  <a:ext uri="{0D108BD9-81ED-4DB2-BD59-A6C34878D82A}">
                    <a16:rowId xmlns:a16="http://schemas.microsoft.com/office/drawing/2014/main" val="3825981786"/>
                  </a:ext>
                </a:extLst>
              </a:tr>
              <a:tr h="180813">
                <a:tc>
                  <a:txBody>
                    <a:bodyPr/>
                    <a:lstStyle/>
                    <a:p>
                      <a:pPr marL="0" algn="ctr" defTabSz="914400" rtl="0" eaLnBrk="1" fontAlgn="b" latinLnBrk="0" hangingPunct="1"/>
                      <a:endParaRPr lang="pt-BR" sz="1200" b="1" i="0" u="none" strike="noStrike" kern="1200">
                        <a:solidFill>
                          <a:schemeClr val="bg1"/>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pt-BR" sz="1200" b="1" i="0" u="none" strike="noStrike" kern="1200">
                        <a:solidFill>
                          <a:schemeClr val="bg1"/>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pt-BR" sz="1200" b="1" i="0" u="none" strike="noStrike" kern="1200">
                        <a:solidFill>
                          <a:schemeClr val="bg1"/>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pt-BR" sz="1200" b="1" i="0" u="none" strike="noStrike" kern="1200">
                        <a:solidFill>
                          <a:schemeClr val="bg1"/>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2065684"/>
                  </a:ext>
                </a:extLst>
              </a:tr>
              <a:tr h="180813">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8</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15</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1</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4</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extLst>
                  <a:ext uri="{0D108BD9-81ED-4DB2-BD59-A6C34878D82A}">
                    <a16:rowId xmlns:a16="http://schemas.microsoft.com/office/drawing/2014/main" val="3871919171"/>
                  </a:ext>
                </a:extLst>
              </a:tr>
              <a:tr h="180813">
                <a:tc>
                  <a:txBody>
                    <a:bodyPr/>
                    <a:lstStyle/>
                    <a:p>
                      <a:pPr marL="0" algn="ctr" defTabSz="914400" rtl="0" eaLnBrk="1" fontAlgn="b" latinLnBrk="0" hangingPunct="1"/>
                      <a:endParaRPr lang="pt-BR" sz="1200" b="1" i="0" u="none" strike="noStrike" kern="1200">
                        <a:solidFill>
                          <a:schemeClr val="bg1"/>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pt-BR" sz="1200" b="1" i="0" u="none" strike="noStrike" kern="1200">
                        <a:solidFill>
                          <a:schemeClr val="bg1"/>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pt-BR" sz="1200" b="1" i="0" u="none" strike="noStrike" kern="1200">
                        <a:solidFill>
                          <a:schemeClr val="bg1"/>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pt-BR" sz="1200" b="1" i="0" u="none" strike="noStrike" kern="1200">
                        <a:solidFill>
                          <a:schemeClr val="bg1"/>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6993052"/>
                  </a:ext>
                </a:extLst>
              </a:tr>
              <a:tr h="180813">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8</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extLst>
                  <a:ext uri="{0D108BD9-81ED-4DB2-BD59-A6C34878D82A}">
                    <a16:rowId xmlns:a16="http://schemas.microsoft.com/office/drawing/2014/main" val="1991548782"/>
                  </a:ext>
                </a:extLst>
              </a:tr>
              <a:tr h="180813">
                <a:tc>
                  <a:txBody>
                    <a:bodyPr/>
                    <a:lstStyle/>
                    <a:p>
                      <a:pPr marL="0" algn="ctr" defTabSz="914400" rtl="0" eaLnBrk="1" fontAlgn="b" latinLnBrk="0" hangingPunct="1"/>
                      <a:endParaRPr lang="pt-BR" sz="1200" b="1" i="0" u="none" strike="noStrike" kern="1200">
                        <a:solidFill>
                          <a:schemeClr val="bg1"/>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pt-BR" sz="1200" b="1" i="0" u="none" strike="noStrike" kern="1200">
                        <a:solidFill>
                          <a:schemeClr val="bg1"/>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pt-BR" sz="1200" b="1" i="0" u="none" strike="noStrike" kern="1200">
                        <a:solidFill>
                          <a:schemeClr val="bg1"/>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pt-BR" sz="1200" b="1" i="0" u="none" strike="noStrike" kern="1200">
                        <a:solidFill>
                          <a:schemeClr val="bg1"/>
                        </a:solidFill>
                        <a:effectLst/>
                        <a:latin typeface="Calibri" panose="020F0502020204030204" pitchFamily="34" charset="0"/>
                        <a:ea typeface="+mn-ea"/>
                        <a:cs typeface="+mn-cs"/>
                      </a:endParaRP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3497825"/>
                  </a:ext>
                </a:extLst>
              </a:tr>
              <a:tr h="180813">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1</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1</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2</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tc>
                  <a:txBody>
                    <a:bodyPr/>
                    <a:lstStyle/>
                    <a:p>
                      <a:pPr marL="0" algn="ctr" defTabSz="914400" rtl="0" eaLnBrk="1" fontAlgn="b" latinLnBrk="0" hangingPunct="1"/>
                      <a:r>
                        <a:rPr lang="pt-BR" sz="1100" b="1" i="0" u="none" strike="noStrike" kern="1200">
                          <a:solidFill>
                            <a:schemeClr val="bg1"/>
                          </a:solidFill>
                          <a:effectLst/>
                          <a:latin typeface="Calibri" panose="020F0502020204030204" pitchFamily="34" charset="0"/>
                          <a:ea typeface="+mn-ea"/>
                          <a:cs typeface="+mn-cs"/>
                        </a:rPr>
                        <a:t>-</a:t>
                      </a:r>
                    </a:p>
                  </a:txBody>
                  <a:tcPr marL="9525" marR="9525" marT="9525" marB="0" anchor="ctr">
                    <a:lnL w="38100" cap="flat" cmpd="sng" algn="ctr">
                      <a:solidFill>
                        <a:sysClr val="window" lastClr="FFFFFF">
                          <a:lumMod val="95000"/>
                        </a:sysClr>
                      </a:solidFill>
                      <a:prstDash val="solid"/>
                      <a:round/>
                      <a:headEnd type="none" w="med" len="med"/>
                      <a:tailEnd type="none" w="med" len="med"/>
                    </a:lnL>
                    <a:lnR w="38100" cap="flat" cmpd="sng" algn="ctr">
                      <a:solidFill>
                        <a:sysClr val="window" lastClr="FFFFFF">
                          <a:lumMod val="95000"/>
                        </a:sysClr>
                      </a:solidFill>
                      <a:prstDash val="solid"/>
                      <a:round/>
                      <a:headEnd type="none" w="med" len="med"/>
                      <a:tailEnd type="none" w="med" len="med"/>
                    </a:lnR>
                    <a:lnT w="38100" cap="flat" cmpd="sng" algn="ctr">
                      <a:solidFill>
                        <a:sysClr val="window" lastClr="FFFFFF">
                          <a:lumMod val="95000"/>
                        </a:sysClr>
                      </a:solidFill>
                      <a:prstDash val="solid"/>
                      <a:round/>
                      <a:headEnd type="none" w="med" len="med"/>
                      <a:tailEnd type="none" w="med" len="med"/>
                    </a:lnT>
                    <a:lnB w="381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6B6B6B"/>
                    </a:solidFill>
                  </a:tcPr>
                </a:tc>
                <a:extLst>
                  <a:ext uri="{0D108BD9-81ED-4DB2-BD59-A6C34878D82A}">
                    <a16:rowId xmlns:a16="http://schemas.microsoft.com/office/drawing/2014/main" val="1634560667"/>
                  </a:ext>
                </a:extLst>
              </a:tr>
            </a:tbl>
          </a:graphicData>
        </a:graphic>
      </p:graphicFrame>
      <p:sp>
        <p:nvSpPr>
          <p:cNvPr id="54" name="Chave esquerda 9">
            <a:extLst>
              <a:ext uri="{FF2B5EF4-FFF2-40B4-BE49-F238E27FC236}">
                <a16:creationId xmlns:a16="http://schemas.microsoft.com/office/drawing/2014/main" id="{8FC23E64-5D63-1F47-2EEE-06ADEEE8AA22}"/>
              </a:ext>
            </a:extLst>
          </p:cNvPr>
          <p:cNvSpPr/>
          <p:nvPr/>
        </p:nvSpPr>
        <p:spPr>
          <a:xfrm rot="5400000">
            <a:off x="3650184" y="1518909"/>
            <a:ext cx="397381" cy="1875871"/>
          </a:xfrm>
          <a:prstGeom prst="leftBrace">
            <a:avLst/>
          </a:prstGeom>
          <a:noFill/>
          <a:ln w="6350" cap="flat" cmpd="sng" algn="ctr">
            <a:solidFill>
              <a:sysClr val="window" lastClr="FFFFFF">
                <a:lumMod val="65000"/>
              </a:sysClr>
            </a:solidFill>
            <a:prstDash val="solid"/>
            <a:miter lim="800000"/>
          </a:ln>
          <a:effectLst/>
        </p:spPr>
        <p:txBody>
          <a:bodyPr lIns="91385" tIns="45692" rIns="91385" bIns="45692"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pt-BR" sz="1349"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5" name="Elipse 54">
            <a:extLst>
              <a:ext uri="{FF2B5EF4-FFF2-40B4-BE49-F238E27FC236}">
                <a16:creationId xmlns:a16="http://schemas.microsoft.com/office/drawing/2014/main" id="{3E6AC6B9-2A53-E739-145B-BC24BE2690BB}"/>
              </a:ext>
            </a:extLst>
          </p:cNvPr>
          <p:cNvSpPr/>
          <p:nvPr/>
        </p:nvSpPr>
        <p:spPr>
          <a:xfrm>
            <a:off x="3480390" y="1412776"/>
            <a:ext cx="736968" cy="716127"/>
          </a:xfrm>
          <a:prstGeom prst="ellipse">
            <a:avLst/>
          </a:prstGeom>
          <a:solidFill>
            <a:srgbClr val="FF7C80"/>
          </a:solidFill>
          <a:ln w="12700" cap="flat" cmpd="sng" algn="ctr">
            <a:solidFill>
              <a:sysClr val="window" lastClr="FFFFFF"/>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noProof="0">
                <a:solidFill>
                  <a:prstClr val="white"/>
                </a:solidFill>
                <a:latin typeface="Calibri" panose="020F0502020204030204" pitchFamily="34" charset="0"/>
                <a:cs typeface="Calibri" panose="020F0502020204030204" pitchFamily="34" charset="0"/>
              </a:rPr>
              <a:t>71</a:t>
            </a:r>
            <a:endParaRPr kumimoji="0" lang="pt-BR" sz="16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6" name="CaixaDeTexto 55">
            <a:extLst>
              <a:ext uri="{FF2B5EF4-FFF2-40B4-BE49-F238E27FC236}">
                <a16:creationId xmlns:a16="http://schemas.microsoft.com/office/drawing/2014/main" id="{1BBFAF7E-510B-123C-2848-8B8D392DF16A}"/>
              </a:ext>
            </a:extLst>
          </p:cNvPr>
          <p:cNvSpPr txBox="1"/>
          <p:nvPr/>
        </p:nvSpPr>
        <p:spPr>
          <a:xfrm>
            <a:off x="407884" y="3800130"/>
            <a:ext cx="1387962" cy="276942"/>
          </a:xfrm>
          <a:prstGeom prst="rect">
            <a:avLst/>
          </a:prstGeom>
          <a:noFill/>
          <a:ln>
            <a:noFill/>
          </a:ln>
        </p:spPr>
        <p:txBody>
          <a:bodyPr wrap="none" lIns="91385" tIns="45692" rIns="91385" bIns="45692" rtlCol="0">
            <a:spAutoFit/>
          </a:bodyPr>
          <a:lstStyle/>
          <a:p>
            <a:pPr algn="ctr" fontAlgn="auto">
              <a:spcBef>
                <a:spcPts val="0"/>
              </a:spcBef>
              <a:spcAft>
                <a:spcPts val="0"/>
              </a:spcAft>
            </a:pPr>
            <a:r>
              <a:rPr lang="pt-BR" sz="1200" b="1">
                <a:solidFill>
                  <a:srgbClr val="FF7C80"/>
                </a:solidFill>
                <a:latin typeface="Calibri" panose="020F0502020204030204" pitchFamily="34" charset="0"/>
                <a:cs typeface="Calibri" panose="020F0502020204030204" pitchFamily="34" charset="0"/>
              </a:rPr>
              <a:t>Insatisfeitos: 29 pp</a:t>
            </a:r>
          </a:p>
        </p:txBody>
      </p:sp>
      <p:sp>
        <p:nvSpPr>
          <p:cNvPr id="57" name="CaixaDeTexto 56">
            <a:extLst>
              <a:ext uri="{FF2B5EF4-FFF2-40B4-BE49-F238E27FC236}">
                <a16:creationId xmlns:a16="http://schemas.microsoft.com/office/drawing/2014/main" id="{EC9EF64D-0850-D630-8AF6-E0E1EACAE8CC}"/>
              </a:ext>
            </a:extLst>
          </p:cNvPr>
          <p:cNvSpPr txBox="1"/>
          <p:nvPr/>
        </p:nvSpPr>
        <p:spPr>
          <a:xfrm>
            <a:off x="2124908" y="3356992"/>
            <a:ext cx="695656" cy="276942"/>
          </a:xfrm>
          <a:prstGeom prst="rect">
            <a:avLst/>
          </a:prstGeom>
          <a:noFill/>
          <a:ln w="38100">
            <a:noFill/>
          </a:ln>
        </p:spPr>
        <p:txBody>
          <a:bodyPr wrap="none" lIns="91385" tIns="45692" rIns="91385" bIns="45692" rtlCol="0">
            <a:spAutoFit/>
          </a:bodyPr>
          <a:lstStyle/>
          <a:p>
            <a:pPr algn="ctr" fontAlgn="auto">
              <a:spcBef>
                <a:spcPts val="0"/>
              </a:spcBef>
              <a:spcAft>
                <a:spcPts val="0"/>
              </a:spcAft>
            </a:pPr>
            <a:r>
              <a:rPr lang="pt-BR" sz="1200" b="1">
                <a:solidFill>
                  <a:prstClr val="black">
                    <a:lumMod val="75000"/>
                    <a:lumOff val="25000"/>
                  </a:prstClr>
                </a:solidFill>
                <a:latin typeface="Calibri" panose="020F0502020204030204" pitchFamily="34" charset="0"/>
                <a:cs typeface="Calibri" panose="020F0502020204030204" pitchFamily="34" charset="0"/>
              </a:rPr>
              <a:t>Neutros</a:t>
            </a:r>
            <a:endParaRPr lang="pt-BR" sz="1400" b="1">
              <a:solidFill>
                <a:prstClr val="black">
                  <a:lumMod val="75000"/>
                  <a:lumOff val="25000"/>
                </a:prstClr>
              </a:solidFill>
              <a:latin typeface="Calibri" panose="020F0502020204030204" pitchFamily="34" charset="0"/>
              <a:cs typeface="Calibri" panose="020F0502020204030204" pitchFamily="34" charset="0"/>
            </a:endParaRPr>
          </a:p>
        </p:txBody>
      </p:sp>
      <p:sp>
        <p:nvSpPr>
          <p:cNvPr id="58" name="Elipse 57">
            <a:extLst>
              <a:ext uri="{FF2B5EF4-FFF2-40B4-BE49-F238E27FC236}">
                <a16:creationId xmlns:a16="http://schemas.microsoft.com/office/drawing/2014/main" id="{1C7039A9-7F3C-6E4E-31BE-A382D4B66210}"/>
              </a:ext>
            </a:extLst>
          </p:cNvPr>
          <p:cNvSpPr/>
          <p:nvPr/>
        </p:nvSpPr>
        <p:spPr>
          <a:xfrm rot="20703172">
            <a:off x="254995" y="4208507"/>
            <a:ext cx="1624433" cy="357641"/>
          </a:xfrm>
          <a:prstGeom prst="ellipse">
            <a:avLst/>
          </a:prstGeom>
          <a:noFill/>
          <a:ln w="38100" cap="rnd" cmpd="sng" algn="ctr">
            <a:solidFill>
              <a:srgbClr val="FF7C8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Elipse 58">
            <a:extLst>
              <a:ext uri="{FF2B5EF4-FFF2-40B4-BE49-F238E27FC236}">
                <a16:creationId xmlns:a16="http://schemas.microsoft.com/office/drawing/2014/main" id="{3B9FF1AA-2A19-FD51-BE7F-79291E1283C0}"/>
              </a:ext>
            </a:extLst>
          </p:cNvPr>
          <p:cNvSpPr/>
          <p:nvPr/>
        </p:nvSpPr>
        <p:spPr>
          <a:xfrm>
            <a:off x="2209124" y="3605536"/>
            <a:ext cx="554118" cy="517262"/>
          </a:xfrm>
          <a:prstGeom prst="ellipse">
            <a:avLst/>
          </a:prstGeom>
          <a:noFill/>
          <a:ln w="38100" cap="rnd" cmpd="sng" algn="ctr">
            <a:solidFill>
              <a:sysClr val="windowText" lastClr="000000">
                <a:lumMod val="75000"/>
                <a:lumOff val="25000"/>
              </a:sys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Seta para a direita 11">
            <a:extLst>
              <a:ext uri="{FF2B5EF4-FFF2-40B4-BE49-F238E27FC236}">
                <a16:creationId xmlns:a16="http://schemas.microsoft.com/office/drawing/2014/main" id="{BA7DCF50-0327-A2FE-A238-865ED04F8D3F}"/>
              </a:ext>
            </a:extLst>
          </p:cNvPr>
          <p:cNvSpPr/>
          <p:nvPr/>
        </p:nvSpPr>
        <p:spPr>
          <a:xfrm>
            <a:off x="899003" y="1268183"/>
            <a:ext cx="1864239" cy="1066972"/>
          </a:xfrm>
          <a:prstGeom prst="rightArrow">
            <a:avLst/>
          </a:prstGeom>
          <a:solidFill>
            <a:srgbClr val="BFBFBF"/>
          </a:solidFill>
          <a:ln w="12700" cap="flat" cmpd="sng" algn="ctr">
            <a:noFill/>
            <a:prstDash val="solid"/>
            <a:miter lim="800000"/>
          </a:ln>
          <a:effectLst>
            <a:outerShdw blurRad="50800" dist="38100" dir="2700000" algn="tl" rotWithShape="0">
              <a:prstClr val="black">
                <a:alpha val="40000"/>
              </a:prstClr>
            </a:outerShdw>
          </a:effectLst>
        </p:spPr>
        <p:txBody>
          <a:bodyPr lIns="91390" tIns="45694" rIns="91390" bIns="45694" rtlCol="0" anchor="ctr"/>
          <a:lstStyle>
            <a:defPPr>
              <a:defRPr lang="pt-BR"/>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itchFamily="34" charset="0"/>
                <a:ea typeface="+mn-ea"/>
                <a:cs typeface="Calibri" pitchFamily="34" charset="0"/>
              </a:rPr>
              <a:t>SSI</a:t>
            </a:r>
            <a:endParaRPr kumimoji="0" lang="pt-BR"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pic>
        <p:nvPicPr>
          <p:cNvPr id="61" name="Imagem 60">
            <a:extLst>
              <a:ext uri="{FF2B5EF4-FFF2-40B4-BE49-F238E27FC236}">
                <a16:creationId xmlns:a16="http://schemas.microsoft.com/office/drawing/2014/main" id="{F11BD693-5DB3-B044-8A32-51E5D3DB4133}"/>
              </a:ext>
            </a:extLst>
          </p:cNvPr>
          <p:cNvPicPr>
            <a:picLocks noChangeAspect="1"/>
          </p:cNvPicPr>
          <p:nvPr/>
        </p:nvPicPr>
        <p:blipFill>
          <a:blip r:embed="rId4"/>
          <a:stretch>
            <a:fillRect/>
          </a:stretch>
        </p:blipFill>
        <p:spPr>
          <a:xfrm>
            <a:off x="-239890" y="5529032"/>
            <a:ext cx="5376400" cy="420248"/>
          </a:xfrm>
          <a:prstGeom prst="rect">
            <a:avLst/>
          </a:prstGeom>
        </p:spPr>
      </p:pic>
      <p:sp>
        <p:nvSpPr>
          <p:cNvPr id="62" name="CaixaDeTexto 61">
            <a:extLst>
              <a:ext uri="{FF2B5EF4-FFF2-40B4-BE49-F238E27FC236}">
                <a16:creationId xmlns:a16="http://schemas.microsoft.com/office/drawing/2014/main" id="{9B5E4226-5A32-A03D-0D63-E8E88DBB17D6}"/>
              </a:ext>
            </a:extLst>
          </p:cNvPr>
          <p:cNvSpPr txBox="1"/>
          <p:nvPr/>
        </p:nvSpPr>
        <p:spPr>
          <a:xfrm>
            <a:off x="22487" y="5152870"/>
            <a:ext cx="4874132" cy="246221"/>
          </a:xfrm>
          <a:prstGeom prst="rect">
            <a:avLst/>
          </a:prstGeom>
          <a:solidFill>
            <a:srgbClr val="6B6B6B"/>
          </a:solidFill>
        </p:spPr>
        <p:txBody>
          <a:bodyPr wrap="square" rtlCol="0">
            <a:spAutoFit/>
          </a:bodyPr>
          <a:lstStyle/>
          <a:p>
            <a:pPr fontAlgn="auto">
              <a:spcBef>
                <a:spcPts val="0"/>
              </a:spcBef>
              <a:spcAft>
                <a:spcPts val="0"/>
              </a:spcAft>
            </a:pPr>
            <a:r>
              <a:rPr lang="pt-BR" sz="1000" b="1">
                <a:solidFill>
                  <a:prstClr val="white"/>
                </a:solidFill>
                <a:latin typeface="Calibri" panose="020F0502020204030204"/>
                <a:cs typeface="+mn-cs"/>
              </a:rPr>
              <a:t>2023       1                               2                             16	                  44                             37</a:t>
            </a:r>
          </a:p>
        </p:txBody>
      </p:sp>
      <p:grpSp>
        <p:nvGrpSpPr>
          <p:cNvPr id="11" name="Agrupar 10">
            <a:extLst>
              <a:ext uri="{FF2B5EF4-FFF2-40B4-BE49-F238E27FC236}">
                <a16:creationId xmlns:a16="http://schemas.microsoft.com/office/drawing/2014/main" id="{F52724CF-2172-9160-7FE0-E8C492B7D5F3}"/>
              </a:ext>
            </a:extLst>
          </p:cNvPr>
          <p:cNvGrpSpPr/>
          <p:nvPr/>
        </p:nvGrpSpPr>
        <p:grpSpPr>
          <a:xfrm>
            <a:off x="-6309" y="2204864"/>
            <a:ext cx="2215434" cy="1015233"/>
            <a:chOff x="-6309" y="2204864"/>
            <a:chExt cx="2215434" cy="1015233"/>
          </a:xfrm>
        </p:grpSpPr>
        <p:sp>
          <p:nvSpPr>
            <p:cNvPr id="18" name="Retângulo 17">
              <a:extLst>
                <a:ext uri="{FF2B5EF4-FFF2-40B4-BE49-F238E27FC236}">
                  <a16:creationId xmlns:a16="http://schemas.microsoft.com/office/drawing/2014/main" id="{9BF670AF-024D-9640-6A13-D3BE16C347CE}"/>
                </a:ext>
              </a:extLst>
            </p:cNvPr>
            <p:cNvSpPr/>
            <p:nvPr/>
          </p:nvSpPr>
          <p:spPr>
            <a:xfrm>
              <a:off x="109203" y="2424684"/>
              <a:ext cx="2099922" cy="690955"/>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Elipse 18">
              <a:extLst>
                <a:ext uri="{FF2B5EF4-FFF2-40B4-BE49-F238E27FC236}">
                  <a16:creationId xmlns:a16="http://schemas.microsoft.com/office/drawing/2014/main" id="{25975A53-0C51-0C76-15C5-8C055795F5FB}"/>
                </a:ext>
              </a:extLst>
            </p:cNvPr>
            <p:cNvSpPr/>
            <p:nvPr/>
          </p:nvSpPr>
          <p:spPr>
            <a:xfrm>
              <a:off x="204446" y="2665568"/>
              <a:ext cx="420424" cy="389235"/>
            </a:xfrm>
            <a:prstGeom prst="ellipse">
              <a:avLst/>
            </a:prstGeom>
            <a:solidFill>
              <a:srgbClr val="FFE699"/>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a:solidFill>
                    <a:schemeClr val="tx1">
                      <a:lumMod val="85000"/>
                      <a:lumOff val="15000"/>
                    </a:schemeClr>
                  </a:solidFill>
                  <a:latin typeface="Calibri" panose="020F0502020204030204" pitchFamily="34" charset="0"/>
                  <a:cs typeface="Calibri" panose="020F0502020204030204" pitchFamily="34" charset="0"/>
                </a:rPr>
                <a:t>85</a:t>
              </a:r>
              <a:endParaRPr kumimoji="0" lang="pt-BR" sz="1200" b="1" i="0" u="none" strike="noStrike" kern="0" cap="none" spc="0" normalizeH="0" baseline="0" noProof="0">
                <a:ln>
                  <a:noFill/>
                </a:ln>
                <a:solidFill>
                  <a:schemeClr val="tx1">
                    <a:lumMod val="85000"/>
                    <a:lumOff val="15000"/>
                  </a:schemeClr>
                </a:solidFill>
                <a:effectLst/>
                <a:uLnTx/>
                <a:uFillTx/>
                <a:latin typeface="Calibri" panose="020F0502020204030204" pitchFamily="34" charset="0"/>
                <a:ea typeface="+mn-ea"/>
                <a:cs typeface="Calibri" panose="020F0502020204030204" pitchFamily="34" charset="0"/>
              </a:endParaRPr>
            </a:p>
          </p:txBody>
        </p:sp>
        <p:sp>
          <p:nvSpPr>
            <p:cNvPr id="42" name="CaixaDeTexto 41">
              <a:extLst>
                <a:ext uri="{FF2B5EF4-FFF2-40B4-BE49-F238E27FC236}">
                  <a16:creationId xmlns:a16="http://schemas.microsoft.com/office/drawing/2014/main" id="{C42B6528-1C43-B19B-EC15-33FE830A42D7}"/>
                </a:ext>
              </a:extLst>
            </p:cNvPr>
            <p:cNvSpPr txBox="1"/>
            <p:nvPr/>
          </p:nvSpPr>
          <p:spPr>
            <a:xfrm>
              <a:off x="179714" y="2451085"/>
              <a:ext cx="44755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white">
                      <a:lumMod val="50000"/>
                    </a:prstClr>
                  </a:solidFill>
                  <a:effectLst/>
                  <a:uLnTx/>
                  <a:uFillTx/>
                  <a:latin typeface="Calibri" panose="020F0502020204030204"/>
                  <a:cs typeface="+mn-cs"/>
                </a:rPr>
                <a:t>2020</a:t>
              </a:r>
            </a:p>
          </p:txBody>
        </p:sp>
        <p:sp>
          <p:nvSpPr>
            <p:cNvPr id="43" name="Elipse 42">
              <a:extLst>
                <a:ext uri="{FF2B5EF4-FFF2-40B4-BE49-F238E27FC236}">
                  <a16:creationId xmlns:a16="http://schemas.microsoft.com/office/drawing/2014/main" id="{BB5222DE-6CBB-C277-81C8-C1D752E08AB9}"/>
                </a:ext>
              </a:extLst>
            </p:cNvPr>
            <p:cNvSpPr/>
            <p:nvPr/>
          </p:nvSpPr>
          <p:spPr>
            <a:xfrm>
              <a:off x="708546" y="2663220"/>
              <a:ext cx="420424" cy="389235"/>
            </a:xfrm>
            <a:prstGeom prst="ellipse">
              <a:avLst/>
            </a:prstGeom>
            <a:solidFill>
              <a:srgbClr val="FFE699"/>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chemeClr val="tx1">
                      <a:lumMod val="85000"/>
                      <a:lumOff val="15000"/>
                    </a:schemeClr>
                  </a:solidFill>
                  <a:effectLst/>
                  <a:uLnTx/>
                  <a:uFillTx/>
                  <a:latin typeface="Calibri" panose="020F0502020204030204" pitchFamily="34" charset="0"/>
                  <a:ea typeface="+mn-ea"/>
                  <a:cs typeface="Calibri" panose="020F0502020204030204" pitchFamily="34" charset="0"/>
                </a:rPr>
                <a:t>83</a:t>
              </a:r>
            </a:p>
          </p:txBody>
        </p:sp>
        <p:sp>
          <p:nvSpPr>
            <p:cNvPr id="44" name="CaixaDeTexto 43">
              <a:extLst>
                <a:ext uri="{FF2B5EF4-FFF2-40B4-BE49-F238E27FC236}">
                  <a16:creationId xmlns:a16="http://schemas.microsoft.com/office/drawing/2014/main" id="{A27361AD-10DE-A439-DFB9-6E748AB53A4F}"/>
                </a:ext>
              </a:extLst>
            </p:cNvPr>
            <p:cNvSpPr txBox="1"/>
            <p:nvPr/>
          </p:nvSpPr>
          <p:spPr>
            <a:xfrm>
              <a:off x="683814" y="2448737"/>
              <a:ext cx="44755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white">
                      <a:lumMod val="50000"/>
                    </a:prstClr>
                  </a:solidFill>
                  <a:effectLst/>
                  <a:uLnTx/>
                  <a:uFillTx/>
                  <a:latin typeface="Calibri" panose="020F0502020204030204"/>
                  <a:cs typeface="+mn-cs"/>
                </a:rPr>
                <a:t>2021</a:t>
              </a:r>
            </a:p>
          </p:txBody>
        </p:sp>
        <p:sp>
          <p:nvSpPr>
            <p:cNvPr id="45" name="Elipse 44">
              <a:extLst>
                <a:ext uri="{FF2B5EF4-FFF2-40B4-BE49-F238E27FC236}">
                  <a16:creationId xmlns:a16="http://schemas.microsoft.com/office/drawing/2014/main" id="{94D0944C-2FD5-E313-76EA-00E0FE226795}"/>
                </a:ext>
              </a:extLst>
            </p:cNvPr>
            <p:cNvSpPr/>
            <p:nvPr/>
          </p:nvSpPr>
          <p:spPr>
            <a:xfrm>
              <a:off x="1176935" y="2667574"/>
              <a:ext cx="420424" cy="389235"/>
            </a:xfrm>
            <a:prstGeom prst="ellipse">
              <a:avLst/>
            </a:prstGeom>
            <a:solidFill>
              <a:srgbClr val="FFE699"/>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chemeClr val="tx1">
                      <a:lumMod val="85000"/>
                      <a:lumOff val="15000"/>
                    </a:schemeClr>
                  </a:solidFill>
                  <a:effectLst/>
                  <a:uLnTx/>
                  <a:uFillTx/>
                  <a:latin typeface="Calibri" panose="020F0502020204030204" pitchFamily="34" charset="0"/>
                  <a:ea typeface="+mn-ea"/>
                  <a:cs typeface="Calibri" panose="020F0502020204030204" pitchFamily="34" charset="0"/>
                </a:rPr>
                <a:t>82</a:t>
              </a:r>
            </a:p>
          </p:txBody>
        </p:sp>
        <p:sp>
          <p:nvSpPr>
            <p:cNvPr id="46" name="CaixaDeTexto 45">
              <a:extLst>
                <a:ext uri="{FF2B5EF4-FFF2-40B4-BE49-F238E27FC236}">
                  <a16:creationId xmlns:a16="http://schemas.microsoft.com/office/drawing/2014/main" id="{49D2B104-921D-A23A-B496-73240972BFAF}"/>
                </a:ext>
              </a:extLst>
            </p:cNvPr>
            <p:cNvSpPr txBox="1"/>
            <p:nvPr/>
          </p:nvSpPr>
          <p:spPr>
            <a:xfrm>
              <a:off x="1152203" y="2453091"/>
              <a:ext cx="44755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white">
                      <a:lumMod val="50000"/>
                    </a:prstClr>
                  </a:solidFill>
                  <a:effectLst/>
                  <a:uLnTx/>
                  <a:uFillTx/>
                  <a:latin typeface="Calibri" panose="020F0502020204030204"/>
                  <a:cs typeface="+mn-cs"/>
                </a:rPr>
                <a:t>2022</a:t>
              </a:r>
            </a:p>
          </p:txBody>
        </p:sp>
        <p:sp>
          <p:nvSpPr>
            <p:cNvPr id="8" name="Retângulo 7">
              <a:extLst>
                <a:ext uri="{FF2B5EF4-FFF2-40B4-BE49-F238E27FC236}">
                  <a16:creationId xmlns:a16="http://schemas.microsoft.com/office/drawing/2014/main" id="{53AC11D1-D0DF-59D0-4418-9FC595156B4F}"/>
                </a:ext>
              </a:extLst>
            </p:cNvPr>
            <p:cNvSpPr/>
            <p:nvPr/>
          </p:nvSpPr>
          <p:spPr>
            <a:xfrm>
              <a:off x="-6309" y="2243104"/>
              <a:ext cx="84071" cy="976993"/>
            </a:xfrm>
            <a:prstGeom prst="rect">
              <a:avLst/>
            </a:prstGeom>
            <a:solidFill>
              <a:sysClr val="window" lastClr="FFFFFF">
                <a:lumMod val="7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CaixaDeTexto 8">
              <a:extLst>
                <a:ext uri="{FF2B5EF4-FFF2-40B4-BE49-F238E27FC236}">
                  <a16:creationId xmlns:a16="http://schemas.microsoft.com/office/drawing/2014/main" id="{CA9E1CDC-B7DB-2208-F0B0-6A19E25A2B39}"/>
                </a:ext>
              </a:extLst>
            </p:cNvPr>
            <p:cNvSpPr txBox="1"/>
            <p:nvPr/>
          </p:nvSpPr>
          <p:spPr>
            <a:xfrm>
              <a:off x="77762" y="2204864"/>
              <a:ext cx="187140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a:ln>
                    <a:noFill/>
                  </a:ln>
                  <a:solidFill>
                    <a:prstClr val="white">
                      <a:lumMod val="50000"/>
                    </a:prstClr>
                  </a:solidFill>
                  <a:effectLst/>
                  <a:uLnTx/>
                  <a:uFillTx/>
                  <a:latin typeface="Calibri" panose="020F0502020204030204"/>
                  <a:cs typeface="+mn-cs"/>
                </a:rPr>
                <a:t>HISTÓRICO:</a:t>
              </a:r>
            </a:p>
          </p:txBody>
        </p:sp>
        <p:sp>
          <p:nvSpPr>
            <p:cNvPr id="3" name="Elipse 2">
              <a:extLst>
                <a:ext uri="{FF2B5EF4-FFF2-40B4-BE49-F238E27FC236}">
                  <a16:creationId xmlns:a16="http://schemas.microsoft.com/office/drawing/2014/main" id="{D80AFAD7-9855-1CEE-A332-B1369AFA05AA}"/>
                </a:ext>
              </a:extLst>
            </p:cNvPr>
            <p:cNvSpPr/>
            <p:nvPr/>
          </p:nvSpPr>
          <p:spPr>
            <a:xfrm>
              <a:off x="1680991" y="2670905"/>
              <a:ext cx="420424" cy="389235"/>
            </a:xfrm>
            <a:prstGeom prst="ellipse">
              <a:avLst/>
            </a:prstGeom>
            <a:solidFill>
              <a:srgbClr val="FFE699"/>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tx1">
                      <a:lumMod val="85000"/>
                      <a:lumOff val="15000"/>
                    </a:schemeClr>
                  </a:solidFill>
                  <a:effectLst/>
                  <a:uLnTx/>
                  <a:uFillTx/>
                  <a:latin typeface="Calibri" panose="020F0502020204030204" pitchFamily="34" charset="0"/>
                  <a:ea typeface="+mn-ea"/>
                  <a:cs typeface="Calibri" panose="020F0502020204030204" pitchFamily="34" charset="0"/>
                </a:rPr>
                <a:t>81</a:t>
              </a:r>
              <a:endParaRPr kumimoji="0" lang="pt-BR" sz="1200" b="1" i="0" u="none" strike="noStrike" kern="0" cap="none" spc="0" normalizeH="0" baseline="0" noProof="0">
                <a:ln>
                  <a:noFill/>
                </a:ln>
                <a:solidFill>
                  <a:schemeClr val="tx1">
                    <a:lumMod val="85000"/>
                    <a:lumOff val="15000"/>
                  </a:schemeClr>
                </a:solidFill>
                <a:effectLst/>
                <a:uLnTx/>
                <a:uFillTx/>
                <a:latin typeface="Calibri" panose="020F0502020204030204" pitchFamily="34" charset="0"/>
                <a:ea typeface="+mn-ea"/>
                <a:cs typeface="Calibri" panose="020F0502020204030204" pitchFamily="34" charset="0"/>
              </a:endParaRPr>
            </a:p>
          </p:txBody>
        </p:sp>
        <p:sp>
          <p:nvSpPr>
            <p:cNvPr id="10" name="CaixaDeTexto 9">
              <a:extLst>
                <a:ext uri="{FF2B5EF4-FFF2-40B4-BE49-F238E27FC236}">
                  <a16:creationId xmlns:a16="http://schemas.microsoft.com/office/drawing/2014/main" id="{E4038F5F-D0AE-E15F-E645-F7F754ACA19A}"/>
                </a:ext>
              </a:extLst>
            </p:cNvPr>
            <p:cNvSpPr txBox="1"/>
            <p:nvPr/>
          </p:nvSpPr>
          <p:spPr>
            <a:xfrm>
              <a:off x="1656259" y="2456422"/>
              <a:ext cx="44755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white">
                      <a:lumMod val="50000"/>
                    </a:prstClr>
                  </a:solidFill>
                  <a:effectLst/>
                  <a:uLnTx/>
                  <a:uFillTx/>
                  <a:latin typeface="Calibri" panose="020F0502020204030204"/>
                  <a:cs typeface="+mn-cs"/>
                </a:rPr>
                <a:t>2023</a:t>
              </a:r>
            </a:p>
          </p:txBody>
        </p:sp>
      </p:grpSp>
    </p:spTree>
    <p:extLst>
      <p:ext uri="{BB962C8B-B14F-4D97-AF65-F5344CB8AC3E}">
        <p14:creationId xmlns:p14="http://schemas.microsoft.com/office/powerpoint/2010/main" val="193178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heel(1)">
                                      <p:cBhvr>
                                        <p:cTn id="10" dur="10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heel(1)">
                                      <p:cBhvr>
                                        <p:cTn id="18" dur="10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1000"/>
                                        <p:tgtEl>
                                          <p:spTgt spid="54"/>
                                        </p:tgtEl>
                                      </p:cBhvr>
                                    </p:animEffect>
                                    <p:anim calcmode="lin" valueType="num">
                                      <p:cBhvr>
                                        <p:cTn id="24" dur="1000" fill="hold"/>
                                        <p:tgtEl>
                                          <p:spTgt spid="54"/>
                                        </p:tgtEl>
                                        <p:attrNameLst>
                                          <p:attrName>ppt_x</p:attrName>
                                        </p:attrNameLst>
                                      </p:cBhvr>
                                      <p:tavLst>
                                        <p:tav tm="0">
                                          <p:val>
                                            <p:strVal val="#ppt_x"/>
                                          </p:val>
                                        </p:tav>
                                        <p:tav tm="100000">
                                          <p:val>
                                            <p:strVal val="#ppt_x"/>
                                          </p:val>
                                        </p:tav>
                                      </p:tavLst>
                                    </p:anim>
                                    <p:anim calcmode="lin" valueType="num">
                                      <p:cBhvr>
                                        <p:cTn id="25" dur="1000" fill="hold"/>
                                        <p:tgtEl>
                                          <p:spTgt spid="5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anim calcmode="lin" valueType="num">
                                      <p:cBhvr>
                                        <p:cTn id="29" dur="1000" fill="hold"/>
                                        <p:tgtEl>
                                          <p:spTgt spid="55"/>
                                        </p:tgtEl>
                                        <p:attrNameLst>
                                          <p:attrName>ppt_x</p:attrName>
                                        </p:attrNameLst>
                                      </p:cBhvr>
                                      <p:tavLst>
                                        <p:tav tm="0">
                                          <p:val>
                                            <p:strVal val="#ppt_x"/>
                                          </p:val>
                                        </p:tav>
                                        <p:tav tm="100000">
                                          <p:val>
                                            <p:strVal val="#ppt_x"/>
                                          </p:val>
                                        </p:tav>
                                      </p:tavLst>
                                    </p:anim>
                                    <p:anim calcmode="lin" valueType="num">
                                      <p:cBhvr>
                                        <p:cTn id="30" dur="1000" fill="hold"/>
                                        <p:tgtEl>
                                          <p:spTgt spid="5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fill="hold"/>
                                        <p:tgtEl>
                                          <p:spTgt spid="60"/>
                                        </p:tgtEl>
                                        <p:attrNameLst>
                                          <p:attrName>ppt_x</p:attrName>
                                        </p:attrNameLst>
                                      </p:cBhvr>
                                      <p:tavLst>
                                        <p:tav tm="0">
                                          <p:val>
                                            <p:strVal val="0-#ppt_w/2"/>
                                          </p:val>
                                        </p:tav>
                                        <p:tav tm="100000">
                                          <p:val>
                                            <p:strVal val="#ppt_x"/>
                                          </p:val>
                                        </p:tav>
                                      </p:tavLst>
                                    </p:anim>
                                    <p:anim calcmode="lin" valueType="num">
                                      <p:cBhvr additive="base">
                                        <p:cTn id="35" dur="500" fill="hold"/>
                                        <p:tgtEl>
                                          <p:spTgt spid="60"/>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2" grpId="0">
        <p:bldAsOne/>
      </p:bldGraphic>
      <p:bldP spid="54" grpId="0" animBg="1"/>
      <p:bldP spid="55" grpId="0" animBg="1"/>
      <p:bldP spid="56" grpId="0"/>
      <p:bldP spid="57" grpId="0"/>
      <p:bldP spid="58" grpId="0" animBg="1"/>
      <p:bldP spid="59" grpId="0" animBg="1"/>
      <p:bldP spid="60" grpId="0" animBg="1"/>
      <p:bldP spid="6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B190540-BAEC-1DB4-7CD3-0201AEDEF67F}"/>
              </a:ext>
            </a:extLst>
          </p:cNvPr>
          <p:cNvSpPr/>
          <p:nvPr/>
        </p:nvSpPr>
        <p:spPr>
          <a:xfrm>
            <a:off x="1" y="168832"/>
            <a:ext cx="813697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Justificativas dos não satisfeitos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3" name="Tabela 2">
            <a:extLst>
              <a:ext uri="{FF2B5EF4-FFF2-40B4-BE49-F238E27FC236}">
                <a16:creationId xmlns:a16="http://schemas.microsoft.com/office/drawing/2014/main" id="{E2CD9A69-0053-5C22-155D-FF9C718170CC}"/>
              </a:ext>
            </a:extLst>
          </p:cNvPr>
          <p:cNvGraphicFramePr>
            <a:graphicFrameLocks noGrp="1"/>
          </p:cNvGraphicFramePr>
          <p:nvPr>
            <p:extLst>
              <p:ext uri="{D42A27DB-BD31-4B8C-83A1-F6EECF244321}">
                <p14:modId xmlns:p14="http://schemas.microsoft.com/office/powerpoint/2010/main" val="2191771108"/>
              </p:ext>
            </p:extLst>
          </p:nvPr>
        </p:nvGraphicFramePr>
        <p:xfrm>
          <a:off x="360115" y="1208365"/>
          <a:ext cx="9638052" cy="4740915"/>
        </p:xfrm>
        <a:graphic>
          <a:graphicData uri="http://schemas.openxmlformats.org/drawingml/2006/table">
            <a:tbl>
              <a:tblPr/>
              <a:tblGrid>
                <a:gridCol w="2864874">
                  <a:extLst>
                    <a:ext uri="{9D8B030D-6E8A-4147-A177-3AD203B41FA5}">
                      <a16:colId xmlns:a16="http://schemas.microsoft.com/office/drawing/2014/main" val="1623598057"/>
                    </a:ext>
                  </a:extLst>
                </a:gridCol>
                <a:gridCol w="720000">
                  <a:extLst>
                    <a:ext uri="{9D8B030D-6E8A-4147-A177-3AD203B41FA5}">
                      <a16:colId xmlns:a16="http://schemas.microsoft.com/office/drawing/2014/main" val="3344525330"/>
                    </a:ext>
                  </a:extLst>
                </a:gridCol>
                <a:gridCol w="146589">
                  <a:extLst>
                    <a:ext uri="{9D8B030D-6E8A-4147-A177-3AD203B41FA5}">
                      <a16:colId xmlns:a16="http://schemas.microsoft.com/office/drawing/2014/main" val="513243283"/>
                    </a:ext>
                  </a:extLst>
                </a:gridCol>
                <a:gridCol w="720000">
                  <a:extLst>
                    <a:ext uri="{9D8B030D-6E8A-4147-A177-3AD203B41FA5}">
                      <a16:colId xmlns:a16="http://schemas.microsoft.com/office/drawing/2014/main" val="2419235678"/>
                    </a:ext>
                  </a:extLst>
                </a:gridCol>
                <a:gridCol w="720000">
                  <a:extLst>
                    <a:ext uri="{9D8B030D-6E8A-4147-A177-3AD203B41FA5}">
                      <a16:colId xmlns:a16="http://schemas.microsoft.com/office/drawing/2014/main" val="130995639"/>
                    </a:ext>
                  </a:extLst>
                </a:gridCol>
                <a:gridCol w="146589">
                  <a:extLst>
                    <a:ext uri="{9D8B030D-6E8A-4147-A177-3AD203B41FA5}">
                      <a16:colId xmlns:a16="http://schemas.microsoft.com/office/drawing/2014/main" val="2609853856"/>
                    </a:ext>
                  </a:extLst>
                </a:gridCol>
                <a:gridCol w="720000">
                  <a:extLst>
                    <a:ext uri="{9D8B030D-6E8A-4147-A177-3AD203B41FA5}">
                      <a16:colId xmlns:a16="http://schemas.microsoft.com/office/drawing/2014/main" val="3539425220"/>
                    </a:ext>
                  </a:extLst>
                </a:gridCol>
                <a:gridCol w="720000">
                  <a:extLst>
                    <a:ext uri="{9D8B030D-6E8A-4147-A177-3AD203B41FA5}">
                      <a16:colId xmlns:a16="http://schemas.microsoft.com/office/drawing/2014/main" val="848855411"/>
                    </a:ext>
                  </a:extLst>
                </a:gridCol>
                <a:gridCol w="720000">
                  <a:extLst>
                    <a:ext uri="{9D8B030D-6E8A-4147-A177-3AD203B41FA5}">
                      <a16:colId xmlns:a16="http://schemas.microsoft.com/office/drawing/2014/main" val="520820309"/>
                    </a:ext>
                  </a:extLst>
                </a:gridCol>
                <a:gridCol w="720000">
                  <a:extLst>
                    <a:ext uri="{9D8B030D-6E8A-4147-A177-3AD203B41FA5}">
                      <a16:colId xmlns:a16="http://schemas.microsoft.com/office/drawing/2014/main" val="3439329864"/>
                    </a:ext>
                  </a:extLst>
                </a:gridCol>
                <a:gridCol w="720000">
                  <a:extLst>
                    <a:ext uri="{9D8B030D-6E8A-4147-A177-3AD203B41FA5}">
                      <a16:colId xmlns:a16="http://schemas.microsoft.com/office/drawing/2014/main" val="3250629036"/>
                    </a:ext>
                  </a:extLst>
                </a:gridCol>
                <a:gridCol w="720000">
                  <a:extLst>
                    <a:ext uri="{9D8B030D-6E8A-4147-A177-3AD203B41FA5}">
                      <a16:colId xmlns:a16="http://schemas.microsoft.com/office/drawing/2014/main" val="2818463071"/>
                    </a:ext>
                  </a:extLst>
                </a:gridCol>
              </a:tblGrid>
              <a:tr h="3799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r>
                        <a:rPr lang="en-US" sz="1200" b="1" i="0" u="none" strike="noStrike" kern="1200" noProof="0">
                          <a:solidFill>
                            <a:schemeClr val="bg2">
                              <a:lumMod val="50000"/>
                            </a:schemeClr>
                          </a:solidFill>
                          <a:effectLst/>
                          <a:latin typeface="Calibri" panose="020F0502020204030204" pitchFamily="34" charset="0"/>
                          <a:ea typeface="+mn-ea"/>
                          <a:cs typeface="+mn-cs"/>
                        </a:rPr>
                        <a:t>GERAL</a:t>
                      </a:r>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r>
                        <a:rPr lang="pt-BR" sz="1200" b="1" i="0" u="none" strike="noStrike" kern="1200" noProof="0">
                          <a:solidFill>
                            <a:schemeClr val="bg2">
                              <a:lumMod val="50000"/>
                            </a:schemeClr>
                          </a:solidFill>
                          <a:effectLst/>
                          <a:latin typeface="Calibri" panose="020F0502020204030204" pitchFamily="34" charset="0"/>
                          <a:ea typeface="+mn-ea"/>
                          <a:cs typeface="+mn-cs"/>
                        </a:rPr>
                        <a:t>Fem.</a:t>
                      </a: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r>
                        <a:rPr lang="pt-BR" sz="1200" b="1" i="0" u="none" strike="noStrike" kern="1200" noProof="0">
                          <a:solidFill>
                            <a:schemeClr val="bg2">
                              <a:lumMod val="50000"/>
                            </a:schemeClr>
                          </a:solidFill>
                          <a:effectLst/>
                          <a:latin typeface="Calibri" panose="020F0502020204030204" pitchFamily="34" charset="0"/>
                          <a:ea typeface="+mn-ea"/>
                          <a:cs typeface="+mn-cs"/>
                        </a:rPr>
                        <a:t>Masc.</a:t>
                      </a: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pt-BR" sz="1100" b="0" i="0" u="none" strike="noStrike" noProof="0">
                        <a:solidFill>
                          <a:schemeClr val="bg2">
                            <a:lumMod val="50000"/>
                          </a:schemeClr>
                        </a:solidFill>
                        <a:effectLst/>
                        <a:latin typeface="Calibri" panose="020F0502020204030204" pitchFamily="34" charset="0"/>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noProof="0">
                          <a:solidFill>
                            <a:schemeClr val="bg2">
                              <a:lumMod val="50000"/>
                            </a:schemeClr>
                          </a:solidFill>
                          <a:effectLst/>
                          <a:latin typeface="Calibri" panose="020F0502020204030204" pitchFamily="34" charset="0"/>
                        </a:rPr>
                        <a:t>18 a 25</a:t>
                      </a:r>
                    </a:p>
                    <a:p>
                      <a:pPr algn="ctr" fontAlgn="ctr"/>
                      <a:r>
                        <a:rPr lang="pt-BR" sz="1200" b="1" i="0" u="none" strike="noStrike" noProof="0">
                          <a:solidFill>
                            <a:schemeClr val="bg2">
                              <a:lumMod val="50000"/>
                            </a:schemeClr>
                          </a:solidFill>
                          <a:effectLst/>
                          <a:latin typeface="Calibri" panose="020F0502020204030204" pitchFamily="34" charset="0"/>
                        </a:rPr>
                        <a:t>anos</a:t>
                      </a:r>
                    </a:p>
                  </a:txBody>
                  <a:tcPr marL="8525" marR="8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noProof="0">
                          <a:solidFill>
                            <a:schemeClr val="bg2">
                              <a:lumMod val="50000"/>
                            </a:schemeClr>
                          </a:solidFill>
                          <a:effectLst/>
                          <a:latin typeface="Calibri" panose="020F0502020204030204" pitchFamily="34" charset="0"/>
                        </a:rPr>
                        <a:t>26 a 35</a:t>
                      </a:r>
                    </a:p>
                    <a:p>
                      <a:pPr algn="ctr" fontAlgn="ctr"/>
                      <a:r>
                        <a:rPr lang="pt-BR" sz="1200" b="1" i="0" u="none" strike="noStrike" noProof="0">
                          <a:solidFill>
                            <a:schemeClr val="bg2">
                              <a:lumMod val="50000"/>
                            </a:schemeClr>
                          </a:solidFill>
                          <a:effectLst/>
                          <a:latin typeface="Calibri" panose="020F0502020204030204" pitchFamily="34" charset="0"/>
                        </a:rPr>
                        <a:t>anos</a:t>
                      </a:r>
                    </a:p>
                  </a:txBody>
                  <a:tcPr marL="8525" marR="8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noProof="0">
                          <a:solidFill>
                            <a:schemeClr val="bg2">
                              <a:lumMod val="50000"/>
                            </a:schemeClr>
                          </a:solidFill>
                          <a:effectLst/>
                          <a:latin typeface="Calibri" panose="020F0502020204030204" pitchFamily="34" charset="0"/>
                        </a:rPr>
                        <a:t>36 a 45</a:t>
                      </a:r>
                    </a:p>
                    <a:p>
                      <a:pPr algn="ctr" fontAlgn="ctr"/>
                      <a:r>
                        <a:rPr lang="pt-BR" sz="1200" b="1" i="0" u="none" strike="noStrike" noProof="0">
                          <a:solidFill>
                            <a:schemeClr val="bg2">
                              <a:lumMod val="50000"/>
                            </a:schemeClr>
                          </a:solidFill>
                          <a:effectLst/>
                          <a:latin typeface="Calibri" panose="020F0502020204030204" pitchFamily="34" charset="0"/>
                        </a:rPr>
                        <a:t>anos</a:t>
                      </a:r>
                    </a:p>
                  </a:txBody>
                  <a:tcPr marL="8525" marR="8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noProof="0">
                          <a:solidFill>
                            <a:schemeClr val="bg2">
                              <a:lumMod val="50000"/>
                            </a:schemeClr>
                          </a:solidFill>
                          <a:effectLst/>
                          <a:latin typeface="Calibri" panose="020F0502020204030204" pitchFamily="34" charset="0"/>
                        </a:rPr>
                        <a:t>46 a 55</a:t>
                      </a:r>
                    </a:p>
                    <a:p>
                      <a:pPr algn="ctr" fontAlgn="ctr"/>
                      <a:r>
                        <a:rPr lang="pt-BR" sz="1200" b="1" i="0" u="none" strike="noStrike" noProof="0">
                          <a:solidFill>
                            <a:schemeClr val="bg2">
                              <a:lumMod val="50000"/>
                            </a:schemeClr>
                          </a:solidFill>
                          <a:effectLst/>
                          <a:latin typeface="Calibri" panose="020F0502020204030204" pitchFamily="34" charset="0"/>
                        </a:rPr>
                        <a:t>Anos</a:t>
                      </a:r>
                    </a:p>
                  </a:txBody>
                  <a:tcPr marL="8525" marR="8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noProof="0">
                          <a:solidFill>
                            <a:schemeClr val="bg2">
                              <a:lumMod val="50000"/>
                            </a:schemeClr>
                          </a:solidFill>
                          <a:effectLst/>
                          <a:latin typeface="Calibri" panose="020F0502020204030204" pitchFamily="34" charset="0"/>
                        </a:rPr>
                        <a:t>56 a 65</a:t>
                      </a:r>
                    </a:p>
                    <a:p>
                      <a:pPr algn="ctr" fontAlgn="ctr"/>
                      <a:r>
                        <a:rPr lang="pt-BR" sz="1200" b="1" i="0" u="none" strike="noStrike" noProof="0">
                          <a:solidFill>
                            <a:schemeClr val="bg2">
                              <a:lumMod val="50000"/>
                            </a:schemeClr>
                          </a:solidFill>
                          <a:effectLst/>
                          <a:latin typeface="Calibri" panose="020F0502020204030204" pitchFamily="34" charset="0"/>
                        </a:rPr>
                        <a:t>anos</a:t>
                      </a:r>
                    </a:p>
                  </a:txBody>
                  <a:tcPr marL="8525" marR="8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noProof="0">
                          <a:solidFill>
                            <a:schemeClr val="bg2">
                              <a:lumMod val="50000"/>
                            </a:schemeClr>
                          </a:solidFill>
                          <a:effectLst/>
                          <a:latin typeface="Calibri" panose="020F0502020204030204" pitchFamily="34" charset="0"/>
                        </a:rPr>
                        <a:t>Mais de </a:t>
                      </a:r>
                    </a:p>
                    <a:p>
                      <a:pPr algn="ctr" fontAlgn="ctr"/>
                      <a:r>
                        <a:rPr lang="pt-BR" sz="1200" b="1" i="0" u="none" strike="noStrike" noProof="0">
                          <a:solidFill>
                            <a:schemeClr val="bg2">
                              <a:lumMod val="50000"/>
                            </a:schemeClr>
                          </a:solidFill>
                          <a:effectLst/>
                          <a:latin typeface="Calibri" panose="020F0502020204030204" pitchFamily="34" charset="0"/>
                        </a:rPr>
                        <a:t>65 anos</a:t>
                      </a:r>
                    </a:p>
                  </a:txBody>
                  <a:tcPr marL="8525" marR="8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9715250"/>
                  </a:ext>
                </a:extLst>
              </a:tr>
              <a:tr h="379933">
                <a:tc>
                  <a:txBody>
                    <a:bodyPr/>
                    <a:lstStyle/>
                    <a:p>
                      <a:pPr algn="l" fontAlgn="b"/>
                      <a:r>
                        <a:rPr lang="pt-BR" sz="1200" b="0" i="0" u="none" strike="noStrike">
                          <a:solidFill>
                            <a:schemeClr val="tx1">
                              <a:lumMod val="75000"/>
                              <a:lumOff val="25000"/>
                            </a:schemeClr>
                          </a:solidFill>
                          <a:effectLst/>
                          <a:latin typeface="Aptos Narrow" panose="020B0004020202020204" pitchFamily="34" charset="0"/>
                        </a:rPr>
                        <a:t>Preço</a:t>
                      </a:r>
                    </a:p>
                  </a:txBody>
                  <a:tcPr marL="7620" marR="7620" marT="7620" marB="0"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100" b="0" i="0" u="none" strike="noStrike">
                          <a:solidFill>
                            <a:schemeClr val="bg1"/>
                          </a:solidFill>
                          <a:effectLst/>
                          <a:latin typeface="Aptos Narrow" panose="020B0004020202020204" pitchFamily="34" charset="0"/>
                        </a:rPr>
                        <a:t>39</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2537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chemeClr val="bg1"/>
                          </a:solidFill>
                          <a:effectLst/>
                          <a:latin typeface="Aptos Narrow" panose="020B0004020202020204" pitchFamily="34" charset="0"/>
                        </a:rPr>
                        <a:t>32</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25376"/>
                    </a:solidFill>
                  </a:tcPr>
                </a:tc>
                <a:tc>
                  <a:txBody>
                    <a:bodyPr/>
                    <a:lstStyle/>
                    <a:p>
                      <a:pPr algn="ctr" fontAlgn="b"/>
                      <a:r>
                        <a:rPr lang="pt-BR" sz="1200" b="0" i="0" u="none" strike="noStrike">
                          <a:solidFill>
                            <a:schemeClr val="bg1"/>
                          </a:solidFill>
                          <a:effectLst/>
                          <a:latin typeface="Aptos Narrow" panose="020B0004020202020204" pitchFamily="34" charset="0"/>
                        </a:rPr>
                        <a:t>47</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2537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8</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chemeClr val="bg1"/>
                          </a:solidFill>
                          <a:effectLst/>
                          <a:latin typeface="Aptos Narrow" panose="020B0004020202020204" pitchFamily="34" charset="0"/>
                        </a:rPr>
                        <a:t>44</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25376"/>
                    </a:solidFill>
                  </a:tcPr>
                </a:tc>
                <a:tc>
                  <a:txBody>
                    <a:bodyPr/>
                    <a:lstStyle/>
                    <a:p>
                      <a:pPr algn="ctr" fontAlgn="b"/>
                      <a:r>
                        <a:rPr lang="pt-BR" sz="1200" b="0" i="0" u="none" strike="noStrike">
                          <a:solidFill>
                            <a:schemeClr val="bg1"/>
                          </a:solidFill>
                          <a:effectLst/>
                          <a:latin typeface="Aptos Narrow" panose="020B0004020202020204" pitchFamily="34" charset="0"/>
                        </a:rPr>
                        <a:t>31</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25376"/>
                    </a:solidFill>
                  </a:tcPr>
                </a:tc>
                <a:tc>
                  <a:txBody>
                    <a:bodyPr/>
                    <a:lstStyle/>
                    <a:p>
                      <a:pPr algn="ctr" fontAlgn="b"/>
                      <a:r>
                        <a:rPr lang="pt-BR" sz="1200" b="0" i="0" u="none" strike="noStrike">
                          <a:solidFill>
                            <a:schemeClr val="bg1"/>
                          </a:solidFill>
                          <a:effectLst/>
                          <a:latin typeface="Aptos Narrow" panose="020B0004020202020204" pitchFamily="34" charset="0"/>
                        </a:rPr>
                        <a:t>50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25376"/>
                    </a:solidFill>
                  </a:tcPr>
                </a:tc>
                <a:tc>
                  <a:txBody>
                    <a:bodyPr/>
                    <a:lstStyle/>
                    <a:p>
                      <a:pPr algn="ctr" fontAlgn="b"/>
                      <a:r>
                        <a:rPr lang="pt-BR" sz="1200" b="0" i="0" u="none" strike="noStrike">
                          <a:solidFill>
                            <a:schemeClr val="bg1"/>
                          </a:solidFill>
                          <a:effectLst/>
                          <a:latin typeface="Aptos Narrow" panose="020B0004020202020204" pitchFamily="34" charset="0"/>
                        </a:rPr>
                        <a:t>45</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25376"/>
                    </a:solidFill>
                  </a:tcPr>
                </a:tc>
                <a:extLst>
                  <a:ext uri="{0D108BD9-81ED-4DB2-BD59-A6C34878D82A}">
                    <a16:rowId xmlns:a16="http://schemas.microsoft.com/office/drawing/2014/main" val="913491459"/>
                  </a:ext>
                </a:extLst>
              </a:tr>
              <a:tr h="379933">
                <a:tc>
                  <a:txBody>
                    <a:bodyPr/>
                    <a:lstStyle/>
                    <a:p>
                      <a:pPr algn="l" fontAlgn="b"/>
                      <a:r>
                        <a:rPr lang="pt-BR" sz="1200" b="0" i="0" u="none" strike="noStrike">
                          <a:solidFill>
                            <a:schemeClr val="tx1">
                              <a:lumMod val="75000"/>
                              <a:lumOff val="25000"/>
                            </a:schemeClr>
                          </a:solidFill>
                          <a:effectLst/>
                          <a:latin typeface="Aptos Narrow" panose="020B0004020202020204" pitchFamily="34" charset="0"/>
                        </a:rPr>
                        <a:t>Relacionamento/Atendimento</a:t>
                      </a:r>
                    </a:p>
                  </a:txBody>
                  <a:tcPr marL="7620" marR="7620" marT="7620" marB="0"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100" b="0" i="0" u="none" strike="noStrike">
                          <a:solidFill>
                            <a:schemeClr val="bg1"/>
                          </a:solidFill>
                          <a:effectLst/>
                          <a:latin typeface="Aptos Narrow" panose="020B0004020202020204" pitchFamily="34" charset="0"/>
                        </a:rPr>
                        <a:t>19</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A7AE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17</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chemeClr val="bg1"/>
                          </a:solidFill>
                          <a:effectLst/>
                          <a:latin typeface="Aptos Narrow" panose="020B0004020202020204" pitchFamily="34" charset="0"/>
                        </a:rPr>
                        <a:t>21</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A7AE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chemeClr val="bg1"/>
                          </a:solidFill>
                          <a:effectLst/>
                          <a:latin typeface="Aptos Narrow" panose="020B0004020202020204" pitchFamily="34" charset="0"/>
                        </a:rPr>
                        <a:t>67</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25376"/>
                    </a:solidFill>
                  </a:tcPr>
                </a:tc>
                <a:tc>
                  <a:txBody>
                    <a:bodyPr/>
                    <a:lstStyle/>
                    <a:p>
                      <a:pPr algn="ctr" fontAlgn="b"/>
                      <a:r>
                        <a:rPr lang="pt-BR" sz="1200" b="0" i="0" u="none" strike="noStrike">
                          <a:solidFill>
                            <a:schemeClr val="bg1"/>
                          </a:solidFill>
                          <a:effectLst/>
                          <a:latin typeface="Aptos Narrow" panose="020B0004020202020204" pitchFamily="34" charset="0"/>
                        </a:rPr>
                        <a:t>15</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A7AE4"/>
                    </a:solid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rgbClr val="000000"/>
                          </a:solidFill>
                          <a:effectLst/>
                          <a:latin typeface="Aptos Narrow" panose="020B0004020202020204" pitchFamily="34" charset="0"/>
                        </a:rPr>
                        <a:t>13</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rgbClr val="000000"/>
                          </a:solidFill>
                          <a:effectLst/>
                          <a:latin typeface="Aptos Narrow" panose="020B0004020202020204" pitchFamily="34" charset="0"/>
                        </a:rPr>
                        <a:t>14</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chemeClr val="bg1"/>
                          </a:solidFill>
                          <a:effectLst/>
                          <a:latin typeface="Aptos Narrow" panose="020B0004020202020204" pitchFamily="34" charset="0"/>
                        </a:rPr>
                        <a:t>25</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A7AE4"/>
                    </a:solidFill>
                  </a:tcPr>
                </a:tc>
                <a:extLst>
                  <a:ext uri="{0D108BD9-81ED-4DB2-BD59-A6C34878D82A}">
                    <a16:rowId xmlns:a16="http://schemas.microsoft.com/office/drawing/2014/main" val="3426753387"/>
                  </a:ext>
                </a:extLst>
              </a:tr>
              <a:tr h="379933">
                <a:tc>
                  <a:txBody>
                    <a:bodyPr/>
                    <a:lstStyle/>
                    <a:p>
                      <a:pPr algn="l" fontAlgn="b"/>
                      <a:r>
                        <a:rPr lang="pt-BR" sz="1200" b="0" i="0" u="none" strike="noStrike">
                          <a:solidFill>
                            <a:schemeClr val="tx1">
                              <a:lumMod val="75000"/>
                              <a:lumOff val="25000"/>
                            </a:schemeClr>
                          </a:solidFill>
                          <a:effectLst/>
                          <a:latin typeface="Aptos Narrow" panose="020B0004020202020204" pitchFamily="34" charset="0"/>
                        </a:rPr>
                        <a:t>Rede credenciada</a:t>
                      </a:r>
                    </a:p>
                  </a:txBody>
                  <a:tcPr marL="7620" marR="7620" marT="7620" marB="0"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100" b="0" i="0" u="none" strike="noStrike">
                          <a:solidFill>
                            <a:srgbClr val="000000"/>
                          </a:solidFill>
                          <a:effectLst/>
                          <a:latin typeface="Aptos Narrow" panose="020B0004020202020204" pitchFamily="34" charset="0"/>
                        </a:rPr>
                        <a:t>17</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chemeClr val="bg1"/>
                          </a:solidFill>
                          <a:effectLst/>
                          <a:latin typeface="Aptos Narrow" panose="020B0004020202020204" pitchFamily="34" charset="0"/>
                        </a:rPr>
                        <a:t>18</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A7AE4"/>
                    </a:solidFill>
                  </a:tcPr>
                </a:tc>
                <a:tc>
                  <a:txBody>
                    <a:bodyPr/>
                    <a:lstStyle/>
                    <a:p>
                      <a:pPr algn="ctr" fontAlgn="b"/>
                      <a:r>
                        <a:rPr lang="pt-BR" sz="1200" b="0" i="0" u="none" strike="noStrike">
                          <a:solidFill>
                            <a:srgbClr val="000000"/>
                          </a:solidFill>
                          <a:effectLst/>
                          <a:latin typeface="Aptos Narrow" panose="020B0004020202020204" pitchFamily="34" charset="0"/>
                        </a:rPr>
                        <a:t>15</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chemeClr val="bg1"/>
                          </a:solidFill>
                          <a:effectLst/>
                          <a:latin typeface="Aptos Narrow" panose="020B0004020202020204" pitchFamily="34" charset="0"/>
                        </a:rPr>
                        <a:t>31</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25376"/>
                    </a:solidFill>
                  </a:tcPr>
                </a:tc>
                <a:tc>
                  <a:txBody>
                    <a:bodyPr/>
                    <a:lstStyle/>
                    <a:p>
                      <a:pPr algn="ctr" fontAlgn="b"/>
                      <a:r>
                        <a:rPr lang="pt-BR" sz="1200" b="0" i="0" u="none" strike="noStrike">
                          <a:solidFill>
                            <a:schemeClr val="bg1"/>
                          </a:solidFill>
                          <a:effectLst/>
                          <a:latin typeface="Aptos Narrow" panose="020B0004020202020204" pitchFamily="34" charset="0"/>
                        </a:rPr>
                        <a:t>19</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A7AE4"/>
                    </a:solidFill>
                  </a:tcPr>
                </a:tc>
                <a:tc>
                  <a:txBody>
                    <a:bodyPr/>
                    <a:lstStyle/>
                    <a:p>
                      <a:pPr algn="ctr" fontAlgn="b"/>
                      <a:r>
                        <a:rPr lang="pt-BR" sz="1200" b="0" i="0" u="none" strike="noStrike">
                          <a:solidFill>
                            <a:schemeClr val="bg1"/>
                          </a:solidFill>
                          <a:effectLst/>
                          <a:latin typeface="Aptos Narrow" panose="020B0004020202020204" pitchFamily="34" charset="0"/>
                        </a:rPr>
                        <a:t>19</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A7AE4"/>
                    </a:solidFill>
                  </a:tcPr>
                </a:tc>
                <a:tc>
                  <a:txBody>
                    <a:bodyPr/>
                    <a:lstStyle/>
                    <a:p>
                      <a:pPr algn="ctr" fontAlgn="b"/>
                      <a:r>
                        <a:rPr lang="pt-BR" sz="1200" b="0" i="0" u="none" strike="noStrike">
                          <a:solidFill>
                            <a:schemeClr val="bg1"/>
                          </a:solidFill>
                          <a:effectLst/>
                          <a:latin typeface="Aptos Narrow" panose="020B0004020202020204" pitchFamily="34" charset="0"/>
                        </a:rPr>
                        <a:t>21</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A7AE4"/>
                    </a:solidFill>
                  </a:tcPr>
                </a:tc>
                <a:tc>
                  <a:txBody>
                    <a:bodyPr/>
                    <a:lstStyle/>
                    <a:p>
                      <a:pPr algn="ctr" fontAlgn="b"/>
                      <a:r>
                        <a:rPr lang="pt-BR" sz="1200" b="0" i="0" u="none" strike="noStrike">
                          <a:solidFill>
                            <a:srgbClr val="000000"/>
                          </a:solidFill>
                          <a:effectLst/>
                          <a:latin typeface="Aptos Narrow" panose="020B0004020202020204" pitchFamily="34" charset="0"/>
                        </a:rPr>
                        <a:t>10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9174249"/>
                  </a:ext>
                </a:extLst>
              </a:tr>
              <a:tr h="379933">
                <a:tc>
                  <a:txBody>
                    <a:bodyPr/>
                    <a:lstStyle/>
                    <a:p>
                      <a:pPr algn="l" fontAlgn="b"/>
                      <a:r>
                        <a:rPr lang="pt-BR" sz="1200" b="0" i="0" u="none" strike="noStrike">
                          <a:solidFill>
                            <a:schemeClr val="tx1">
                              <a:lumMod val="75000"/>
                              <a:lumOff val="25000"/>
                            </a:schemeClr>
                          </a:solidFill>
                          <a:effectLst/>
                          <a:latin typeface="Aptos Narrow" panose="020B0004020202020204" pitchFamily="34" charset="0"/>
                        </a:rPr>
                        <a:t>Liberação para procedimentos</a:t>
                      </a:r>
                    </a:p>
                  </a:txBody>
                  <a:tcPr marL="7620" marR="7620" marT="7620" marB="0"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100" b="0" i="0" u="none" strike="noStrike">
                          <a:solidFill>
                            <a:srgbClr val="000000"/>
                          </a:solidFill>
                          <a:effectLst/>
                          <a:latin typeface="Aptos Narrow" panose="020B0004020202020204" pitchFamily="34" charset="0"/>
                        </a:rPr>
                        <a:t>12</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15</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8</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chemeClr val="bg1"/>
                          </a:solidFill>
                          <a:effectLst/>
                          <a:latin typeface="Aptos Narrow" panose="020B0004020202020204" pitchFamily="34" charset="0"/>
                        </a:rPr>
                        <a:t>33</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A7AE4"/>
                    </a:solidFill>
                  </a:tcPr>
                </a:tc>
                <a:tc>
                  <a:txBody>
                    <a:bodyPr/>
                    <a:lstStyle/>
                    <a:p>
                      <a:pPr algn="ctr" fontAlgn="b"/>
                      <a:r>
                        <a:rPr lang="pt-BR" sz="1200" b="0" i="0" u="none" strike="noStrike">
                          <a:solidFill>
                            <a:srgbClr val="000000"/>
                          </a:solidFill>
                          <a:effectLst/>
                          <a:latin typeface="Aptos Narrow" panose="020B0004020202020204" pitchFamily="34" charset="0"/>
                        </a:rPr>
                        <a:t>8</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chemeClr val="bg1"/>
                          </a:solidFill>
                          <a:effectLst/>
                          <a:latin typeface="Aptos Narrow" panose="020B0004020202020204" pitchFamily="34" charset="0"/>
                        </a:rPr>
                        <a:t>19</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A7AE4"/>
                    </a:solidFill>
                  </a:tcPr>
                </a:tc>
                <a:tc>
                  <a:txBody>
                    <a:bodyPr/>
                    <a:lstStyle/>
                    <a:p>
                      <a:pPr algn="ctr" fontAlgn="b"/>
                      <a:r>
                        <a:rPr lang="pt-BR" sz="1200" b="0" i="0" u="none" strike="noStrike">
                          <a:solidFill>
                            <a:srgbClr val="000000"/>
                          </a:solidFill>
                          <a:effectLst/>
                          <a:latin typeface="Aptos Narrow" panose="020B0004020202020204" pitchFamily="34" charset="0"/>
                        </a:rPr>
                        <a:t>4</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16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extLst>
                  <a:ext uri="{0D108BD9-81ED-4DB2-BD59-A6C34878D82A}">
                    <a16:rowId xmlns:a16="http://schemas.microsoft.com/office/drawing/2014/main" val="4228600347"/>
                  </a:ext>
                </a:extLst>
              </a:tr>
              <a:tr h="379933">
                <a:tc>
                  <a:txBody>
                    <a:bodyPr/>
                    <a:lstStyle/>
                    <a:p>
                      <a:pPr algn="l" fontAlgn="b"/>
                      <a:r>
                        <a:rPr lang="pt-BR" sz="1200" b="0" i="0" u="none" strike="noStrike">
                          <a:solidFill>
                            <a:schemeClr val="tx1">
                              <a:lumMod val="75000"/>
                              <a:lumOff val="25000"/>
                            </a:schemeClr>
                          </a:solidFill>
                          <a:effectLst/>
                          <a:latin typeface="Aptos Narrow" panose="020B0004020202020204" pitchFamily="34" charset="0"/>
                        </a:rPr>
                        <a:t>Descredenciamento de profissionais</a:t>
                      </a:r>
                    </a:p>
                  </a:txBody>
                  <a:tcPr marL="7620" marR="7620" marT="7620" marB="0"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100" b="0" i="0" u="none" strike="noStrike">
                          <a:solidFill>
                            <a:srgbClr val="000000"/>
                          </a:solidFill>
                          <a:effectLst/>
                          <a:latin typeface="Aptos Narrow" panose="020B0004020202020204" pitchFamily="34" charset="0"/>
                        </a:rPr>
                        <a:t>8</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11</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5</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8</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chemeClr val="bg1"/>
                          </a:solidFill>
                          <a:effectLst/>
                          <a:latin typeface="Aptos Narrow" panose="020B0004020202020204" pitchFamily="34" charset="0"/>
                        </a:rPr>
                        <a:t>19</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A7AE4"/>
                    </a:solidFill>
                  </a:tcPr>
                </a:tc>
                <a:tc>
                  <a:txBody>
                    <a:bodyPr/>
                    <a:lstStyle/>
                    <a:p>
                      <a:pPr algn="ctr" fontAlgn="b"/>
                      <a:r>
                        <a:rPr lang="pt-BR" sz="1200" b="0" i="0" u="none" strike="noStrike">
                          <a:solidFill>
                            <a:srgbClr val="000000"/>
                          </a:solidFill>
                          <a:effectLst/>
                          <a:latin typeface="Aptos Narrow" panose="020B0004020202020204" pitchFamily="34" charset="0"/>
                        </a:rPr>
                        <a:t>11</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4</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91354951"/>
                  </a:ext>
                </a:extLst>
              </a:tr>
              <a:tr h="393599">
                <a:tc>
                  <a:txBody>
                    <a:bodyPr/>
                    <a:lstStyle/>
                    <a:p>
                      <a:pPr algn="l" fontAlgn="b"/>
                      <a:r>
                        <a:rPr lang="pt-BR" sz="1200" b="0" i="0" u="none" strike="noStrike">
                          <a:solidFill>
                            <a:schemeClr val="tx1">
                              <a:lumMod val="75000"/>
                              <a:lumOff val="25000"/>
                            </a:schemeClr>
                          </a:solidFill>
                          <a:effectLst/>
                          <a:latin typeface="Aptos Narrow" panose="020B0004020202020204" pitchFamily="34" charset="0"/>
                        </a:rPr>
                        <a:t>Cobertura</a:t>
                      </a:r>
                    </a:p>
                  </a:txBody>
                  <a:tcPr marL="7620" marR="7620" marT="7620" marB="0"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100" b="0" i="0" u="none" strike="noStrike">
                          <a:solidFill>
                            <a:srgbClr val="000000"/>
                          </a:solidFill>
                          <a:effectLst/>
                          <a:latin typeface="Aptos Narrow" panose="020B0004020202020204" pitchFamily="34" charset="0"/>
                        </a:rPr>
                        <a:t>8</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9</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chemeClr val="bg1"/>
                          </a:solidFill>
                          <a:effectLst/>
                          <a:latin typeface="Aptos Narrow" panose="020B0004020202020204" pitchFamily="34" charset="0"/>
                        </a:rPr>
                        <a:t>15</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A7AE4"/>
                    </a:solid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11</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8</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03831345"/>
                  </a:ext>
                </a:extLst>
              </a:tr>
              <a:tr h="379933">
                <a:tc>
                  <a:txBody>
                    <a:bodyPr/>
                    <a:lstStyle/>
                    <a:p>
                      <a:pPr algn="l" fontAlgn="b"/>
                      <a:r>
                        <a:rPr lang="pt-BR" sz="1200" b="0" i="0" u="none" strike="noStrike">
                          <a:solidFill>
                            <a:schemeClr val="tx1">
                              <a:lumMod val="75000"/>
                              <a:lumOff val="25000"/>
                            </a:schemeClr>
                          </a:solidFill>
                          <a:effectLst/>
                          <a:latin typeface="Aptos Narrow" panose="020B0004020202020204" pitchFamily="34" charset="0"/>
                        </a:rPr>
                        <a:t>Qualidade da rede</a:t>
                      </a:r>
                    </a:p>
                  </a:txBody>
                  <a:tcPr marL="7620" marR="7620" marT="7620" marB="0"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1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11</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5355824"/>
                  </a:ext>
                </a:extLst>
              </a:tr>
              <a:tr h="379933">
                <a:tc>
                  <a:txBody>
                    <a:bodyPr/>
                    <a:lstStyle/>
                    <a:p>
                      <a:pPr algn="l" fontAlgn="b"/>
                      <a:r>
                        <a:rPr lang="pt-BR" sz="1200" b="0" i="0" u="none" strike="noStrike">
                          <a:solidFill>
                            <a:schemeClr val="tx1">
                              <a:lumMod val="75000"/>
                              <a:lumOff val="25000"/>
                            </a:schemeClr>
                          </a:solidFill>
                          <a:effectLst/>
                          <a:latin typeface="Aptos Narrow" panose="020B0004020202020204" pitchFamily="34" charset="0"/>
                        </a:rPr>
                        <a:t>Coparticipação</a:t>
                      </a:r>
                    </a:p>
                  </a:txBody>
                  <a:tcPr marL="7620" marR="7620" marT="7620" marB="0"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1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5</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8</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chemeClr val="bg1"/>
                          </a:solidFill>
                          <a:effectLst/>
                          <a:latin typeface="Aptos Narrow" panose="020B0004020202020204" pitchFamily="34" charset="0"/>
                        </a:rPr>
                        <a:t>19</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A7AE4"/>
                    </a:solid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7</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8135299"/>
                  </a:ext>
                </a:extLst>
              </a:tr>
              <a:tr h="379933">
                <a:tc>
                  <a:txBody>
                    <a:bodyPr/>
                    <a:lstStyle/>
                    <a:p>
                      <a:pPr algn="l" fontAlgn="b"/>
                      <a:r>
                        <a:rPr lang="pt-BR" sz="1200" b="0" i="0" u="none" strike="noStrike">
                          <a:solidFill>
                            <a:schemeClr val="tx1">
                              <a:lumMod val="75000"/>
                              <a:lumOff val="25000"/>
                            </a:schemeClr>
                          </a:solidFill>
                          <a:effectLst/>
                          <a:latin typeface="Aptos Narrow" panose="020B0004020202020204" pitchFamily="34" charset="0"/>
                        </a:rPr>
                        <a:t>Dificuldade/Demora no agendamento</a:t>
                      </a:r>
                    </a:p>
                  </a:txBody>
                  <a:tcPr marL="7620" marR="7620" marT="7620" marB="0"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1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5</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8</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11</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2</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895703035"/>
                  </a:ext>
                </a:extLst>
              </a:tr>
              <a:tr h="379933">
                <a:tc>
                  <a:txBody>
                    <a:bodyPr/>
                    <a:lstStyle/>
                    <a:p>
                      <a:pPr algn="l" fontAlgn="b"/>
                      <a:r>
                        <a:rPr lang="pt-BR" sz="1200" b="0" i="0" u="none" strike="noStrike">
                          <a:solidFill>
                            <a:schemeClr val="tx1">
                              <a:lumMod val="75000"/>
                              <a:lumOff val="25000"/>
                            </a:schemeClr>
                          </a:solidFill>
                          <a:effectLst/>
                          <a:latin typeface="Aptos Narrow" panose="020B0004020202020204" pitchFamily="34" charset="0"/>
                        </a:rPr>
                        <a:t>Demora no atendimento</a:t>
                      </a:r>
                    </a:p>
                  </a:txBody>
                  <a:tcPr marL="7620" marR="7620" marT="7620" marB="0"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100" b="0" i="0" u="none" strike="noStrike">
                          <a:solidFill>
                            <a:srgbClr val="000000"/>
                          </a:solidFill>
                          <a:effectLst/>
                          <a:latin typeface="Aptos Narrow" panose="020B0004020202020204" pitchFamily="34" charset="0"/>
                        </a:rPr>
                        <a:t>5</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8</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2</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13</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rgbClr val="000000"/>
                          </a:solidFill>
                          <a:effectLst/>
                          <a:latin typeface="Aptos Narrow" panose="020B0004020202020204" pitchFamily="34" charset="0"/>
                        </a:rPr>
                        <a:t>7</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4</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439843446"/>
                  </a:ext>
                </a:extLst>
              </a:tr>
              <a:tr h="379933">
                <a:tc>
                  <a:txBody>
                    <a:bodyPr/>
                    <a:lstStyle/>
                    <a:p>
                      <a:pPr algn="l" fontAlgn="b"/>
                      <a:r>
                        <a:rPr lang="pt-BR" sz="1200" b="0" i="0" u="none" strike="noStrike">
                          <a:solidFill>
                            <a:schemeClr val="tx1">
                              <a:lumMod val="75000"/>
                              <a:lumOff val="25000"/>
                            </a:schemeClr>
                          </a:solidFill>
                          <a:effectLst/>
                          <a:latin typeface="Aptos Narrow" panose="020B0004020202020204" pitchFamily="34" charset="0"/>
                        </a:rPr>
                        <a:t>Burocracia</a:t>
                      </a:r>
                    </a:p>
                  </a:txBody>
                  <a:tcPr marL="7620" marR="7620" marT="7620" marB="0" anchor="b">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100" b="0" i="0" u="none" strike="noStrike">
                          <a:solidFill>
                            <a:srgbClr val="000000"/>
                          </a:solidFill>
                          <a:effectLst/>
                          <a:latin typeface="Aptos Narrow" panose="020B0004020202020204" pitchFamily="34" charset="0"/>
                        </a:rPr>
                        <a:t>2</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2</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2</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fontAlgn="ctr" latinLnBrk="0" hangingPunct="1"/>
                      <a:endParaRPr lang="pt-BR" sz="1200" b="1" i="0" u="none" strike="noStrike" kern="1200" noProof="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8</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rgbClr val="000000"/>
                          </a:solidFill>
                          <a:effectLst/>
                          <a:latin typeface="Aptos Narrow" panose="020B0004020202020204" pitchFamily="34" charset="0"/>
                        </a:rPr>
                        <a:t>6</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B5F1"/>
                    </a:solid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pt-BR" sz="1200" b="0" i="0" u="none" strike="noStrike">
                          <a:solidFill>
                            <a:srgbClr val="000000"/>
                          </a:solidFill>
                          <a:effectLst/>
                          <a:latin typeface="Aptos Narrow" panose="020B0004020202020204" pitchFamily="34" charset="0"/>
                        </a:rPr>
                        <a:t>0</a:t>
                      </a:r>
                    </a:p>
                  </a:txBody>
                  <a:tcPr marL="7620" marR="7620" marT="762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71913565"/>
                  </a:ext>
                </a:extLst>
              </a:tr>
              <a:tr h="16805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lang="pt-BR" sz="900" b="0" i="0" u="none" strike="noStrike" noProof="0">
                          <a:solidFill>
                            <a:schemeClr val="bg2">
                              <a:lumMod val="50000"/>
                            </a:schemeClr>
                          </a:solidFill>
                          <a:effectLst/>
                          <a:latin typeface="Calibri" panose="020F0502020204030204" pitchFamily="34" charset="0"/>
                        </a:rPr>
                        <a:t>Base:</a:t>
                      </a: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0" i="0" u="none" strike="noStrike" noProof="0">
                          <a:solidFill>
                            <a:schemeClr val="bg2">
                              <a:lumMod val="50000"/>
                            </a:schemeClr>
                          </a:solidFill>
                          <a:effectLst/>
                          <a:latin typeface="Calibri" panose="020F0502020204030204" pitchFamily="34" charset="0"/>
                        </a:rPr>
                        <a:t>127</a:t>
                      </a: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900" b="0" i="0" u="none" strike="noStrike" noProof="0">
                        <a:solidFill>
                          <a:schemeClr val="bg2">
                            <a:lumMod val="50000"/>
                          </a:schemeClr>
                        </a:solidFill>
                        <a:effectLst/>
                        <a:latin typeface="Calibri" panose="020F0502020204030204" pitchFamily="34" charset="0"/>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0" i="0" u="none" strike="noStrike" noProof="0">
                          <a:solidFill>
                            <a:schemeClr val="bg2">
                              <a:lumMod val="50000"/>
                            </a:schemeClr>
                          </a:solidFill>
                          <a:effectLst/>
                          <a:latin typeface="Calibri" panose="020F0502020204030204" pitchFamily="34" charset="0"/>
                        </a:rPr>
                        <a:t>65</a:t>
                      </a: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0" i="0" u="none" strike="noStrike" noProof="0">
                          <a:solidFill>
                            <a:schemeClr val="bg2">
                              <a:lumMod val="50000"/>
                            </a:schemeClr>
                          </a:solidFill>
                          <a:effectLst/>
                          <a:latin typeface="Calibri" panose="020F0502020204030204" pitchFamily="34" charset="0"/>
                        </a:rPr>
                        <a:t>62</a:t>
                      </a: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pt-BR" sz="900" b="0" i="0" u="none" strike="noStrike" noProof="0">
                        <a:solidFill>
                          <a:schemeClr val="bg2">
                            <a:lumMod val="50000"/>
                          </a:schemeClr>
                        </a:solidFill>
                        <a:effectLst/>
                        <a:latin typeface="Calibri" panose="020F0502020204030204" pitchFamily="34" charset="0"/>
                      </a:endParaRP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0" i="0" u="none" strike="noStrike" noProof="0">
                          <a:solidFill>
                            <a:schemeClr val="bg2">
                              <a:lumMod val="50000"/>
                            </a:schemeClr>
                          </a:solidFill>
                          <a:effectLst/>
                          <a:latin typeface="Calibri" panose="020F0502020204030204" pitchFamily="34" charset="0"/>
                        </a:rPr>
                        <a:t>3</a:t>
                      </a: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0" i="0" u="none" strike="noStrike" noProof="0">
                          <a:solidFill>
                            <a:schemeClr val="bg2">
                              <a:lumMod val="50000"/>
                            </a:schemeClr>
                          </a:solidFill>
                          <a:effectLst/>
                          <a:latin typeface="Calibri" panose="020F0502020204030204" pitchFamily="34" charset="0"/>
                        </a:rPr>
                        <a:t>13</a:t>
                      </a: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0" i="0" u="none" strike="noStrike" noProof="0">
                          <a:solidFill>
                            <a:schemeClr val="bg2">
                              <a:lumMod val="50000"/>
                            </a:schemeClr>
                          </a:solidFill>
                          <a:effectLst/>
                          <a:latin typeface="Calibri" panose="020F0502020204030204" pitchFamily="34" charset="0"/>
                        </a:rPr>
                        <a:t>16</a:t>
                      </a: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0" i="0" u="none" strike="noStrike" noProof="0">
                          <a:solidFill>
                            <a:schemeClr val="bg2">
                              <a:lumMod val="50000"/>
                            </a:schemeClr>
                          </a:solidFill>
                          <a:effectLst/>
                          <a:latin typeface="Calibri" panose="020F0502020204030204" pitchFamily="34" charset="0"/>
                        </a:rPr>
                        <a:t>16</a:t>
                      </a: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0" i="0" u="none" strike="noStrike" noProof="0">
                          <a:solidFill>
                            <a:schemeClr val="bg2">
                              <a:lumMod val="50000"/>
                            </a:schemeClr>
                          </a:solidFill>
                          <a:effectLst/>
                          <a:latin typeface="Calibri" panose="020F0502020204030204" pitchFamily="34" charset="0"/>
                        </a:rPr>
                        <a:t>28</a:t>
                      </a: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900" b="0" i="0" u="none" strike="noStrike" noProof="0">
                          <a:solidFill>
                            <a:schemeClr val="bg2">
                              <a:lumMod val="50000"/>
                            </a:schemeClr>
                          </a:solidFill>
                          <a:effectLst/>
                          <a:latin typeface="Calibri" panose="020F0502020204030204" pitchFamily="34" charset="0"/>
                        </a:rPr>
                        <a:t>51</a:t>
                      </a:r>
                    </a:p>
                  </a:txBody>
                  <a:tcPr marL="857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7911296"/>
                  </a:ext>
                </a:extLst>
              </a:tr>
            </a:tbl>
          </a:graphicData>
        </a:graphic>
      </p:graphicFrame>
      <p:sp>
        <p:nvSpPr>
          <p:cNvPr id="10" name="CaixaDeTexto 9">
            <a:extLst>
              <a:ext uri="{FF2B5EF4-FFF2-40B4-BE49-F238E27FC236}">
                <a16:creationId xmlns:a16="http://schemas.microsoft.com/office/drawing/2014/main" id="{FA53455D-9A0A-25C8-5D52-9C9C18988D03}"/>
              </a:ext>
            </a:extLst>
          </p:cNvPr>
          <p:cNvSpPr txBox="1"/>
          <p:nvPr/>
        </p:nvSpPr>
        <p:spPr>
          <a:xfrm>
            <a:off x="0" y="6165304"/>
            <a:ext cx="2821606" cy="246221"/>
          </a:xfrm>
          <a:prstGeom prst="rect">
            <a:avLst/>
          </a:prstGeom>
          <a:noFill/>
        </p:spPr>
        <p:txBody>
          <a:bodyPr wrap="none" rtlCol="0">
            <a:spAutoFit/>
          </a:bodyPr>
          <a:lstStyle/>
          <a:p>
            <a:pPr fontAlgn="auto">
              <a:spcBef>
                <a:spcPts val="0"/>
              </a:spcBef>
              <a:spcAft>
                <a:spcPts val="0"/>
              </a:spcAft>
            </a:pPr>
            <a:r>
              <a:rPr lang="pt-BR" sz="1000">
                <a:solidFill>
                  <a:prstClr val="black">
                    <a:lumMod val="75000"/>
                    <a:lumOff val="25000"/>
                  </a:prstClr>
                </a:solidFill>
                <a:latin typeface="Calibri" panose="020F0502020204030204"/>
                <a:cs typeface="+mn-cs"/>
              </a:rPr>
              <a:t>Nota: Resultados apresentados em percentual (%).</a:t>
            </a:r>
          </a:p>
        </p:txBody>
      </p:sp>
    </p:spTree>
    <p:extLst>
      <p:ext uri="{BB962C8B-B14F-4D97-AF65-F5344CB8AC3E}">
        <p14:creationId xmlns:p14="http://schemas.microsoft.com/office/powerpoint/2010/main" val="2223611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BC70E-A3E8-53C7-08C3-43A01E606CD8}"/>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AE254361-9797-1C58-E85D-4F83BAF6C690}"/>
              </a:ext>
            </a:extLst>
          </p:cNvPr>
          <p:cNvSpPr/>
          <p:nvPr/>
        </p:nvSpPr>
        <p:spPr>
          <a:xfrm>
            <a:off x="1" y="168832"/>
            <a:ext cx="813697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Justificativas dos não satisfeitos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CaixaDeTexto 3">
            <a:extLst>
              <a:ext uri="{FF2B5EF4-FFF2-40B4-BE49-F238E27FC236}">
                <a16:creationId xmlns:a16="http://schemas.microsoft.com/office/drawing/2014/main" id="{EC51A9EA-5972-8D08-0481-65F4CB092D5D}"/>
              </a:ext>
            </a:extLst>
          </p:cNvPr>
          <p:cNvSpPr txBox="1"/>
          <p:nvPr/>
        </p:nvSpPr>
        <p:spPr>
          <a:xfrm>
            <a:off x="-905" y="1295970"/>
            <a:ext cx="10802255" cy="5701561"/>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Custo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valor do plano é caro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Valor cobrado."</a:t>
            </a:r>
          </a:p>
          <a:p>
            <a:pPr marL="380990" indent="-380990" algn="just">
              <a:spcBef>
                <a:spcPts val="933"/>
              </a:spcBef>
              <a:buFont typeface="Wingdings" panose="05000000000000000000" pitchFamily="2" charset="2"/>
              <a:buChar char="§"/>
            </a:pPr>
            <a:r>
              <a:rPr lang="pt-BR" sz="1200" b="1">
                <a:solidFill>
                  <a:schemeClr val="bg1">
                    <a:lumMod val="50000"/>
                  </a:schemeClr>
                </a:solidFill>
                <a:latin typeface="Calibri" panose="020F0502020204030204" pitchFamily="34" charset="0"/>
                <a:cs typeface="Calibri" panose="020F0502020204030204" pitchFamily="34" charset="0"/>
              </a:rPr>
              <a:t>"Valor da mensalidade cara"</a:t>
            </a:r>
          </a:p>
          <a:p>
            <a:pPr marL="380990" indent="-380990" algn="just">
              <a:spcBef>
                <a:spcPts val="933"/>
              </a:spcBef>
              <a:buFont typeface="Wingdings" panose="05000000000000000000" pitchFamily="2" charset="2"/>
              <a:buChar char="§"/>
            </a:pPr>
            <a:r>
              <a:rPr lang="pt-BR" sz="1200" b="1">
                <a:solidFill>
                  <a:schemeClr val="bg1">
                    <a:lumMod val="50000"/>
                  </a:schemeClr>
                </a:solidFill>
                <a:latin typeface="Calibri" panose="020F0502020204030204" pitchFamily="34" charset="0"/>
                <a:cs typeface="Calibri" panose="020F0502020204030204" pitchFamily="34" charset="0"/>
              </a:rPr>
              <a:t>"O valor das mensalidades</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valor está muito alto </a:t>
            </a:r>
            <a:r>
              <a:rPr lang="pt-BR" sz="1200">
                <a:solidFill>
                  <a:schemeClr val="bg1">
                    <a:lumMod val="50000"/>
                  </a:schemeClr>
                </a:solidFill>
                <a:latin typeface="Calibri" panose="020F0502020204030204" pitchFamily="34" charset="0"/>
                <a:cs typeface="Calibri" panose="020F0502020204030204" pitchFamily="34" charset="0"/>
              </a:rPr>
              <a:t>bem como a coparticipação"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preço do plano </a:t>
            </a:r>
            <a:r>
              <a:rPr lang="pt-BR" sz="1200">
                <a:solidFill>
                  <a:schemeClr val="bg1">
                    <a:lumMod val="50000"/>
                  </a:schemeClr>
                </a:solidFill>
                <a:latin typeface="Calibri" panose="020F0502020204030204" pitchFamily="34" charset="0"/>
                <a:cs typeface="Calibri" panose="020F0502020204030204" pitchFamily="34" charset="0"/>
              </a:rPr>
              <a:t>e tenho tido dificuldade de encontrar o atendimento de alguns profissionais como antigamente."</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Considero abusivo o reajuste </a:t>
            </a:r>
            <a:r>
              <a:rPr lang="pt-BR" sz="1200">
                <a:solidFill>
                  <a:schemeClr val="bg1">
                    <a:lumMod val="50000"/>
                  </a:schemeClr>
                </a:solidFill>
                <a:latin typeface="Calibri" panose="020F0502020204030204" pitchFamily="34" charset="0"/>
                <a:cs typeface="Calibri" panose="020F0502020204030204" pitchFamily="34" charset="0"/>
              </a:rPr>
              <a:t>aplicado ao plano Pasa plus, em relação ao aumento do beneficio da valia"</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Valor da mensalidade elevado </a:t>
            </a:r>
            <a:r>
              <a:rPr lang="pt-BR" sz="1200">
                <a:solidFill>
                  <a:schemeClr val="bg1">
                    <a:lumMod val="50000"/>
                  </a:schemeClr>
                </a:solidFill>
                <a:latin typeface="Calibri" panose="020F0502020204030204" pitchFamily="34" charset="0"/>
                <a:cs typeface="Calibri" panose="020F0502020204030204" pitchFamily="34" charset="0"/>
              </a:rPr>
              <a:t>em relação à utilização"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Plano muito caro</a:t>
            </a:r>
            <a:r>
              <a:rPr lang="pt-BR" sz="1200">
                <a:solidFill>
                  <a:schemeClr val="bg1">
                    <a:lumMod val="50000"/>
                  </a:schemeClr>
                </a:solidFill>
                <a:latin typeface="Calibri" panose="020F0502020204030204" pitchFamily="34" charset="0"/>
                <a:cs typeface="Calibri" panose="020F0502020204030204" pitchFamily="34" charset="0"/>
              </a:rPr>
              <a:t>, rotatividade de médicos muito grande."</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valor da mensalidade com reajustes elevados </a:t>
            </a:r>
            <a:r>
              <a:rPr lang="pt-BR" sz="1200">
                <a:solidFill>
                  <a:schemeClr val="bg1">
                    <a:lumMod val="50000"/>
                  </a:schemeClr>
                </a:solidFill>
                <a:latin typeface="Calibri" panose="020F0502020204030204" pitchFamily="34" charset="0"/>
                <a:cs typeface="Calibri" panose="020F0502020204030204" pitchFamily="34" charset="0"/>
              </a:rPr>
              <a:t>e muito acima dos índices de reajustes do meu salário. A cada dia fica mais difícil a manutenção do plano em função da mensalidade."</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Valor do plano"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plano tem um valor altíssimo </a:t>
            </a:r>
            <a:r>
              <a:rPr lang="pt-BR" sz="1200">
                <a:solidFill>
                  <a:schemeClr val="bg1">
                    <a:lumMod val="50000"/>
                  </a:schemeClr>
                </a:solidFill>
                <a:latin typeface="Calibri" panose="020F0502020204030204" pitchFamily="34" charset="0"/>
                <a:cs typeface="Calibri" panose="020F0502020204030204" pitchFamily="34" charset="0"/>
              </a:rPr>
              <a:t>e ainda assim não presta todos os cuidados necessários pois não tem especialistas qualificados na área de psiquiatria e psicologia. Também dificulta o acesso a lista de credenciados quando somente disponibiliza por meio de internet o que não facilita o acesso para os idosos não acostumados a tecnologias. Nem mesmo ao ligar as atendentes sabem dizer ao certo quem e onde atende determinada especialidade. Na maioria das vezes descobrimos os credenciados ligando para os consultórios. As vezes são credenciados e não constam nem na lista do plano. Completa desorganização nesse sentido."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valor do plano está muito alto </a:t>
            </a:r>
            <a:r>
              <a:rPr lang="pt-BR" sz="1200">
                <a:solidFill>
                  <a:schemeClr val="bg1">
                    <a:lumMod val="50000"/>
                  </a:schemeClr>
                </a:solidFill>
                <a:latin typeface="Calibri" panose="020F0502020204030204" pitchFamily="34" charset="0"/>
                <a:cs typeface="Calibri" panose="020F0502020204030204" pitchFamily="34" charset="0"/>
              </a:rPr>
              <a:t>principalmente pelo reajuste nesta última mensalidade de novembro24"</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reajuste está bem acima</a:t>
            </a:r>
            <a:r>
              <a:rPr lang="pt-BR" sz="1200">
                <a:solidFill>
                  <a:schemeClr val="bg1">
                    <a:lumMod val="50000"/>
                  </a:schemeClr>
                </a:solidFill>
                <a:latin typeface="Calibri" panose="020F0502020204030204" pitchFamily="34" charset="0"/>
                <a:cs typeface="Calibri" panose="020F0502020204030204" pitchFamily="34" charset="0"/>
              </a:rPr>
              <a:t> do reajuste da aposentadoria tornando a manutenção do plano inviável."</a:t>
            </a:r>
          </a:p>
          <a:p>
            <a:pPr marL="380990" indent="-380990" algn="just">
              <a:spcBef>
                <a:spcPts val="933"/>
              </a:spcBef>
              <a:buFont typeface="Wingdings" panose="05000000000000000000" pitchFamily="2" charset="2"/>
              <a:buChar char="§"/>
            </a:pPr>
            <a:endParaRPr lang="pt-BR" sz="1200">
              <a:solidFill>
                <a:schemeClr val="bg1">
                  <a:lumMod val="50000"/>
                </a:schemeClr>
              </a:solidFill>
              <a:latin typeface="Calibri" panose="020F0502020204030204" pitchFamily="34" charset="0"/>
              <a:cs typeface="Calibri" panose="020F0502020204030204" pitchFamily="34" charset="0"/>
            </a:endParaRPr>
          </a:p>
        </p:txBody>
      </p:sp>
      <p:sp>
        <p:nvSpPr>
          <p:cNvPr id="5" name="CaixaDeTexto 4">
            <a:extLst>
              <a:ext uri="{FF2B5EF4-FFF2-40B4-BE49-F238E27FC236}">
                <a16:creationId xmlns:a16="http://schemas.microsoft.com/office/drawing/2014/main" id="{FE5B31C5-39AE-5CF3-9E18-A92C442002D1}"/>
              </a:ext>
            </a:extLst>
          </p:cNvPr>
          <p:cNvSpPr txBox="1"/>
          <p:nvPr/>
        </p:nvSpPr>
        <p:spPr>
          <a:xfrm>
            <a:off x="-905" y="930206"/>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Preço (39%)</a:t>
            </a:r>
          </a:p>
        </p:txBody>
      </p:sp>
    </p:spTree>
    <p:extLst>
      <p:ext uri="{BB962C8B-B14F-4D97-AF65-F5344CB8AC3E}">
        <p14:creationId xmlns:p14="http://schemas.microsoft.com/office/powerpoint/2010/main" val="3020465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E88B7-0E16-FF35-827C-DC4D53E758AF}"/>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7F7A1F42-FA3B-0A48-6D2A-44EA92E8C2CB}"/>
              </a:ext>
            </a:extLst>
          </p:cNvPr>
          <p:cNvSpPr/>
          <p:nvPr/>
        </p:nvSpPr>
        <p:spPr>
          <a:xfrm>
            <a:off x="1" y="168832"/>
            <a:ext cx="813697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Justificativas dos não satisfeitos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CaixaDeTexto 3">
            <a:extLst>
              <a:ext uri="{FF2B5EF4-FFF2-40B4-BE49-F238E27FC236}">
                <a16:creationId xmlns:a16="http://schemas.microsoft.com/office/drawing/2014/main" id="{BC8259AA-7238-61BE-7912-2DFBEF1BD975}"/>
              </a:ext>
            </a:extLst>
          </p:cNvPr>
          <p:cNvSpPr txBox="1"/>
          <p:nvPr/>
        </p:nvSpPr>
        <p:spPr>
          <a:xfrm>
            <a:off x="-905" y="1295970"/>
            <a:ext cx="10802255" cy="5332229"/>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Valor muito alto </a:t>
            </a:r>
            <a:r>
              <a:rPr lang="pt-BR" sz="1200">
                <a:solidFill>
                  <a:schemeClr val="bg1">
                    <a:lumMod val="50000"/>
                  </a:schemeClr>
                </a:solidFill>
                <a:latin typeface="Calibri" panose="020F0502020204030204" pitchFamily="34" charset="0"/>
                <a:cs typeface="Calibri" panose="020F0502020204030204" pitchFamily="34" charset="0"/>
              </a:rPr>
              <a:t>demora em autorizar procedimentos"</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Muito caro </a:t>
            </a:r>
            <a:r>
              <a:rPr lang="pt-BR" sz="1200">
                <a:solidFill>
                  <a:schemeClr val="bg1">
                    <a:lumMod val="50000"/>
                  </a:schemeClr>
                </a:solidFill>
                <a:latin typeface="Calibri" panose="020F0502020204030204" pitchFamily="34" charset="0"/>
                <a:cs typeface="Calibri" panose="020F0502020204030204" pitchFamily="34" charset="0"/>
              </a:rPr>
              <a:t>pra nível do aposentado e falta muitos médicos, tais como Fonoaudióloga, etc.."</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Atualmente pago um valor muito alto </a:t>
            </a:r>
            <a:r>
              <a:rPr lang="pt-BR" sz="1200">
                <a:solidFill>
                  <a:schemeClr val="bg1">
                    <a:lumMod val="50000"/>
                  </a:schemeClr>
                </a:solidFill>
                <a:latin typeface="Calibri" panose="020F0502020204030204" pitchFamily="34" charset="0"/>
                <a:cs typeface="Calibri" panose="020F0502020204030204" pitchFamily="34" charset="0"/>
              </a:rPr>
              <a:t>pelo plano e ainda sim quando preciso utilizar o plano/serviços muitas vezes não cobra totalmente os procedimentos médicos de que necessito."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Valor altíssimo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valor do plano é alto."</a:t>
            </a:r>
          </a:p>
          <a:p>
            <a:pPr marL="380990" indent="-380990" algn="just">
              <a:spcBef>
                <a:spcPts val="933"/>
              </a:spcBef>
              <a:buFont typeface="Wingdings" panose="05000000000000000000" pitchFamily="2" charset="2"/>
              <a:buChar char="§"/>
            </a:pPr>
            <a:r>
              <a:rPr lang="pt-BR" sz="1200" b="1">
                <a:solidFill>
                  <a:schemeClr val="bg1">
                    <a:lumMod val="50000"/>
                  </a:schemeClr>
                </a:solidFill>
                <a:latin typeface="Calibri" panose="020F0502020204030204" pitchFamily="34" charset="0"/>
                <a:cs typeface="Calibri" panose="020F0502020204030204" pitchFamily="34" charset="0"/>
              </a:rPr>
              <a:t>"Valor alto da mensalidade</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valor do plano</a:t>
            </a:r>
            <a:r>
              <a:rPr lang="pt-BR" sz="1200">
                <a:solidFill>
                  <a:schemeClr val="bg1">
                    <a:lumMod val="50000"/>
                  </a:schemeClr>
                </a:solidFill>
                <a:latin typeface="Calibri" panose="020F0502020204030204" pitchFamily="34" charset="0"/>
                <a:cs typeface="Calibri" panose="020F0502020204030204" pitchFamily="34" charset="0"/>
              </a:rPr>
              <a:t>. E muito alto para pessoas acima de 60 anos"</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"Ele é muito bom, </a:t>
            </a:r>
            <a:r>
              <a:rPr lang="pt-BR" sz="1200" b="1">
                <a:solidFill>
                  <a:schemeClr val="bg1">
                    <a:lumMod val="50000"/>
                  </a:schemeClr>
                </a:solidFill>
                <a:latin typeface="Calibri" panose="020F0502020204030204" pitchFamily="34" charset="0"/>
                <a:cs typeface="Calibri" panose="020F0502020204030204" pitchFamily="34" charset="0"/>
              </a:rPr>
              <a:t>mas está hiper caro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"Nota 2. </a:t>
            </a:r>
            <a:r>
              <a:rPr lang="pt-BR" sz="1200" b="1">
                <a:solidFill>
                  <a:schemeClr val="bg1">
                    <a:lumMod val="50000"/>
                  </a:schemeClr>
                </a:solidFill>
                <a:latin typeface="Calibri" panose="020F0502020204030204" pitchFamily="34" charset="0"/>
                <a:cs typeface="Calibri" panose="020F0502020204030204" pitchFamily="34" charset="0"/>
              </a:rPr>
              <a:t>Valor dos serviços </a:t>
            </a:r>
            <a:r>
              <a:rPr lang="pt-BR" sz="1200">
                <a:solidFill>
                  <a:schemeClr val="bg1">
                    <a:lumMod val="50000"/>
                  </a:schemeClr>
                </a:solidFill>
                <a:latin typeface="Calibri" panose="020F0502020204030204" pitchFamily="34" charset="0"/>
                <a:cs typeface="Calibri" panose="020F0502020204030204" pitchFamily="34" charset="0"/>
              </a:rPr>
              <a:t>e baixo número de profissionais especializados na minha região."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Os valores estão exagerados </a:t>
            </a:r>
            <a:r>
              <a:rPr lang="pt-BR" sz="1200">
                <a:solidFill>
                  <a:schemeClr val="bg1">
                    <a:lumMod val="50000"/>
                  </a:schemeClr>
                </a:solidFill>
                <a:latin typeface="Calibri" panose="020F0502020204030204" pitchFamily="34" charset="0"/>
                <a:cs typeface="Calibri" panose="020F0502020204030204" pitchFamily="34" charset="0"/>
              </a:rPr>
              <a:t>acima das condições econômicas para permanecer com o mesmo hoje estou buscando outro plano pois uso com pouca frequência e não sobra dinheiro para alimento"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Plano cada vez mais caro </a:t>
            </a:r>
            <a:r>
              <a:rPr lang="pt-BR" sz="1200">
                <a:solidFill>
                  <a:schemeClr val="bg1">
                    <a:lumMod val="50000"/>
                  </a:schemeClr>
                </a:solidFill>
                <a:latin typeface="Calibri" panose="020F0502020204030204" pitchFamily="34" charset="0"/>
                <a:cs typeface="Calibri" panose="020F0502020204030204" pitchFamily="34" charset="0"/>
              </a:rPr>
              <a:t>e com menor numero de credenciados e dificuldade de liberação de exames para meus dependentes."</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preço é absurdo </a:t>
            </a:r>
            <a:r>
              <a:rPr lang="pt-BR" sz="1200">
                <a:solidFill>
                  <a:schemeClr val="bg1">
                    <a:lumMod val="50000"/>
                  </a:schemeClr>
                </a:solidFill>
                <a:latin typeface="Calibri" panose="020F0502020204030204" pitchFamily="34" charset="0"/>
                <a:cs typeface="Calibri" panose="020F0502020204030204" pitchFamily="34" charset="0"/>
              </a:rPr>
              <a:t>com relação a idade, a idade vai aumentando e o preço vai ficando for do normal. Também pagamos o plano e ainda temos que pagar coparticipação. Em outros planos tem atendimento odontológico incluso e no PASA teria que pagar por fora."</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Não, o valor mensalidade é alto </a:t>
            </a:r>
            <a:r>
              <a:rPr lang="pt-BR" sz="1200">
                <a:solidFill>
                  <a:schemeClr val="bg1">
                    <a:lumMod val="50000"/>
                  </a:schemeClr>
                </a:solidFill>
                <a:latin typeface="Calibri" panose="020F0502020204030204" pitchFamily="34" charset="0"/>
                <a:cs typeface="Calibri" panose="020F0502020204030204" pitchFamily="34" charset="0"/>
              </a:rPr>
              <a:t>e não se tem um relatório de como se chega a esse valor"</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valor é alto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b="1">
                <a:solidFill>
                  <a:schemeClr val="bg1">
                    <a:lumMod val="50000"/>
                  </a:schemeClr>
                </a:solidFill>
                <a:latin typeface="Calibri" panose="020F0502020204030204" pitchFamily="34" charset="0"/>
                <a:cs typeface="Calibri" panose="020F0502020204030204" pitchFamily="34" charset="0"/>
              </a:rPr>
              <a:t>"Valor mensal do plano está muito alto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endParaRPr lang="pt-BR" sz="1200">
              <a:solidFill>
                <a:schemeClr val="bg1">
                  <a:lumMod val="50000"/>
                </a:schemeClr>
              </a:solidFill>
              <a:latin typeface="Calibri" panose="020F0502020204030204" pitchFamily="34" charset="0"/>
              <a:cs typeface="Calibri" panose="020F0502020204030204" pitchFamily="34" charset="0"/>
            </a:endParaRPr>
          </a:p>
        </p:txBody>
      </p:sp>
      <p:sp>
        <p:nvSpPr>
          <p:cNvPr id="5" name="CaixaDeTexto 4">
            <a:extLst>
              <a:ext uri="{FF2B5EF4-FFF2-40B4-BE49-F238E27FC236}">
                <a16:creationId xmlns:a16="http://schemas.microsoft.com/office/drawing/2014/main" id="{8756A498-EEE7-2BA2-1321-978EDA77D176}"/>
              </a:ext>
            </a:extLst>
          </p:cNvPr>
          <p:cNvSpPr txBox="1"/>
          <p:nvPr/>
        </p:nvSpPr>
        <p:spPr>
          <a:xfrm>
            <a:off x="-905" y="930206"/>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Preço (39%)</a:t>
            </a:r>
          </a:p>
        </p:txBody>
      </p:sp>
    </p:spTree>
    <p:extLst>
      <p:ext uri="{BB962C8B-B14F-4D97-AF65-F5344CB8AC3E}">
        <p14:creationId xmlns:p14="http://schemas.microsoft.com/office/powerpoint/2010/main" val="3742104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B190540-BAEC-1DB4-7CD3-0201AEDEF67F}"/>
              </a:ext>
            </a:extLst>
          </p:cNvPr>
          <p:cNvSpPr/>
          <p:nvPr/>
        </p:nvSpPr>
        <p:spPr>
          <a:xfrm>
            <a:off x="1" y="168832"/>
            <a:ext cx="813697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Justificativas dos não satisfeitos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CaixaDeTexto 3">
            <a:extLst>
              <a:ext uri="{FF2B5EF4-FFF2-40B4-BE49-F238E27FC236}">
                <a16:creationId xmlns:a16="http://schemas.microsoft.com/office/drawing/2014/main" id="{A5505A07-D2F2-5D87-50CA-5068E6A39EFA}"/>
              </a:ext>
            </a:extLst>
          </p:cNvPr>
          <p:cNvSpPr txBox="1"/>
          <p:nvPr/>
        </p:nvSpPr>
        <p:spPr>
          <a:xfrm>
            <a:off x="-905" y="1295970"/>
            <a:ext cx="10802255" cy="4662815"/>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 meu esposo faleceu e agora eu sou a titular, a principal ressalva hoje é que </a:t>
            </a:r>
            <a:r>
              <a:rPr lang="pt-BR" sz="1200" b="1">
                <a:solidFill>
                  <a:schemeClr val="bg1">
                    <a:lumMod val="50000"/>
                  </a:schemeClr>
                </a:solidFill>
                <a:latin typeface="Calibri" panose="020F0502020204030204" pitchFamily="34" charset="0"/>
                <a:cs typeface="Calibri" panose="020F0502020204030204" pitchFamily="34" charset="0"/>
              </a:rPr>
              <a:t>o plano está muito caro</a:t>
            </a:r>
            <a:r>
              <a:rPr lang="pt-BR" sz="1200">
                <a:solidFill>
                  <a:schemeClr val="bg1">
                    <a:lumMod val="50000"/>
                  </a:schemeClr>
                </a:solidFill>
                <a:latin typeface="Calibri" panose="020F0502020204030204" pitchFamily="34" charset="0"/>
                <a:cs typeface="Calibri" panose="020F0502020204030204" pitchFamily="34" charset="0"/>
              </a:rPr>
              <a:t>, cerca de R$ 3.000 e ainda pago pela copartipação no mínimo seria R$ 500,00, daqui a pouco fica inviável e penso em sair do plano, eu estou analisando."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Eu pago muito </a:t>
            </a:r>
            <a:r>
              <a:rPr lang="pt-BR" sz="1200">
                <a:solidFill>
                  <a:schemeClr val="bg1">
                    <a:lumMod val="50000"/>
                  </a:schemeClr>
                </a:solidFill>
                <a:latin typeface="Calibri" panose="020F0502020204030204" pitchFamily="34" charset="0"/>
                <a:cs typeface="Calibri" panose="020F0502020204030204" pitchFamily="34" charset="0"/>
              </a:rPr>
              <a:t>e uso pouco, e quando uso ainda tenho que pagar."</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"Porque o plano não cobre parto</a:t>
            </a:r>
            <a:r>
              <a:rPr lang="pt-BR" sz="1200" b="1">
                <a:solidFill>
                  <a:schemeClr val="bg1">
                    <a:lumMod val="50000"/>
                  </a:schemeClr>
                </a:solidFill>
                <a:latin typeface="Calibri" panose="020F0502020204030204" pitchFamily="34" charset="0"/>
                <a:cs typeface="Calibri" panose="020F0502020204030204" pitchFamily="34" charset="0"/>
              </a:rPr>
              <a:t>, é caríssimo</a:t>
            </a:r>
            <a:r>
              <a:rPr lang="pt-BR" sz="1200">
                <a:solidFill>
                  <a:schemeClr val="bg1">
                    <a:lumMod val="50000"/>
                  </a:schemeClr>
                </a:solidFill>
                <a:latin typeface="Calibri" panose="020F0502020204030204" pitchFamily="34" charset="0"/>
                <a:cs typeface="Calibri" panose="020F0502020204030204" pitchFamily="34" charset="0"/>
              </a:rPr>
              <a:t>, e não cobre nem vacinas, é um absurdo pelo preço do plano."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"Por que muitos médicos, não pertencem mais ao plano. </a:t>
            </a:r>
            <a:r>
              <a:rPr lang="pt-BR" sz="1200" b="1">
                <a:solidFill>
                  <a:schemeClr val="bg1">
                    <a:lumMod val="50000"/>
                  </a:schemeClr>
                </a:solidFill>
                <a:latin typeface="Calibri" panose="020F0502020204030204" pitchFamily="34" charset="0"/>
                <a:cs typeface="Calibri" panose="020F0502020204030204" pitchFamily="34" charset="0"/>
              </a:rPr>
              <a:t>Aumento de valor </a:t>
            </a:r>
            <a:r>
              <a:rPr lang="pt-BR" sz="1200">
                <a:solidFill>
                  <a:schemeClr val="bg1">
                    <a:lumMod val="50000"/>
                  </a:schemeClr>
                </a:solidFill>
                <a:latin typeface="Calibri" panose="020F0502020204030204" pitchFamily="34" charset="0"/>
                <a:cs typeface="Calibri" panose="020F0502020204030204" pitchFamily="34" charset="0"/>
              </a:rPr>
              <a:t>e não tem qualidade ."</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Preço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valor da mensalidade</a:t>
            </a:r>
            <a:r>
              <a:rPr lang="pt-BR" sz="1200">
                <a:solidFill>
                  <a:schemeClr val="bg1">
                    <a:lumMod val="50000"/>
                  </a:schemeClr>
                </a:solidFill>
                <a:latin typeface="Calibri" panose="020F0502020204030204" pitchFamily="34" charset="0"/>
                <a:cs typeface="Calibri" panose="020F0502020204030204" pitchFamily="34" charset="0"/>
              </a:rPr>
              <a:t>, eu acho um pouco alto, eu gastei mais de R$ 2.000,00 com o plano para mim e para minha família."</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Pelo valor que é cobrado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Porque a mensalidade está muito alta</a:t>
            </a:r>
            <a:r>
              <a:rPr lang="pt-BR" sz="1200">
                <a:solidFill>
                  <a:schemeClr val="bg1">
                    <a:lumMod val="50000"/>
                  </a:schemeClr>
                </a:solidFill>
                <a:latin typeface="Calibri" panose="020F0502020204030204" pitchFamily="34" charset="0"/>
                <a:cs typeface="Calibri" panose="020F0502020204030204" pitchFamily="34" charset="0"/>
              </a:rPr>
              <a:t>, eu e meu esposo já estamos vendo outro plano. E tem planos que oferecem muito mais, por um valor menor."</a:t>
            </a:r>
          </a:p>
          <a:p>
            <a:pPr marL="380990" indent="-380990" algn="just">
              <a:spcBef>
                <a:spcPts val="933"/>
              </a:spcBef>
              <a:buFont typeface="Wingdings" panose="05000000000000000000" pitchFamily="2" charset="2"/>
              <a:buChar char="§"/>
            </a:pPr>
            <a:r>
              <a:rPr lang="pt-BR" sz="1200" b="1">
                <a:solidFill>
                  <a:schemeClr val="bg1">
                    <a:lumMod val="50000"/>
                  </a:schemeClr>
                </a:solidFill>
                <a:latin typeface="Calibri" panose="020F0502020204030204" pitchFamily="34" charset="0"/>
                <a:cs typeface="Calibri" panose="020F0502020204030204" pitchFamily="34" charset="0"/>
              </a:rPr>
              <a:t>"Muito caro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valor alto </a:t>
            </a:r>
            <a:r>
              <a:rPr lang="pt-BR" sz="1200">
                <a:solidFill>
                  <a:schemeClr val="bg1">
                    <a:lumMod val="50000"/>
                  </a:schemeClr>
                </a:solidFill>
                <a:latin typeface="Calibri" panose="020F0502020204030204" pitchFamily="34" charset="0"/>
                <a:cs typeface="Calibri" panose="020F0502020204030204" pitchFamily="34" charset="0"/>
              </a:rPr>
              <a:t>e quase não dou conta de pagar."</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preço está muito alto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"Não estou, </a:t>
            </a:r>
            <a:r>
              <a:rPr lang="pt-BR" sz="1200" b="1">
                <a:solidFill>
                  <a:schemeClr val="bg1">
                    <a:lumMod val="50000"/>
                  </a:schemeClr>
                </a:solidFill>
                <a:latin typeface="Calibri" panose="020F0502020204030204" pitchFamily="34" charset="0"/>
                <a:cs typeface="Calibri" panose="020F0502020204030204" pitchFamily="34" charset="0"/>
              </a:rPr>
              <a:t>o custo é muito alto</a:t>
            </a:r>
            <a:r>
              <a:rPr lang="pt-BR" sz="1200">
                <a:solidFill>
                  <a:schemeClr val="bg1">
                    <a:lumMod val="50000"/>
                  </a:schemeClr>
                </a:solidFill>
                <a:latin typeface="Calibri" panose="020F0502020204030204" pitchFamily="34" charset="0"/>
                <a:cs typeface="Calibri" panose="020F0502020204030204" pitchFamily="34" charset="0"/>
              </a:rPr>
              <a:t>. Os bons médicos que necessitamos estão saindo do credenciamento e exames mais específicos o plano não cobre????"</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"Demora de liberar autorização e </a:t>
            </a:r>
            <a:r>
              <a:rPr lang="pt-BR" sz="1200" b="1">
                <a:solidFill>
                  <a:schemeClr val="bg1">
                    <a:lumMod val="50000"/>
                  </a:schemeClr>
                </a:solidFill>
                <a:latin typeface="Calibri" panose="020F0502020204030204" pitchFamily="34" charset="0"/>
                <a:cs typeface="Calibri" panose="020F0502020204030204" pitchFamily="34" charset="0"/>
              </a:rPr>
              <a:t>reajuste não compatível </a:t>
            </a:r>
            <a:r>
              <a:rPr lang="pt-BR" sz="1200">
                <a:solidFill>
                  <a:schemeClr val="bg1">
                    <a:lumMod val="50000"/>
                  </a:schemeClr>
                </a:solidFill>
                <a:latin typeface="Calibri" panose="020F0502020204030204" pitchFamily="34" charset="0"/>
                <a:cs typeface="Calibri" panose="020F0502020204030204" pitchFamily="34" charset="0"/>
              </a:rPr>
              <a:t>com a aposentadoria, com participação significativa.“</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"Qualidade dos médicos credenciados, </a:t>
            </a:r>
            <a:r>
              <a:rPr lang="pt-BR" sz="1200" b="1">
                <a:solidFill>
                  <a:schemeClr val="bg1">
                    <a:lumMod val="50000"/>
                  </a:schemeClr>
                </a:solidFill>
                <a:latin typeface="Calibri" panose="020F0502020204030204" pitchFamily="34" charset="0"/>
                <a:cs typeface="Calibri" panose="020F0502020204030204" pitchFamily="34" charset="0"/>
              </a:rPr>
              <a:t>valor dos reembolsos</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"Qualidade e abrangência dos prestadores e </a:t>
            </a:r>
            <a:r>
              <a:rPr lang="pt-BR" sz="1200" b="1">
                <a:solidFill>
                  <a:schemeClr val="bg1">
                    <a:lumMod val="50000"/>
                  </a:schemeClr>
                </a:solidFill>
                <a:latin typeface="Calibri" panose="020F0502020204030204" pitchFamily="34" charset="0"/>
                <a:cs typeface="Calibri" panose="020F0502020204030204" pitchFamily="34" charset="0"/>
              </a:rPr>
              <a:t>reajustes acima da inflação</a:t>
            </a:r>
            <a:r>
              <a:rPr lang="pt-BR" sz="1200">
                <a:solidFill>
                  <a:schemeClr val="bg1">
                    <a:lumMod val="50000"/>
                  </a:schemeClr>
                </a:solidFill>
                <a:latin typeface="Calibri" panose="020F0502020204030204" pitchFamily="34" charset="0"/>
                <a:cs typeface="Calibri" panose="020F0502020204030204" pitchFamily="34" charset="0"/>
              </a:rPr>
              <a:t>. O atendimento por telefone não é bom."</a:t>
            </a:r>
          </a:p>
        </p:txBody>
      </p:sp>
      <p:sp>
        <p:nvSpPr>
          <p:cNvPr id="5" name="CaixaDeTexto 4">
            <a:extLst>
              <a:ext uri="{FF2B5EF4-FFF2-40B4-BE49-F238E27FC236}">
                <a16:creationId xmlns:a16="http://schemas.microsoft.com/office/drawing/2014/main" id="{52E10C53-C1EC-10CA-139A-CD86501982F3}"/>
              </a:ext>
            </a:extLst>
          </p:cNvPr>
          <p:cNvSpPr txBox="1"/>
          <p:nvPr/>
        </p:nvSpPr>
        <p:spPr>
          <a:xfrm>
            <a:off x="-905" y="930206"/>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Preço (39%)</a:t>
            </a:r>
          </a:p>
        </p:txBody>
      </p:sp>
    </p:spTree>
    <p:extLst>
      <p:ext uri="{BB962C8B-B14F-4D97-AF65-F5344CB8AC3E}">
        <p14:creationId xmlns:p14="http://schemas.microsoft.com/office/powerpoint/2010/main" val="3194656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A0DB4-F30F-D1D9-5878-DB891AB56009}"/>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7B17EF80-E28B-4310-9D11-0D44002AADC1}"/>
              </a:ext>
            </a:extLst>
          </p:cNvPr>
          <p:cNvSpPr/>
          <p:nvPr/>
        </p:nvSpPr>
        <p:spPr>
          <a:xfrm>
            <a:off x="1" y="168832"/>
            <a:ext cx="813697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Justificativas dos não satisfeitos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CaixaDeTexto 3">
            <a:extLst>
              <a:ext uri="{FF2B5EF4-FFF2-40B4-BE49-F238E27FC236}">
                <a16:creationId xmlns:a16="http://schemas.microsoft.com/office/drawing/2014/main" id="{039B7D0E-8BA4-3A0C-1758-25CF31D4D28F}"/>
              </a:ext>
            </a:extLst>
          </p:cNvPr>
          <p:cNvSpPr txBox="1"/>
          <p:nvPr/>
        </p:nvSpPr>
        <p:spPr>
          <a:xfrm>
            <a:off x="-905" y="1295970"/>
            <a:ext cx="10802255" cy="1431161"/>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 PASA Plus tem um atendimento por telefone e aplicativo muito ruim. A lista de credenciados está cheia de erros e quando peço ajuda por telefone ou Whatsapp para obter informação de credenciados que não encontrei eles me mandam consultar o App (que está errado). O Plano é participativo e os </a:t>
            </a:r>
            <a:r>
              <a:rPr lang="pt-BR" sz="1200" b="1">
                <a:solidFill>
                  <a:schemeClr val="bg1">
                    <a:lumMod val="50000"/>
                  </a:schemeClr>
                </a:solidFill>
                <a:latin typeface="Calibri" panose="020F0502020204030204" pitchFamily="34" charset="0"/>
                <a:cs typeface="Calibri" panose="020F0502020204030204" pitchFamily="34" charset="0"/>
              </a:rPr>
              <a:t>reajustes são sempre muito acima de qualquer índice de inflação </a:t>
            </a:r>
            <a:r>
              <a:rPr lang="pt-BR" sz="1200">
                <a:solidFill>
                  <a:schemeClr val="bg1">
                    <a:lumMod val="50000"/>
                  </a:schemeClr>
                </a:solidFill>
                <a:latin typeface="Calibri" panose="020F0502020204030204" pitchFamily="34" charset="0"/>
                <a:cs typeface="Calibri" panose="020F0502020204030204" pitchFamily="34" charset="0"/>
              </a:rPr>
              <a:t>(INPC, IPCA, SELIC, etc.), e mesmo assim sempre está no vermelho"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"Falta de comunicação. </a:t>
            </a:r>
            <a:r>
              <a:rPr lang="pt-BR" sz="1200" b="1">
                <a:solidFill>
                  <a:schemeClr val="bg1">
                    <a:lumMod val="50000"/>
                  </a:schemeClr>
                </a:solidFill>
                <a:latin typeface="Calibri" panose="020F0502020204030204" pitchFamily="34" charset="0"/>
                <a:cs typeface="Calibri" panose="020F0502020204030204" pitchFamily="34" charset="0"/>
              </a:rPr>
              <a:t>Plano caro </a:t>
            </a:r>
            <a:r>
              <a:rPr lang="pt-BR" sz="1200">
                <a:solidFill>
                  <a:schemeClr val="bg1">
                    <a:lumMod val="50000"/>
                  </a:schemeClr>
                </a:solidFill>
                <a:latin typeface="Calibri" panose="020F0502020204030204" pitchFamily="34" charset="0"/>
                <a:cs typeface="Calibri" panose="020F0502020204030204" pitchFamily="34" charset="0"/>
              </a:rPr>
              <a:t>e reajustes absurdos se comparados com aumento salarial.."</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"Muito ruim o atendimento na clinica Pasa em minha cidade, sempre não consigo consulta quando preciso. </a:t>
            </a:r>
            <a:r>
              <a:rPr lang="pt-BR" sz="1200" b="1">
                <a:solidFill>
                  <a:schemeClr val="bg1">
                    <a:lumMod val="50000"/>
                  </a:schemeClr>
                </a:solidFill>
                <a:latin typeface="Calibri" panose="020F0502020204030204" pitchFamily="34" charset="0"/>
                <a:cs typeface="Calibri" panose="020F0502020204030204" pitchFamily="34" charset="0"/>
              </a:rPr>
              <a:t>Plano saúde muito caro </a:t>
            </a:r>
            <a:r>
              <a:rPr lang="pt-BR" sz="1200">
                <a:solidFill>
                  <a:schemeClr val="bg1">
                    <a:lumMod val="50000"/>
                  </a:schemeClr>
                </a:solidFill>
                <a:latin typeface="Calibri" panose="020F0502020204030204" pitchFamily="34" charset="0"/>
                <a:cs typeface="Calibri" panose="020F0502020204030204" pitchFamily="34" charset="0"/>
              </a:rPr>
              <a:t>para nós aposentados está difícil de manter."</a:t>
            </a:r>
          </a:p>
        </p:txBody>
      </p:sp>
      <p:sp>
        <p:nvSpPr>
          <p:cNvPr id="5" name="CaixaDeTexto 4">
            <a:extLst>
              <a:ext uri="{FF2B5EF4-FFF2-40B4-BE49-F238E27FC236}">
                <a16:creationId xmlns:a16="http://schemas.microsoft.com/office/drawing/2014/main" id="{85659DB2-CA94-1DFD-C39C-005BA0C73F30}"/>
              </a:ext>
            </a:extLst>
          </p:cNvPr>
          <p:cNvSpPr txBox="1"/>
          <p:nvPr/>
        </p:nvSpPr>
        <p:spPr>
          <a:xfrm>
            <a:off x="-905" y="930206"/>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Preço (39%)</a:t>
            </a:r>
          </a:p>
        </p:txBody>
      </p:sp>
      <p:sp>
        <p:nvSpPr>
          <p:cNvPr id="3" name="CaixaDeTexto 2">
            <a:extLst>
              <a:ext uri="{FF2B5EF4-FFF2-40B4-BE49-F238E27FC236}">
                <a16:creationId xmlns:a16="http://schemas.microsoft.com/office/drawing/2014/main" id="{449A2DB3-DFBA-6F03-1B20-C838F1640387}"/>
              </a:ext>
            </a:extLst>
          </p:cNvPr>
          <p:cNvSpPr txBox="1"/>
          <p:nvPr/>
        </p:nvSpPr>
        <p:spPr>
          <a:xfrm>
            <a:off x="75" y="3146692"/>
            <a:ext cx="10802255" cy="2516073"/>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"Falta de clareza da coparticipação, </a:t>
            </a:r>
            <a:r>
              <a:rPr lang="pt-BR" sz="1200" b="1">
                <a:solidFill>
                  <a:schemeClr val="bg1">
                    <a:lumMod val="50000"/>
                  </a:schemeClr>
                </a:solidFill>
                <a:latin typeface="Calibri" panose="020F0502020204030204" pitchFamily="34" charset="0"/>
                <a:cs typeface="Calibri" panose="020F0502020204030204" pitchFamily="34" charset="0"/>
              </a:rPr>
              <a:t>rede de atendimento diferente do plano AMS </a:t>
            </a:r>
            <a:r>
              <a:rPr lang="pt-BR" sz="1200">
                <a:solidFill>
                  <a:schemeClr val="bg1">
                    <a:lumMod val="50000"/>
                  </a:schemeClr>
                </a:solidFill>
                <a:latin typeface="Calibri" panose="020F0502020204030204" pitchFamily="34" charset="0"/>
                <a:cs typeface="Calibri" panose="020F0502020204030204" pitchFamily="34" charset="0"/>
              </a:rPr>
              <a:t>e demora nas autorizações."</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Pasa plus tem um atendimento por telefone e aplicativo muito ruim</a:t>
            </a:r>
            <a:r>
              <a:rPr lang="pt-BR" sz="1200">
                <a:solidFill>
                  <a:schemeClr val="bg1">
                    <a:lumMod val="50000"/>
                  </a:schemeClr>
                </a:solidFill>
                <a:latin typeface="Calibri" panose="020F0502020204030204" pitchFamily="34" charset="0"/>
                <a:cs typeface="Calibri" panose="020F0502020204030204" pitchFamily="34" charset="0"/>
              </a:rPr>
              <a:t>. A lista de credenciados está cheia de erros e quando peço ajuda por telefone ou whatsapp para obter informação de credenciados que não encontrei eles me mandam consultar o app (que está errado). O plano é participativo e os reajustes são sempre muito acima de qualquer índice de inflação (INPC, IPCA, SELIC, etc.), E mesmo assim sempre está no vermelho"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"Reembolso de anestesista com prazo muito além do prazo normal ,obrigando-me a pagar; hospital São Lucas sem receber cirurgia realizada em maio até a presente data. </a:t>
            </a:r>
            <a:r>
              <a:rPr lang="pt-BR" sz="1200" b="1">
                <a:solidFill>
                  <a:schemeClr val="bg1">
                    <a:lumMod val="50000"/>
                  </a:schemeClr>
                </a:solidFill>
                <a:latin typeface="Calibri" panose="020F0502020204030204" pitchFamily="34" charset="0"/>
                <a:cs typeface="Calibri" panose="020F0502020204030204" pitchFamily="34" charset="0"/>
              </a:rPr>
              <a:t>Enviei solicitação de esclarecimentos sobre caso em 01/11/2024 ainda sem resposta</a:t>
            </a:r>
            <a:r>
              <a:rPr lang="pt-BR" sz="1200">
                <a:solidFill>
                  <a:schemeClr val="bg1">
                    <a:lumMod val="50000"/>
                  </a:schemeClr>
                </a:solidFill>
                <a:latin typeface="Calibri" panose="020F0502020204030204" pitchFamily="34" charset="0"/>
                <a:cs typeface="Calibri" panose="020F0502020204030204" pitchFamily="34" charset="0"/>
              </a:rPr>
              <a:t>. Cirurgião também reclamou não pagamento."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"Quando procurei o Pasa com a nota fiscal do médico particular que usei </a:t>
            </a:r>
            <a:r>
              <a:rPr lang="pt-BR" sz="1200" b="1">
                <a:solidFill>
                  <a:schemeClr val="bg1">
                    <a:lumMod val="50000"/>
                  </a:schemeClr>
                </a:solidFill>
                <a:latin typeface="Calibri" panose="020F0502020204030204" pitchFamily="34" charset="0"/>
                <a:cs typeface="Calibri" panose="020F0502020204030204" pitchFamily="34" charset="0"/>
              </a:rPr>
              <a:t>não tive resposta </a:t>
            </a:r>
            <a:r>
              <a:rPr lang="pt-BR" sz="1200">
                <a:solidFill>
                  <a:schemeClr val="bg1">
                    <a:lumMod val="50000"/>
                  </a:schemeClr>
                </a:solidFill>
                <a:latin typeface="Calibri" panose="020F0502020204030204" pitchFamily="34" charset="0"/>
                <a:cs typeface="Calibri" panose="020F0502020204030204" pitchFamily="34" charset="0"/>
              </a:rPr>
              <a:t>estou aguardando o Pasa  falar se eu tenho direito ou não ao reembolso!"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"Antes o plano era muito bom mas esse ano tive vários problemas com a mudança de sistema. Ao reclamar, teve dia que </a:t>
            </a:r>
            <a:r>
              <a:rPr lang="pt-BR" sz="1200" b="1">
                <a:solidFill>
                  <a:schemeClr val="bg1">
                    <a:lumMod val="50000"/>
                  </a:schemeClr>
                </a:solidFill>
                <a:latin typeface="Calibri" panose="020F0502020204030204" pitchFamily="34" charset="0"/>
                <a:cs typeface="Calibri" panose="020F0502020204030204" pitchFamily="34" charset="0"/>
              </a:rPr>
              <a:t>fiquei mais de 1 hora em frente ao computador esperando atendimento."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"As ultimas vezes que meu pai e minha mãe precisaram de utilizar o plano </a:t>
            </a:r>
            <a:r>
              <a:rPr lang="pt-BR" sz="1200" b="1">
                <a:solidFill>
                  <a:schemeClr val="bg1">
                    <a:lumMod val="50000"/>
                  </a:schemeClr>
                </a:solidFill>
                <a:latin typeface="Calibri" panose="020F0502020204030204" pitchFamily="34" charset="0"/>
                <a:cs typeface="Calibri" panose="020F0502020204030204" pitchFamily="34" charset="0"/>
              </a:rPr>
              <a:t>tivemos um péssimo atendimento </a:t>
            </a:r>
            <a:r>
              <a:rPr lang="pt-BR" sz="1200">
                <a:solidFill>
                  <a:schemeClr val="bg1">
                    <a:lumMod val="50000"/>
                  </a:schemeClr>
                </a:solidFill>
                <a:latin typeface="Calibri" panose="020F0502020204030204" pitchFamily="34" charset="0"/>
                <a:cs typeface="Calibri" panose="020F0502020204030204" pitchFamily="34" charset="0"/>
              </a:rPr>
              <a:t>e dificuldade de resolução pelo plano"</a:t>
            </a:r>
          </a:p>
        </p:txBody>
      </p:sp>
      <p:sp>
        <p:nvSpPr>
          <p:cNvPr id="6" name="CaixaDeTexto 5">
            <a:extLst>
              <a:ext uri="{FF2B5EF4-FFF2-40B4-BE49-F238E27FC236}">
                <a16:creationId xmlns:a16="http://schemas.microsoft.com/office/drawing/2014/main" id="{712B0D5C-E561-2970-1BC0-BA9F74EA5F59}"/>
              </a:ext>
            </a:extLst>
          </p:cNvPr>
          <p:cNvSpPr txBox="1"/>
          <p:nvPr/>
        </p:nvSpPr>
        <p:spPr>
          <a:xfrm>
            <a:off x="75" y="2780928"/>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Relacionamento/Atendimento  (19%)</a:t>
            </a:r>
          </a:p>
        </p:txBody>
      </p:sp>
    </p:spTree>
    <p:extLst>
      <p:ext uri="{BB962C8B-B14F-4D97-AF65-F5344CB8AC3E}">
        <p14:creationId xmlns:p14="http://schemas.microsoft.com/office/powerpoint/2010/main" val="33057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Introdução</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CaixaDeTexto 5">
            <a:extLst>
              <a:ext uri="{FF2B5EF4-FFF2-40B4-BE49-F238E27FC236}">
                <a16:creationId xmlns:a16="http://schemas.microsoft.com/office/drawing/2014/main" id="{80713A6F-EED5-92F8-50EA-0BAC918A0364}"/>
              </a:ext>
            </a:extLst>
          </p:cNvPr>
          <p:cNvSpPr txBox="1"/>
          <p:nvPr/>
        </p:nvSpPr>
        <p:spPr>
          <a:xfrm>
            <a:off x="5047" y="938432"/>
            <a:ext cx="10623636" cy="5001369"/>
          </a:xfrm>
          <a:prstGeom prst="rect">
            <a:avLst/>
          </a:prstGeom>
          <a:noFill/>
        </p:spPr>
        <p:txBody>
          <a:bodyPr wrap="square">
            <a:spAutoFit/>
          </a:bodyPr>
          <a:lstStyle/>
          <a:p>
            <a:pPr algn="just" fontAlgn="auto">
              <a:spcBef>
                <a:spcPts val="0"/>
              </a:spcBef>
              <a:spcAft>
                <a:spcPts val="0"/>
              </a:spcAft>
              <a:buClr>
                <a:prstClr val="black">
                  <a:lumMod val="50000"/>
                  <a:lumOff val="50000"/>
                </a:prstClr>
              </a:buClr>
            </a:pPr>
            <a:r>
              <a:rPr lang="pt-BR" sz="1400" b="1">
                <a:solidFill>
                  <a:schemeClr val="bg2">
                    <a:lumMod val="50000"/>
                  </a:schemeClr>
                </a:solidFill>
                <a:latin typeface="Calibri" panose="020F0502020204030204"/>
                <a:cs typeface="+mn-cs"/>
              </a:rPr>
              <a:t>Especificação das medidas previstas no planejamento para identificação de participação fraudulenta ou desatenta:</a:t>
            </a:r>
          </a:p>
          <a:p>
            <a:pPr algn="just" fontAlgn="auto">
              <a:spcBef>
                <a:spcPts val="0"/>
              </a:spcBef>
              <a:spcAft>
                <a:spcPts val="0"/>
              </a:spcAft>
              <a:buClr>
                <a:prstClr val="black">
                  <a:lumMod val="50000"/>
                  <a:lumOff val="50000"/>
                </a:prstClr>
              </a:buClr>
            </a:pPr>
            <a:endParaRPr lang="pt-BR" sz="1400">
              <a:solidFill>
                <a:schemeClr val="bg2">
                  <a:lumMod val="50000"/>
                </a:schemeClr>
              </a:solidFill>
              <a:latin typeface="Calibri" panose="020F0502020204030204"/>
              <a:cs typeface="+mn-cs"/>
            </a:endParaRPr>
          </a:p>
          <a:p>
            <a:pPr algn="just" fontAlgn="auto">
              <a:spcBef>
                <a:spcPts val="0"/>
              </a:spcBef>
              <a:spcAft>
                <a:spcPts val="0"/>
              </a:spcAft>
              <a:buClr>
                <a:prstClr val="black">
                  <a:lumMod val="50000"/>
                  <a:lumOff val="50000"/>
                </a:prstClr>
              </a:buClr>
            </a:pPr>
            <a:endParaRPr lang="pt-BR" sz="300">
              <a:solidFill>
                <a:schemeClr val="bg2">
                  <a:lumMod val="50000"/>
                </a:schemeClr>
              </a:solidFill>
              <a:latin typeface="Calibri" panose="020F0502020204030204"/>
              <a:cs typeface="+mn-cs"/>
            </a:endParaRPr>
          </a:p>
          <a:p>
            <a:pPr algn="just" fontAlgn="auto">
              <a:spcBef>
                <a:spcPts val="0"/>
              </a:spcBef>
              <a:spcAft>
                <a:spcPts val="0"/>
              </a:spcAft>
              <a:buClr>
                <a:prstClr val="black">
                  <a:lumMod val="50000"/>
                  <a:lumOff val="50000"/>
                </a:prstClr>
              </a:buClr>
            </a:pPr>
            <a:r>
              <a:rPr lang="pt-BR" sz="1200">
                <a:solidFill>
                  <a:schemeClr val="bg2">
                    <a:lumMod val="50000"/>
                  </a:schemeClr>
                </a:solidFill>
                <a:latin typeface="Calibri" panose="020F0502020204030204"/>
                <a:cs typeface="+mn-cs"/>
              </a:rPr>
              <a:t>O sistema de monitoramento e controle da qualidade do IBRC é composto de algumas etapas que propiciam a efetividade do propósito de garantir a entrega exata do que foi planejado, bem como identificar participação fraudulenta ou desatenta:</a:t>
            </a:r>
          </a:p>
          <a:p>
            <a:pPr algn="just" fontAlgn="auto">
              <a:spcBef>
                <a:spcPts val="0"/>
              </a:spcBef>
              <a:spcAft>
                <a:spcPts val="0"/>
              </a:spcAft>
              <a:buClr>
                <a:prstClr val="black">
                  <a:lumMod val="50000"/>
                  <a:lumOff val="50000"/>
                </a:prstClr>
              </a:buClr>
            </a:pPr>
            <a:endParaRPr lang="pt-BR" sz="1200">
              <a:solidFill>
                <a:schemeClr val="bg2">
                  <a:lumMod val="50000"/>
                </a:schemeClr>
              </a:solidFill>
              <a:latin typeface="Calibri" panose="020F0502020204030204"/>
              <a:cs typeface="+mn-cs"/>
            </a:endParaRPr>
          </a:p>
          <a:p>
            <a:pPr marL="285750" indent="-285750" algn="just" fontAlgn="auto">
              <a:spcBef>
                <a:spcPts val="0"/>
              </a:spcBef>
              <a:spcAft>
                <a:spcPts val="0"/>
              </a:spcAft>
              <a:buClr>
                <a:prstClr val="black">
                  <a:lumMod val="50000"/>
                  <a:lumOff val="50000"/>
                </a:prstClr>
              </a:buClr>
              <a:buFont typeface="Wingdings" panose="05000000000000000000" pitchFamily="2" charset="2"/>
              <a:buChar char="ü"/>
            </a:pPr>
            <a:r>
              <a:rPr lang="pt-BR" sz="1200">
                <a:solidFill>
                  <a:schemeClr val="bg2">
                    <a:lumMod val="50000"/>
                  </a:schemeClr>
                </a:solidFill>
                <a:latin typeface="Calibri" panose="020F0502020204030204"/>
                <a:cs typeface="+mn-cs"/>
              </a:rPr>
              <a:t>Conferência dupla do sistema informatizado onde são imputados lista de clientes e formulário de pesquisa – front office de pesquisa, antes do início do projeto, garantindo assim que tudo que chegue à tela do pesquisador esteja 100% conforme;</a:t>
            </a:r>
          </a:p>
          <a:p>
            <a:pPr marL="285750" indent="-285750" algn="just" fontAlgn="auto">
              <a:spcBef>
                <a:spcPts val="0"/>
              </a:spcBef>
              <a:spcAft>
                <a:spcPts val="0"/>
              </a:spcAft>
              <a:buClr>
                <a:prstClr val="black">
                  <a:lumMod val="50000"/>
                  <a:lumOff val="50000"/>
                </a:prstClr>
              </a:buClr>
              <a:buFont typeface="Wingdings" panose="05000000000000000000" pitchFamily="2" charset="2"/>
              <a:buChar char="ü"/>
            </a:pPr>
            <a:r>
              <a:rPr lang="pt-BR" sz="1200">
                <a:solidFill>
                  <a:schemeClr val="bg2">
                    <a:lumMod val="50000"/>
                  </a:schemeClr>
                </a:solidFill>
                <a:latin typeface="Calibri" panose="020F0502020204030204"/>
                <a:cs typeface="+mn-cs"/>
              </a:rPr>
              <a:t>Conferência diária por turno (logo duas vezes, às 8 e 14h) do adequado funcionamento dos sistemas de discagem automática, sorteio aleatório e front office (lista de beneficiários e formulário);</a:t>
            </a:r>
          </a:p>
          <a:p>
            <a:pPr marL="285750" indent="-285750" algn="just" fontAlgn="auto">
              <a:spcBef>
                <a:spcPts val="0"/>
              </a:spcBef>
              <a:spcAft>
                <a:spcPts val="0"/>
              </a:spcAft>
              <a:buClr>
                <a:prstClr val="black">
                  <a:lumMod val="50000"/>
                  <a:lumOff val="50000"/>
                </a:prstClr>
              </a:buClr>
              <a:buFont typeface="Wingdings" panose="05000000000000000000" pitchFamily="2" charset="2"/>
              <a:buChar char="ü"/>
            </a:pPr>
            <a:r>
              <a:rPr lang="pt-BR" sz="1200">
                <a:solidFill>
                  <a:schemeClr val="bg2">
                    <a:lumMod val="50000"/>
                  </a:schemeClr>
                </a:solidFill>
                <a:latin typeface="Calibri" panose="020F0502020204030204"/>
                <a:cs typeface="+mn-cs"/>
              </a:rPr>
              <a:t>100% da equipe de pesquisadores e supervisores que trabalharam no projeto é treinada presencialmente por instrutor da qualidade, com presença de coordenador ou gerente do projeto;</a:t>
            </a:r>
          </a:p>
          <a:p>
            <a:pPr marL="285750" indent="-285750" algn="just" fontAlgn="auto">
              <a:spcBef>
                <a:spcPts val="0"/>
              </a:spcBef>
              <a:spcAft>
                <a:spcPts val="0"/>
              </a:spcAft>
              <a:buClr>
                <a:prstClr val="black">
                  <a:lumMod val="50000"/>
                  <a:lumOff val="50000"/>
                </a:prstClr>
              </a:buClr>
              <a:buFont typeface="Wingdings" panose="05000000000000000000" pitchFamily="2" charset="2"/>
              <a:buChar char="ü"/>
            </a:pPr>
            <a:r>
              <a:rPr lang="pt-BR" sz="1200">
                <a:solidFill>
                  <a:schemeClr val="bg2">
                    <a:lumMod val="50000"/>
                  </a:schemeClr>
                </a:solidFill>
                <a:latin typeface="Calibri" panose="020F0502020204030204"/>
                <a:cs typeface="+mn-cs"/>
              </a:rPr>
              <a:t>100% da equipe de pesquisadores é monitorada por monitores da qualidade em ao menos uma abordagem por dia, ou seja, seis por semana, por pesquisador;</a:t>
            </a:r>
          </a:p>
          <a:p>
            <a:pPr marL="285750" indent="-285750" algn="just" fontAlgn="auto">
              <a:spcBef>
                <a:spcPts val="0"/>
              </a:spcBef>
              <a:spcAft>
                <a:spcPts val="0"/>
              </a:spcAft>
              <a:buClr>
                <a:prstClr val="black">
                  <a:lumMod val="50000"/>
                  <a:lumOff val="50000"/>
                </a:prstClr>
              </a:buClr>
              <a:buFont typeface="Wingdings" panose="05000000000000000000" pitchFamily="2" charset="2"/>
              <a:buChar char="ü"/>
            </a:pPr>
            <a:r>
              <a:rPr lang="pt-BR" sz="1200">
                <a:solidFill>
                  <a:schemeClr val="bg2">
                    <a:lumMod val="50000"/>
                  </a:schemeClr>
                </a:solidFill>
                <a:latin typeface="Calibri" panose="020F0502020204030204"/>
                <a:cs typeface="+mn-cs"/>
              </a:rPr>
              <a:t>100% das possíveis não conformidades encontradas pelos monitores são alvo de feedback, dado pelo próprio monitor em conjunto com o supervisor do pesquisador que cometeu a não conformidade;</a:t>
            </a:r>
          </a:p>
          <a:p>
            <a:pPr marL="285750" indent="-285750" algn="just" fontAlgn="auto">
              <a:spcBef>
                <a:spcPts val="0"/>
              </a:spcBef>
              <a:spcAft>
                <a:spcPts val="0"/>
              </a:spcAft>
              <a:buClr>
                <a:prstClr val="black">
                  <a:lumMod val="50000"/>
                  <a:lumOff val="50000"/>
                </a:prstClr>
              </a:buClr>
              <a:buFont typeface="Wingdings" panose="05000000000000000000" pitchFamily="2" charset="2"/>
              <a:buChar char="ü"/>
            </a:pPr>
            <a:r>
              <a:rPr lang="pt-BR" sz="1200">
                <a:solidFill>
                  <a:schemeClr val="bg2">
                    <a:lumMod val="50000"/>
                  </a:schemeClr>
                </a:solidFill>
                <a:latin typeface="Calibri" panose="020F0502020204030204"/>
                <a:cs typeface="+mn-cs"/>
              </a:rPr>
              <a:t>Após o feedback, o pesquisador recebe três monitorias extras, no próximo turno de trabalho de 6h00;</a:t>
            </a:r>
          </a:p>
          <a:p>
            <a:pPr marL="285750" indent="-285750" algn="just" fontAlgn="auto">
              <a:spcBef>
                <a:spcPts val="0"/>
              </a:spcBef>
              <a:spcAft>
                <a:spcPts val="0"/>
              </a:spcAft>
              <a:buClr>
                <a:prstClr val="black">
                  <a:lumMod val="50000"/>
                  <a:lumOff val="50000"/>
                </a:prstClr>
              </a:buClr>
              <a:buFont typeface="Wingdings" panose="05000000000000000000" pitchFamily="2" charset="2"/>
              <a:buChar char="ü"/>
            </a:pPr>
            <a:r>
              <a:rPr lang="pt-BR" sz="1200">
                <a:solidFill>
                  <a:schemeClr val="bg2">
                    <a:lumMod val="50000"/>
                  </a:schemeClr>
                </a:solidFill>
                <a:latin typeface="Calibri" panose="020F0502020204030204"/>
                <a:cs typeface="+mn-cs"/>
              </a:rPr>
              <a:t>A reincidência de não conformidade resultará em novo treinamento e novo ciclo de monitoria extra. Em persistindo a abordagem incorreta o pesquisador é retirado do projeto ou mesmo da equipe;</a:t>
            </a:r>
          </a:p>
          <a:p>
            <a:pPr marL="285750" indent="-285750" algn="just" fontAlgn="auto">
              <a:spcBef>
                <a:spcPts val="0"/>
              </a:spcBef>
              <a:spcAft>
                <a:spcPts val="0"/>
              </a:spcAft>
              <a:buClr>
                <a:prstClr val="black">
                  <a:lumMod val="50000"/>
                  <a:lumOff val="50000"/>
                </a:prstClr>
              </a:buClr>
              <a:buFont typeface="Wingdings" panose="05000000000000000000" pitchFamily="2" charset="2"/>
              <a:buChar char="ü"/>
            </a:pPr>
            <a:r>
              <a:rPr lang="pt-BR" sz="1200">
                <a:solidFill>
                  <a:schemeClr val="bg2">
                    <a:lumMod val="50000"/>
                  </a:schemeClr>
                </a:solidFill>
                <a:latin typeface="Calibri" panose="020F0502020204030204"/>
                <a:cs typeface="+mn-cs"/>
              </a:rPr>
              <a:t>Nas pesquisas online, implementamos uma estratégia que compreende o envio de links exclusivos para cada beneficiário por meio de diferentes canais, como SMS, WhatsApp e/ou e-mail. Esses links são controlados por um registro único associado ao ID, identificador único do cliente, registrado na plataforma IBRC. Após a conclusão da entrevista, os dados coletados são armazenados em bancos de dados restritos, e os links utilizados são imediatamente desativados, impedindo qualquer tentativa de reutilização.</a:t>
            </a:r>
          </a:p>
          <a:p>
            <a:pPr marL="285750" indent="-285750" algn="just" fontAlgn="auto">
              <a:spcBef>
                <a:spcPts val="0"/>
              </a:spcBef>
              <a:spcAft>
                <a:spcPts val="0"/>
              </a:spcAft>
              <a:buClr>
                <a:prstClr val="black">
                  <a:lumMod val="50000"/>
                  <a:lumOff val="50000"/>
                </a:prstClr>
              </a:buClr>
              <a:buFont typeface="Wingdings" panose="05000000000000000000" pitchFamily="2" charset="2"/>
              <a:buChar char="ü"/>
            </a:pPr>
            <a:r>
              <a:rPr lang="pt-BR" sz="1200">
                <a:solidFill>
                  <a:schemeClr val="bg2">
                    <a:lumMod val="50000"/>
                  </a:schemeClr>
                </a:solidFill>
                <a:latin typeface="Calibri" panose="020F0502020204030204"/>
                <a:cs typeface="+mn-cs"/>
              </a:rPr>
              <a:t>As respostas obtidas por meio da coleta online são submetidas a uma análise estatística do tempo de resposta. Respostas excessivamente rápidas ou lentas podem sugerir falta de atenção ou inconsistências. Dessa forma, avalia-se o tempo desde a primeira até a última pergunta do questionário. Qualquer tempo de resposta que exceda três desvios padrões em relação à média é descartado. Essa abordagem pressupõe que o tempo médio para a conclusão do questionário segue uma distribuição normal. Ao considerarmos a média mais ou menos três desvios padrões, garantimos uma avaliação estatisticamente robusta do tempo de resposta.</a:t>
            </a:r>
          </a:p>
          <a:p>
            <a:pPr marL="285750" indent="-285750" algn="just" fontAlgn="auto">
              <a:spcBef>
                <a:spcPts val="0"/>
              </a:spcBef>
              <a:spcAft>
                <a:spcPts val="0"/>
              </a:spcAft>
              <a:buClr>
                <a:prstClr val="black">
                  <a:lumMod val="50000"/>
                  <a:lumOff val="50000"/>
                </a:prstClr>
              </a:buClr>
              <a:buFont typeface="Wingdings" panose="05000000000000000000" pitchFamily="2" charset="2"/>
              <a:buChar char="ü"/>
            </a:pPr>
            <a:r>
              <a:rPr lang="pt-BR" sz="1200">
                <a:solidFill>
                  <a:schemeClr val="bg2">
                    <a:lumMod val="50000"/>
                  </a:schemeClr>
                </a:solidFill>
                <a:latin typeface="Calibri" panose="020F0502020204030204"/>
                <a:cs typeface="+mn-cs"/>
              </a:rPr>
              <a:t>Toda interação onde é localizada uma não conformidade é descartada.</a:t>
            </a:r>
          </a:p>
        </p:txBody>
      </p:sp>
    </p:spTree>
    <p:extLst>
      <p:ext uri="{BB962C8B-B14F-4D97-AF65-F5344CB8AC3E}">
        <p14:creationId xmlns:p14="http://schemas.microsoft.com/office/powerpoint/2010/main" val="428296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ACDD9-C877-C63D-0BB9-CED58EAE84C3}"/>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2DE13E1A-6A46-9688-B42A-0A1E689517CB}"/>
              </a:ext>
            </a:extLst>
          </p:cNvPr>
          <p:cNvSpPr/>
          <p:nvPr/>
        </p:nvSpPr>
        <p:spPr>
          <a:xfrm>
            <a:off x="1" y="168832"/>
            <a:ext cx="813697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Justificativas dos não satisfeitos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C8AE20F3-32FD-D7D2-1AAE-B289B3F2205F}"/>
              </a:ext>
            </a:extLst>
          </p:cNvPr>
          <p:cNvSpPr txBox="1"/>
          <p:nvPr/>
        </p:nvSpPr>
        <p:spPr>
          <a:xfrm>
            <a:off x="75" y="1274484"/>
            <a:ext cx="10802255" cy="4870564"/>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Falta de comunicação</a:t>
            </a:r>
            <a:r>
              <a:rPr lang="pt-BR" sz="1200">
                <a:solidFill>
                  <a:schemeClr val="bg1">
                    <a:lumMod val="50000"/>
                  </a:schemeClr>
                </a:solidFill>
                <a:latin typeface="Calibri" panose="020F0502020204030204" pitchFamily="34" charset="0"/>
                <a:cs typeface="Calibri" panose="020F0502020204030204" pitchFamily="34" charset="0"/>
              </a:rPr>
              <a:t>. Plano caro e reajustes absurdos se comparados com aumento salarial.."</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Muito ruim o atendimento </a:t>
            </a:r>
            <a:r>
              <a:rPr lang="pt-BR" sz="1200">
                <a:solidFill>
                  <a:schemeClr val="bg1">
                    <a:lumMod val="50000"/>
                  </a:schemeClr>
                </a:solidFill>
                <a:latin typeface="Calibri" panose="020F0502020204030204" pitchFamily="34" charset="0"/>
                <a:cs typeface="Calibri" panose="020F0502020204030204" pitchFamily="34" charset="0"/>
              </a:rPr>
              <a:t>na clinica Pasa em minha cidade, sempre não consigo consulta quando preciso. Plano saúde muito caro para nós aposentados está difícil de manter."</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Existe grande dificuldade de contato com a operadora. O contato via URA e/ou robô não flui e na prática eu desisto</a:t>
            </a:r>
            <a:r>
              <a:rPr lang="pt-BR" sz="1200">
                <a:solidFill>
                  <a:schemeClr val="bg1">
                    <a:lumMod val="50000"/>
                  </a:schemeClr>
                </a:solidFill>
                <a:latin typeface="Calibri" panose="020F0502020204030204" pitchFamily="34" charset="0"/>
                <a:cs typeface="Calibri" panose="020F0502020204030204" pitchFamily="34" charset="0"/>
              </a:rPr>
              <a:t>. Não há nenhum canal ou opção na URA que me permite falar com um atendente. O único canal que resta é o envio de e-mail, mas com resposta com prazo muito longo e eventualmente um contato telefônico."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Fiz uma reclamação onde não foi atendida</a:t>
            </a:r>
            <a:r>
              <a:rPr lang="pt-BR" sz="1200">
                <a:solidFill>
                  <a:schemeClr val="bg1">
                    <a:lumMod val="50000"/>
                  </a:schemeClr>
                </a:solidFill>
                <a:latin typeface="Calibri" panose="020F0502020204030204" pitchFamily="34" charset="0"/>
                <a:cs typeface="Calibri" panose="020F0502020204030204" pitchFamily="34" charset="0"/>
              </a:rPr>
              <a:t>, então estou insatisfeita!"</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Algumas questões recentes que ainda não foram resolvidos</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"Não recebo caderno de médicos, não sei onde é o PASA hoje, mudou de local</a:t>
            </a:r>
            <a:r>
              <a:rPr lang="pt-BR" sz="1200" b="1">
                <a:solidFill>
                  <a:schemeClr val="bg1">
                    <a:lumMod val="50000"/>
                  </a:schemeClr>
                </a:solidFill>
                <a:latin typeface="Calibri" panose="020F0502020204030204" pitchFamily="34" charset="0"/>
                <a:cs typeface="Calibri" panose="020F0502020204030204" pitchFamily="34" charset="0"/>
              </a:rPr>
              <a:t>, não me mandam informação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Tenho dificuldade até de acesso ao extrato para pagamento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"Atrasos de entrega de medicamentos que o plano me fornece. </a:t>
            </a:r>
            <a:r>
              <a:rPr lang="pt-BR" sz="1200" b="1">
                <a:solidFill>
                  <a:schemeClr val="bg1">
                    <a:lumMod val="50000"/>
                  </a:schemeClr>
                </a:solidFill>
                <a:latin typeface="Calibri" panose="020F0502020204030204" pitchFamily="34" charset="0"/>
                <a:cs typeface="Calibri" panose="020F0502020204030204" pitchFamily="34" charset="0"/>
              </a:rPr>
              <a:t>A comunicação pouco efetiva</a:t>
            </a:r>
            <a:r>
              <a:rPr lang="pt-BR" sz="1200">
                <a:solidFill>
                  <a:schemeClr val="bg1">
                    <a:lumMod val="50000"/>
                  </a:schemeClr>
                </a:solidFill>
                <a:latin typeface="Calibri" panose="020F0502020204030204" pitchFamily="34" charset="0"/>
                <a:cs typeface="Calibri" panose="020F0502020204030204" pitchFamily="34" charset="0"/>
              </a:rPr>
              <a:t>, e descumprimento geral em prazos."</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"Necessitei fazer uma cirurgia de varizes e no meu entendimento a cirurgia foi marcada com antecedência minha filha que me acompanhava ficou no corredor do hospital com nossos pertences de 12:30 ás 21:00 </a:t>
            </a:r>
            <a:r>
              <a:rPr lang="pt-BR" sz="1200" b="1">
                <a:solidFill>
                  <a:schemeClr val="bg1">
                    <a:lumMod val="50000"/>
                  </a:schemeClr>
                </a:solidFill>
                <a:latin typeface="Calibri" panose="020F0502020204030204" pitchFamily="34" charset="0"/>
                <a:cs typeface="Calibri" panose="020F0502020204030204" pitchFamily="34" charset="0"/>
              </a:rPr>
              <a:t>eu reclamei me disseram que o plano está ciente e que é praxe, mas no outro dia tive sair antes das 10:00 porque me diária venceria e eu só tinha direito a uma diaria.se isso é verdade o plano está concordando de pagar uma diária por 12:00 horas de estadia, isso chega ser imoral</a:t>
            </a:r>
            <a:r>
              <a:rPr lang="pt-BR" sz="1200">
                <a:solidFill>
                  <a:schemeClr val="bg1">
                    <a:lumMod val="50000"/>
                  </a:schemeClr>
                </a:solidFill>
                <a:latin typeface="Calibri" panose="020F0502020204030204" pitchFamily="34" charset="0"/>
                <a:cs typeface="Calibri" panose="020F0502020204030204" pitchFamily="34" charset="0"/>
              </a:rPr>
              <a:t>, é uma vergonha. o Hospital foi o Mater dai.“</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A dificuldade de mexer no site e dificuldades na liberação da senha para fazer os procedimentos, precisei de uma infiltração e sou atendida somente por máquinas</a:t>
            </a:r>
            <a:r>
              <a:rPr lang="pt-BR" sz="1200">
                <a:solidFill>
                  <a:schemeClr val="bg1">
                    <a:lumMod val="50000"/>
                  </a:schemeClr>
                </a:solidFill>
                <a:latin typeface="Calibri" panose="020F0502020204030204" pitchFamily="34" charset="0"/>
                <a:cs typeface="Calibri" panose="020F0502020204030204" pitchFamily="34" charset="0"/>
              </a:rPr>
              <a:t>! (menu eletrônico), quando eu consegui falar com a atendente humana, esta resolveu o meu problema rapidamente. Observação: Os idosos não tem conhecimento digital."</a:t>
            </a:r>
          </a:p>
          <a:p>
            <a:pPr marL="380990" indent="-380990" algn="just">
              <a:spcBef>
                <a:spcPts val="933"/>
              </a:spcBef>
              <a:buFont typeface="Wingdings" panose="05000000000000000000" pitchFamily="2" charset="2"/>
              <a:buChar char="§"/>
            </a:pPr>
            <a:r>
              <a:rPr lang="pt-BR" sz="1200" b="1">
                <a:solidFill>
                  <a:schemeClr val="bg1">
                    <a:lumMod val="50000"/>
                  </a:schemeClr>
                </a:solidFill>
                <a:latin typeface="Calibri" panose="020F0502020204030204" pitchFamily="34" charset="0"/>
                <a:cs typeface="Calibri" panose="020F0502020204030204" pitchFamily="34" charset="0"/>
              </a:rPr>
              <a:t>"Atendimento poderia melhorar.“</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"Qualidade e abrangência dos prestadores e reajustes acima da inflação. </a:t>
            </a:r>
            <a:r>
              <a:rPr lang="pt-BR" sz="1200" b="1">
                <a:solidFill>
                  <a:schemeClr val="bg1">
                    <a:lumMod val="50000"/>
                  </a:schemeClr>
                </a:solidFill>
                <a:latin typeface="Calibri" panose="020F0502020204030204" pitchFamily="34" charset="0"/>
                <a:cs typeface="Calibri" panose="020F0502020204030204" pitchFamily="34" charset="0"/>
              </a:rPr>
              <a:t>O atendimento por telefone não é bom</a:t>
            </a:r>
            <a:r>
              <a:rPr lang="pt-BR" sz="1200">
                <a:solidFill>
                  <a:schemeClr val="bg1">
                    <a:lumMod val="50000"/>
                  </a:schemeClr>
                </a:solidFill>
                <a:latin typeface="Calibri" panose="020F0502020204030204" pitchFamily="34" charset="0"/>
                <a:cs typeface="Calibri" panose="020F0502020204030204" pitchFamily="34" charset="0"/>
              </a:rPr>
              <a:t>."</a:t>
            </a:r>
          </a:p>
        </p:txBody>
      </p:sp>
      <p:sp>
        <p:nvSpPr>
          <p:cNvPr id="6" name="CaixaDeTexto 5">
            <a:extLst>
              <a:ext uri="{FF2B5EF4-FFF2-40B4-BE49-F238E27FC236}">
                <a16:creationId xmlns:a16="http://schemas.microsoft.com/office/drawing/2014/main" id="{F0BEB3FB-45F9-47FA-8C8F-432553CAD085}"/>
              </a:ext>
            </a:extLst>
          </p:cNvPr>
          <p:cNvSpPr txBox="1"/>
          <p:nvPr/>
        </p:nvSpPr>
        <p:spPr>
          <a:xfrm>
            <a:off x="75" y="908720"/>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Relacionamento/Atendimento  (19%)</a:t>
            </a:r>
          </a:p>
        </p:txBody>
      </p:sp>
    </p:spTree>
    <p:extLst>
      <p:ext uri="{BB962C8B-B14F-4D97-AF65-F5344CB8AC3E}">
        <p14:creationId xmlns:p14="http://schemas.microsoft.com/office/powerpoint/2010/main" val="2752663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91677-2835-05F5-A45A-9B151F78DEF1}"/>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68067FD-3B80-A755-F7DC-E1D85696607A}"/>
              </a:ext>
            </a:extLst>
          </p:cNvPr>
          <p:cNvSpPr/>
          <p:nvPr/>
        </p:nvSpPr>
        <p:spPr>
          <a:xfrm>
            <a:off x="1" y="168832"/>
            <a:ext cx="813697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Justificativas dos não satisfeitos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558CC2B4-3069-9455-2380-D5953F302D34}"/>
              </a:ext>
            </a:extLst>
          </p:cNvPr>
          <p:cNvSpPr txBox="1"/>
          <p:nvPr/>
        </p:nvSpPr>
        <p:spPr>
          <a:xfrm>
            <a:off x="75" y="1274484"/>
            <a:ext cx="10802255" cy="2839239"/>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"Tempo de espera pra liberação de cirurgia, </a:t>
            </a:r>
            <a:r>
              <a:rPr lang="pt-BR" sz="1200" b="1">
                <a:solidFill>
                  <a:schemeClr val="bg1">
                    <a:lumMod val="50000"/>
                  </a:schemeClr>
                </a:solidFill>
                <a:latin typeface="Calibri" panose="020F0502020204030204" pitchFamily="34" charset="0"/>
                <a:cs typeface="Calibri" panose="020F0502020204030204" pitchFamily="34" charset="0"/>
              </a:rPr>
              <a:t>pelas respostas que recebemos quando entramos em contato com o Pasa, e também pelo site horrível q não disponibiliza informações</a:t>
            </a:r>
            <a:r>
              <a:rPr lang="pt-BR" sz="1200">
                <a:solidFill>
                  <a:schemeClr val="bg1">
                    <a:lumMod val="50000"/>
                  </a:schemeClr>
                </a:solidFill>
                <a:latin typeface="Calibri" panose="020F0502020204030204" pitchFamily="34" charset="0"/>
                <a:cs typeface="Calibri" panose="020F0502020204030204" pitchFamily="34" charset="0"/>
              </a:rPr>
              <a:t> como o percentual altíssimo de reajuste anual e também sobre informações. No site das despesas que tivemos no mês"</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 rol de profissionais reduziu muito; </a:t>
            </a:r>
            <a:r>
              <a:rPr lang="pt-BR" sz="1200" b="1">
                <a:solidFill>
                  <a:schemeClr val="bg1">
                    <a:lumMod val="50000"/>
                  </a:schemeClr>
                </a:solidFill>
                <a:latin typeface="Calibri" panose="020F0502020204030204" pitchFamily="34" charset="0"/>
                <a:cs typeface="Calibri" panose="020F0502020204030204" pitchFamily="34" charset="0"/>
              </a:rPr>
              <a:t>e o atendimento pelo plano está muito burocrático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 plano tem um valor altíssimo e ainda assim não presta todos os cuidados necessários pois não tem especialistas qualificados na área de psiquiatria e psicologia. Também dificulta o acesso a lista de credenciados quando somente disponibiliza por meio de internet o que não facilita o acesso para os idosos não acostumados a tecnologias. </a:t>
            </a:r>
            <a:r>
              <a:rPr lang="pt-BR" sz="1200" b="1">
                <a:solidFill>
                  <a:schemeClr val="bg1">
                    <a:lumMod val="50000"/>
                  </a:schemeClr>
                </a:solidFill>
                <a:latin typeface="Calibri" panose="020F0502020204030204" pitchFamily="34" charset="0"/>
                <a:cs typeface="Calibri" panose="020F0502020204030204" pitchFamily="34" charset="0"/>
              </a:rPr>
              <a:t>Nem mesmo ao ligar as atendentes sabem dizer ao certo quem e onde atende determinada especialidade</a:t>
            </a:r>
            <a:r>
              <a:rPr lang="pt-BR" sz="1200">
                <a:solidFill>
                  <a:schemeClr val="bg1">
                    <a:lumMod val="50000"/>
                  </a:schemeClr>
                </a:solidFill>
                <a:latin typeface="Calibri" panose="020F0502020204030204" pitchFamily="34" charset="0"/>
                <a:cs typeface="Calibri" panose="020F0502020204030204" pitchFamily="34" charset="0"/>
              </a:rPr>
              <a:t>. Na maioria das vezes descobrimos os credenciados ligando para os consultórios. As vezes são credenciados e não constam nem na lista do plano. Completa desorganização nesse sentido."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"Minhas últimas experiências foram bem difíceis, </a:t>
            </a:r>
            <a:r>
              <a:rPr lang="pt-BR" sz="1200" b="1">
                <a:solidFill>
                  <a:schemeClr val="bg1">
                    <a:lumMod val="50000"/>
                  </a:schemeClr>
                </a:solidFill>
                <a:latin typeface="Calibri" panose="020F0502020204030204" pitchFamily="34" charset="0"/>
                <a:cs typeface="Calibri" panose="020F0502020204030204" pitchFamily="34" charset="0"/>
              </a:rPr>
              <a:t>pois tive dificuldade para consultar, em função da lista de credenciados deles. Quando o profissional atendia pelo plano, não tinha vaga ou eu ficava na lista de espera, por vários meses, e tive que pedir ajuda na ouvidoria</a:t>
            </a:r>
            <a:r>
              <a:rPr lang="pt-BR" sz="1200">
                <a:solidFill>
                  <a:schemeClr val="bg1">
                    <a:lumMod val="50000"/>
                  </a:schemeClr>
                </a:solidFill>
                <a:latin typeface="Calibri" panose="020F0502020204030204" pitchFamily="34" charset="0"/>
                <a:cs typeface="Calibri" panose="020F0502020204030204" pitchFamily="34" charset="0"/>
              </a:rPr>
              <a:t>. Da lista de profissionais, ou não atende, ou não tem vaga, ou fica numa lista de espera sem previsão de atendimento, ou em locais muito longe de casa. O Plano Pasa não deu opção de reembolso e tenho que levar minha filha muito longe de casa, e eu precisaria de um local mais acessível. Minha filha é muito nova e é autista. Eu moro no bairro Buritis e sou atendida no Prado e na Savassi. Tenho que pegar o anel rodoviário, com um trânsito muito grande. Minha filha chega na fisioterapia já muito cansada. Eu tenho estes problemas, tanto para a minha filha como para mim."</a:t>
            </a:r>
          </a:p>
        </p:txBody>
      </p:sp>
      <p:sp>
        <p:nvSpPr>
          <p:cNvPr id="6" name="CaixaDeTexto 5">
            <a:extLst>
              <a:ext uri="{FF2B5EF4-FFF2-40B4-BE49-F238E27FC236}">
                <a16:creationId xmlns:a16="http://schemas.microsoft.com/office/drawing/2014/main" id="{047466D9-4DE8-3951-294B-6228B3870414}"/>
              </a:ext>
            </a:extLst>
          </p:cNvPr>
          <p:cNvSpPr txBox="1"/>
          <p:nvPr/>
        </p:nvSpPr>
        <p:spPr>
          <a:xfrm>
            <a:off x="75" y="908720"/>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Relacionamento/Atendimento  (19%)</a:t>
            </a:r>
          </a:p>
        </p:txBody>
      </p:sp>
      <p:sp>
        <p:nvSpPr>
          <p:cNvPr id="4" name="CaixaDeTexto 3">
            <a:extLst>
              <a:ext uri="{FF2B5EF4-FFF2-40B4-BE49-F238E27FC236}">
                <a16:creationId xmlns:a16="http://schemas.microsoft.com/office/drawing/2014/main" id="{F3F03121-BFCF-F177-96BE-F9273F3A209A}"/>
              </a:ext>
            </a:extLst>
          </p:cNvPr>
          <p:cNvSpPr txBox="1"/>
          <p:nvPr/>
        </p:nvSpPr>
        <p:spPr>
          <a:xfrm>
            <a:off x="75" y="4514844"/>
            <a:ext cx="10802255" cy="1777410"/>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A cada ano que passa o plano fica mais restrito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Pouca quantidade de credenciados </a:t>
            </a:r>
            <a:r>
              <a:rPr lang="pt-BR" sz="1200">
                <a:solidFill>
                  <a:schemeClr val="bg1">
                    <a:lumMod val="50000"/>
                  </a:schemeClr>
                </a:solidFill>
                <a:latin typeface="Calibri" panose="020F0502020204030204" pitchFamily="34" charset="0"/>
                <a:cs typeface="Calibri" panose="020F0502020204030204" pitchFamily="34" charset="0"/>
              </a:rPr>
              <a:t>e alto tempo de espera para consulta junto aos prestadores de serviço."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rol de profissionais reduziu muito</a:t>
            </a:r>
            <a:r>
              <a:rPr lang="pt-BR" sz="1200">
                <a:solidFill>
                  <a:schemeClr val="bg1">
                    <a:lumMod val="50000"/>
                  </a:schemeClr>
                </a:solidFill>
                <a:latin typeface="Calibri" panose="020F0502020204030204" pitchFamily="34" charset="0"/>
                <a:cs typeface="Calibri" panose="020F0502020204030204" pitchFamily="34" charset="0"/>
              </a:rPr>
              <a:t>; e o atendimento pelo plano está muito burocrático"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Falta de médicos em Governador Valadares </a:t>
            </a:r>
            <a:r>
              <a:rPr lang="pt-BR" sz="1200">
                <a:solidFill>
                  <a:schemeClr val="bg1">
                    <a:lumMod val="50000"/>
                  </a:schemeClr>
                </a:solidFill>
                <a:latin typeface="Calibri" panose="020F0502020204030204" pitchFamily="34" charset="0"/>
                <a:cs typeface="Calibri" panose="020F0502020204030204" pitchFamily="34" charset="0"/>
              </a:rPr>
              <a:t>na área que necessitamos e atendimento Home Care para um paciente que tem 91 anos"</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"Não estou com a desculpa que segue a ANS as resoluções são muito demoradas </a:t>
            </a:r>
            <a:r>
              <a:rPr lang="pt-BR" sz="1200" b="1">
                <a:solidFill>
                  <a:schemeClr val="bg1">
                    <a:lumMod val="50000"/>
                  </a:schemeClr>
                </a:solidFill>
                <a:latin typeface="Calibri" panose="020F0502020204030204" pitchFamily="34" charset="0"/>
                <a:cs typeface="Calibri" panose="020F0502020204030204" pitchFamily="34" charset="0"/>
              </a:rPr>
              <a:t>a lista dos médicos é bem pequena</a:t>
            </a:r>
            <a:r>
              <a:rPr lang="pt-BR" sz="1200">
                <a:solidFill>
                  <a:schemeClr val="bg1">
                    <a:lumMod val="50000"/>
                  </a:schemeClr>
                </a:solidFill>
                <a:latin typeface="Calibri" panose="020F0502020204030204" pitchFamily="34" charset="0"/>
                <a:cs typeface="Calibri" panose="020F0502020204030204" pitchFamily="34" charset="0"/>
              </a:rPr>
              <a:t>, usamos só médicos particulares.“</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"Nota 2. Valor dos serviços e </a:t>
            </a:r>
            <a:r>
              <a:rPr lang="pt-BR" sz="1200" b="1">
                <a:solidFill>
                  <a:schemeClr val="bg1">
                    <a:lumMod val="50000"/>
                  </a:schemeClr>
                </a:solidFill>
                <a:latin typeface="Calibri" panose="020F0502020204030204" pitchFamily="34" charset="0"/>
                <a:cs typeface="Calibri" panose="020F0502020204030204" pitchFamily="34" charset="0"/>
              </a:rPr>
              <a:t>baixo número de profissionais especializados na minha região</a:t>
            </a:r>
            <a:r>
              <a:rPr lang="pt-BR" sz="1200">
                <a:solidFill>
                  <a:schemeClr val="bg1">
                    <a:lumMod val="50000"/>
                  </a:schemeClr>
                </a:solidFill>
                <a:latin typeface="Calibri" panose="020F0502020204030204" pitchFamily="34" charset="0"/>
                <a:cs typeface="Calibri" panose="020F0502020204030204" pitchFamily="34" charset="0"/>
              </a:rPr>
              <a:t>."</a:t>
            </a:r>
          </a:p>
        </p:txBody>
      </p:sp>
      <p:sp>
        <p:nvSpPr>
          <p:cNvPr id="5" name="CaixaDeTexto 4">
            <a:extLst>
              <a:ext uri="{FF2B5EF4-FFF2-40B4-BE49-F238E27FC236}">
                <a16:creationId xmlns:a16="http://schemas.microsoft.com/office/drawing/2014/main" id="{3B1AE525-CD96-B33C-29CE-C0304714D204}"/>
              </a:ext>
            </a:extLst>
          </p:cNvPr>
          <p:cNvSpPr txBox="1"/>
          <p:nvPr/>
        </p:nvSpPr>
        <p:spPr>
          <a:xfrm>
            <a:off x="75" y="4149080"/>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Rede credenciada (17%)</a:t>
            </a:r>
          </a:p>
        </p:txBody>
      </p:sp>
    </p:spTree>
    <p:extLst>
      <p:ext uri="{BB962C8B-B14F-4D97-AF65-F5344CB8AC3E}">
        <p14:creationId xmlns:p14="http://schemas.microsoft.com/office/powerpoint/2010/main" val="3436069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6C3F0-A063-743A-835A-6B57FE9EA39A}"/>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EF2E6B41-C723-E188-BD4B-DBD025DF2ACE}"/>
              </a:ext>
            </a:extLst>
          </p:cNvPr>
          <p:cNvSpPr/>
          <p:nvPr/>
        </p:nvSpPr>
        <p:spPr>
          <a:xfrm>
            <a:off x="1" y="168832"/>
            <a:ext cx="813697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Justificativas dos não satisfeitos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CaixaDeTexto 3">
            <a:extLst>
              <a:ext uri="{FF2B5EF4-FFF2-40B4-BE49-F238E27FC236}">
                <a16:creationId xmlns:a16="http://schemas.microsoft.com/office/drawing/2014/main" id="{632D5AC5-9FF4-4D0C-A056-08D9442B53F6}"/>
              </a:ext>
            </a:extLst>
          </p:cNvPr>
          <p:cNvSpPr txBox="1"/>
          <p:nvPr/>
        </p:nvSpPr>
        <p:spPr>
          <a:xfrm>
            <a:off x="75" y="1274484"/>
            <a:ext cx="10802255" cy="5170646"/>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"Diminuição de médicos credenciados e </a:t>
            </a:r>
            <a:r>
              <a:rPr lang="pt-BR" sz="1200" b="1">
                <a:solidFill>
                  <a:schemeClr val="bg1">
                    <a:lumMod val="50000"/>
                  </a:schemeClr>
                </a:solidFill>
                <a:latin typeface="Calibri" panose="020F0502020204030204" pitchFamily="34" charset="0"/>
                <a:cs typeface="Calibri" panose="020F0502020204030204" pitchFamily="34" charset="0"/>
              </a:rPr>
              <a:t>dificuldade de achar especialista</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Lista de prestadores de serviço</a:t>
            </a:r>
            <a:r>
              <a:rPr lang="pt-BR" sz="1200">
                <a:solidFill>
                  <a:schemeClr val="bg1">
                    <a:lumMod val="50000"/>
                  </a:schemeClr>
                </a:solidFill>
                <a:latin typeface="Calibri" panose="020F0502020204030204" pitchFamily="34" charset="0"/>
                <a:cs typeface="Calibri" panose="020F0502020204030204" pitchFamily="34" charset="0"/>
              </a:rPr>
              <a:t>. Não temos acesso ela está desratizada."</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As clínicas são distantes de onde resido</a:t>
            </a:r>
            <a:r>
              <a:rPr lang="pt-BR" sz="1200">
                <a:solidFill>
                  <a:schemeClr val="bg1">
                    <a:lumMod val="50000"/>
                  </a:schemeClr>
                </a:solidFill>
                <a:latin typeface="Calibri" panose="020F0502020204030204" pitchFamily="34" charset="0"/>
                <a:cs typeface="Calibri" panose="020F0502020204030204" pitchFamily="34" charset="0"/>
              </a:rPr>
              <a:t>, e hospital só tem um que fica em Vitória e eu resido em Vila Velha"</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A minha procura pela especialista e não consigo encontrar</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Dificuldade de localizar médicos credenciados que atendam o plano</a:t>
            </a:r>
            <a:r>
              <a:rPr lang="pt-BR" sz="1200">
                <a:solidFill>
                  <a:schemeClr val="bg1">
                    <a:lumMod val="50000"/>
                  </a:schemeClr>
                </a:solidFill>
                <a:latin typeface="Calibri" panose="020F0502020204030204" pitchFamily="34" charset="0"/>
                <a:cs typeface="Calibri" panose="020F0502020204030204" pitchFamily="34" charset="0"/>
              </a:rPr>
              <a:t>, o valor do reembolso muito baixo."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"Porque o plano sempre pode melhorar, </a:t>
            </a:r>
            <a:r>
              <a:rPr lang="pt-BR" sz="1200" b="1">
                <a:solidFill>
                  <a:schemeClr val="bg1">
                    <a:lumMod val="50000"/>
                  </a:schemeClr>
                </a:solidFill>
                <a:latin typeface="Calibri" panose="020F0502020204030204" pitchFamily="34" charset="0"/>
                <a:cs typeface="Calibri" panose="020F0502020204030204" pitchFamily="34" charset="0"/>
              </a:rPr>
              <a:t>pois eu precisava ter mais opções de médicos, </a:t>
            </a:r>
            <a:r>
              <a:rPr lang="pt-BR" sz="1200">
                <a:solidFill>
                  <a:schemeClr val="bg1">
                    <a:lumMod val="50000"/>
                  </a:schemeClr>
                </a:solidFill>
                <a:latin typeface="Calibri" panose="020F0502020204030204" pitchFamily="34" charset="0"/>
                <a:cs typeface="Calibri" panose="020F0502020204030204" pitchFamily="34" charset="0"/>
              </a:rPr>
              <a:t>e mais especialidades na minha região, por exemplo, ginecologista e ortopedista."</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A rede de credenciados </a:t>
            </a:r>
            <a:r>
              <a:rPr lang="pt-BR" sz="1200">
                <a:solidFill>
                  <a:schemeClr val="bg1">
                    <a:lumMod val="50000"/>
                  </a:schemeClr>
                </a:solidFill>
                <a:latin typeface="Calibri" panose="020F0502020204030204" pitchFamily="34" charset="0"/>
                <a:cs typeface="Calibri" panose="020F0502020204030204" pitchFamily="34" charset="0"/>
              </a:rPr>
              <a:t>e o valor em comparação com outros planos deixa a desejar."</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"Minhas últimas experiências foram bem difíceis, pois tive dificuldade para consultar, em função da </a:t>
            </a:r>
            <a:r>
              <a:rPr lang="pt-BR" sz="1200" b="1">
                <a:solidFill>
                  <a:schemeClr val="bg1">
                    <a:lumMod val="50000"/>
                  </a:schemeClr>
                </a:solidFill>
                <a:latin typeface="Calibri" panose="020F0502020204030204" pitchFamily="34" charset="0"/>
                <a:cs typeface="Calibri" panose="020F0502020204030204" pitchFamily="34" charset="0"/>
              </a:rPr>
              <a:t>lista de credenciados deles</a:t>
            </a:r>
            <a:r>
              <a:rPr lang="pt-BR" sz="1200">
                <a:solidFill>
                  <a:schemeClr val="bg1">
                    <a:lumMod val="50000"/>
                  </a:schemeClr>
                </a:solidFill>
                <a:latin typeface="Calibri" panose="020F0502020204030204" pitchFamily="34" charset="0"/>
                <a:cs typeface="Calibri" panose="020F0502020204030204" pitchFamily="34" charset="0"/>
              </a:rPr>
              <a:t>. Quando o profissional atendia pelo plano, não tinha vaga ou eu ficava na lista de espera, por vários meses, e tive que pedir ajuda na ouvidoria. Da lista de profissionais, ou não atende, ou não tem vaga, ou fica numa lista de espera sem previsão de atendimento, ou em locais muito longe de casa. O Plano Pasa não deu opção de reembolso e tenho que levar minha filha muito longe de casa, e eu precisaria de um local mais acessível. Minha filha é muito nova e é autista. Eu moro no bairro Buritis e sou atendida no Prado e na Savassi. Tenho que pegar o anel rodoviário, com um trânsito muito grande. Minha filha chega na fisioterapia já muito cansada. Eu tenho estes problemas, tanto para a minha filha como para mim."</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"Por conta das burocracias, </a:t>
            </a:r>
            <a:r>
              <a:rPr lang="pt-BR" sz="1200" b="1">
                <a:solidFill>
                  <a:schemeClr val="bg1">
                    <a:lumMod val="50000"/>
                  </a:schemeClr>
                </a:solidFill>
                <a:latin typeface="Calibri" panose="020F0502020204030204" pitchFamily="34" charset="0"/>
                <a:cs typeface="Calibri" panose="020F0502020204030204" pitchFamily="34" charset="0"/>
              </a:rPr>
              <a:t>estamos cada vez mais com menos médicos na rede</a:t>
            </a:r>
            <a:r>
              <a:rPr lang="pt-BR" sz="1200">
                <a:solidFill>
                  <a:schemeClr val="bg1">
                    <a:lumMod val="50000"/>
                  </a:schemeClr>
                </a:solidFill>
                <a:latin typeface="Calibri" panose="020F0502020204030204" pitchFamily="34" charset="0"/>
                <a:cs typeface="Calibri" panose="020F0502020204030204" pitchFamily="34" charset="0"/>
              </a:rPr>
              <a:t>, e falta de hospitais que atendem pediatria, os hospitais que atendem estão fracos."</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São poucos os profissionais credenciados</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Eu tenho muita dificuldade para conseguir médicos em Niterói, </a:t>
            </a:r>
            <a:r>
              <a:rPr lang="pt-BR" sz="1200">
                <a:solidFill>
                  <a:schemeClr val="bg1">
                    <a:lumMod val="50000"/>
                  </a:schemeClr>
                </a:solidFill>
                <a:latin typeface="Calibri" panose="020F0502020204030204" pitchFamily="34" charset="0"/>
                <a:cs typeface="Calibri" panose="020F0502020204030204" pitchFamily="34" charset="0"/>
              </a:rPr>
              <a:t>muitos do que eu procuro não atende mais o plano ou não atende minha necessidade, eu tenho que ficar procurando no Rio de Janeiro ou na Barra.“</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"Plano cada vez mais caro e com </a:t>
            </a:r>
            <a:r>
              <a:rPr lang="pt-BR" sz="1200" b="1">
                <a:solidFill>
                  <a:schemeClr val="bg1">
                    <a:lumMod val="50000"/>
                  </a:schemeClr>
                </a:solidFill>
                <a:latin typeface="Calibri" panose="020F0502020204030204" pitchFamily="34" charset="0"/>
                <a:cs typeface="Calibri" panose="020F0502020204030204" pitchFamily="34" charset="0"/>
              </a:rPr>
              <a:t>menor numero de credenciados </a:t>
            </a:r>
            <a:r>
              <a:rPr lang="pt-BR" sz="1200">
                <a:solidFill>
                  <a:schemeClr val="bg1">
                    <a:lumMod val="50000"/>
                  </a:schemeClr>
                </a:solidFill>
                <a:latin typeface="Calibri" panose="020F0502020204030204" pitchFamily="34" charset="0"/>
                <a:cs typeface="Calibri" panose="020F0502020204030204" pitchFamily="34" charset="0"/>
              </a:rPr>
              <a:t>e dificuldade de liberação de exames para meus dependentes."</a:t>
            </a:r>
          </a:p>
          <a:p>
            <a:pPr marL="380990" indent="-380990" algn="just">
              <a:spcBef>
                <a:spcPts val="933"/>
              </a:spcBef>
              <a:buFont typeface="Wingdings" panose="05000000000000000000" pitchFamily="2" charset="2"/>
              <a:buChar char="§"/>
            </a:pPr>
            <a:endParaRPr lang="pt-BR" sz="1200">
              <a:solidFill>
                <a:schemeClr val="bg1">
                  <a:lumMod val="50000"/>
                </a:schemeClr>
              </a:solidFill>
              <a:latin typeface="Calibri" panose="020F0502020204030204" pitchFamily="34" charset="0"/>
              <a:cs typeface="Calibri" panose="020F0502020204030204" pitchFamily="34" charset="0"/>
            </a:endParaRPr>
          </a:p>
        </p:txBody>
      </p:sp>
      <p:sp>
        <p:nvSpPr>
          <p:cNvPr id="5" name="CaixaDeTexto 4">
            <a:extLst>
              <a:ext uri="{FF2B5EF4-FFF2-40B4-BE49-F238E27FC236}">
                <a16:creationId xmlns:a16="http://schemas.microsoft.com/office/drawing/2014/main" id="{11BD2454-8626-47C6-3668-D0AE338CBA87}"/>
              </a:ext>
            </a:extLst>
          </p:cNvPr>
          <p:cNvSpPr txBox="1"/>
          <p:nvPr/>
        </p:nvSpPr>
        <p:spPr>
          <a:xfrm>
            <a:off x="75" y="908720"/>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Rede credenciada (17%)</a:t>
            </a:r>
          </a:p>
        </p:txBody>
      </p:sp>
    </p:spTree>
    <p:extLst>
      <p:ext uri="{BB962C8B-B14F-4D97-AF65-F5344CB8AC3E}">
        <p14:creationId xmlns:p14="http://schemas.microsoft.com/office/powerpoint/2010/main" val="1692082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2A864-133D-78A0-4C93-D8DF2E8E7C07}"/>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4862BA40-FA3D-1206-2355-FF2F5D713794}"/>
              </a:ext>
            </a:extLst>
          </p:cNvPr>
          <p:cNvSpPr/>
          <p:nvPr/>
        </p:nvSpPr>
        <p:spPr>
          <a:xfrm>
            <a:off x="1" y="168832"/>
            <a:ext cx="813697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Justificativas dos não satisfeitos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CaixaDeTexto 3">
            <a:extLst>
              <a:ext uri="{FF2B5EF4-FFF2-40B4-BE49-F238E27FC236}">
                <a16:creationId xmlns:a16="http://schemas.microsoft.com/office/drawing/2014/main" id="{2B62EA24-AF98-1500-D06C-6714E7330B96}"/>
              </a:ext>
            </a:extLst>
          </p:cNvPr>
          <p:cNvSpPr txBox="1"/>
          <p:nvPr/>
        </p:nvSpPr>
        <p:spPr>
          <a:xfrm>
            <a:off x="75" y="1274484"/>
            <a:ext cx="10802255" cy="1431161"/>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 plano tem um valor altíssimo e ainda assim não presta todos os cuidados necessários pois não tem especialistas qualificados na área de psiquiatria e psicologia. Também dificulta o acesso a lista de credenciados quando somente disponibiliza por meio de internet o que não facilita o acesso para os idosos não acostumados a tecnologias. Nem mesmo ao ligar as atendentes sabem dizer ao certo quem e onde atende determinada especialidade. Na maioria das vezes descobrimos os credenciados ligando para os consultórios. </a:t>
            </a:r>
            <a:r>
              <a:rPr lang="pt-BR" sz="1200" b="1">
                <a:solidFill>
                  <a:schemeClr val="bg1">
                    <a:lumMod val="50000"/>
                  </a:schemeClr>
                </a:solidFill>
                <a:latin typeface="Calibri" panose="020F0502020204030204" pitchFamily="34" charset="0"/>
                <a:cs typeface="Calibri" panose="020F0502020204030204" pitchFamily="34" charset="0"/>
              </a:rPr>
              <a:t>As vezes são credenciados e não constam nem na lista do plano</a:t>
            </a:r>
            <a:r>
              <a:rPr lang="pt-BR" sz="1200">
                <a:solidFill>
                  <a:schemeClr val="bg1">
                    <a:lumMod val="50000"/>
                  </a:schemeClr>
                </a:solidFill>
                <a:latin typeface="Calibri" panose="020F0502020204030204" pitchFamily="34" charset="0"/>
                <a:cs typeface="Calibri" panose="020F0502020204030204" pitchFamily="34" charset="0"/>
              </a:rPr>
              <a:t>. Completa desorganização nesse sentido."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 grande tempo de espera no hospital, </a:t>
            </a:r>
            <a:r>
              <a:rPr lang="pt-BR" sz="1200" b="1">
                <a:solidFill>
                  <a:schemeClr val="bg1">
                    <a:lumMod val="50000"/>
                  </a:schemeClr>
                </a:solidFill>
                <a:latin typeface="Calibri" panose="020F0502020204030204" pitchFamily="34" charset="0"/>
                <a:cs typeface="Calibri" panose="020F0502020204030204" pitchFamily="34" charset="0"/>
              </a:rPr>
              <a:t>algumas especialidade não tem na minha cidade Itabira</a:t>
            </a:r>
            <a:r>
              <a:rPr lang="pt-BR" sz="1200">
                <a:solidFill>
                  <a:schemeClr val="bg1">
                    <a:lumMod val="50000"/>
                  </a:schemeClr>
                </a:solidFill>
                <a:latin typeface="Calibri" panose="020F0502020204030204" pitchFamily="34" charset="0"/>
                <a:cs typeface="Calibri" panose="020F0502020204030204" pitchFamily="34" charset="0"/>
              </a:rPr>
              <a:t>. Isso acho péssimo."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"Porque estou achando que muitos médicos e clinicas estão se descredenciando e não sei porquê. </a:t>
            </a:r>
            <a:r>
              <a:rPr lang="pt-BR" sz="1200" b="1">
                <a:solidFill>
                  <a:schemeClr val="bg1">
                    <a:lumMod val="50000"/>
                  </a:schemeClr>
                </a:solidFill>
                <a:latin typeface="Calibri" panose="020F0502020204030204" pitchFamily="34" charset="0"/>
                <a:cs typeface="Calibri" panose="020F0502020204030204" pitchFamily="34" charset="0"/>
              </a:rPr>
              <a:t>Algumas especialistas estão com poucas opções</a:t>
            </a:r>
            <a:r>
              <a:rPr lang="pt-BR" sz="1200">
                <a:solidFill>
                  <a:schemeClr val="bg1">
                    <a:lumMod val="50000"/>
                  </a:schemeClr>
                </a:solidFill>
                <a:latin typeface="Calibri" panose="020F0502020204030204" pitchFamily="34" charset="0"/>
                <a:cs typeface="Calibri" panose="020F0502020204030204" pitchFamily="34" charset="0"/>
              </a:rPr>
              <a:t>."</a:t>
            </a:r>
          </a:p>
        </p:txBody>
      </p:sp>
      <p:sp>
        <p:nvSpPr>
          <p:cNvPr id="5" name="CaixaDeTexto 4">
            <a:extLst>
              <a:ext uri="{FF2B5EF4-FFF2-40B4-BE49-F238E27FC236}">
                <a16:creationId xmlns:a16="http://schemas.microsoft.com/office/drawing/2014/main" id="{3FEB9D99-44D3-08EA-3169-54EA7C08554A}"/>
              </a:ext>
            </a:extLst>
          </p:cNvPr>
          <p:cNvSpPr txBox="1"/>
          <p:nvPr/>
        </p:nvSpPr>
        <p:spPr>
          <a:xfrm>
            <a:off x="75" y="908720"/>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Rede credenciada (17%)</a:t>
            </a:r>
          </a:p>
        </p:txBody>
      </p:sp>
      <p:sp>
        <p:nvSpPr>
          <p:cNvPr id="3" name="CaixaDeTexto 2">
            <a:extLst>
              <a:ext uri="{FF2B5EF4-FFF2-40B4-BE49-F238E27FC236}">
                <a16:creationId xmlns:a16="http://schemas.microsoft.com/office/drawing/2014/main" id="{37C3CC49-7C7A-B9B6-8A0F-59F9E253D267}"/>
              </a:ext>
            </a:extLst>
          </p:cNvPr>
          <p:cNvSpPr txBox="1"/>
          <p:nvPr/>
        </p:nvSpPr>
        <p:spPr>
          <a:xfrm>
            <a:off x="57614" y="3218700"/>
            <a:ext cx="10802255" cy="3046988"/>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Demora de liberar autorização </a:t>
            </a:r>
            <a:r>
              <a:rPr lang="pt-BR" sz="1200">
                <a:solidFill>
                  <a:schemeClr val="bg1">
                    <a:lumMod val="50000"/>
                  </a:schemeClr>
                </a:solidFill>
                <a:latin typeface="Calibri" panose="020F0502020204030204" pitchFamily="34" charset="0"/>
                <a:cs typeface="Calibri" panose="020F0502020204030204" pitchFamily="34" charset="0"/>
              </a:rPr>
              <a:t>e reajuste não compatível com a aposentadoria, com participação significativa."</a:t>
            </a:r>
          </a:p>
          <a:p>
            <a:pPr marL="380990" indent="-380990" algn="just">
              <a:spcBef>
                <a:spcPts val="933"/>
              </a:spcBef>
              <a:buFont typeface="Wingdings" panose="05000000000000000000" pitchFamily="2" charset="2"/>
              <a:buChar char="§"/>
            </a:pPr>
            <a:r>
              <a:rPr lang="pt-BR" sz="1200" b="1">
                <a:solidFill>
                  <a:schemeClr val="bg1">
                    <a:lumMod val="50000"/>
                  </a:schemeClr>
                </a:solidFill>
                <a:latin typeface="Calibri" panose="020F0502020204030204" pitchFamily="34" charset="0"/>
                <a:cs typeface="Calibri" panose="020F0502020204030204" pitchFamily="34" charset="0"/>
              </a:rPr>
              <a:t>"Tempo de espera pra liberação de cirurgia,</a:t>
            </a:r>
            <a:r>
              <a:rPr lang="pt-BR" sz="1200">
                <a:solidFill>
                  <a:schemeClr val="bg1">
                    <a:lumMod val="50000"/>
                  </a:schemeClr>
                </a:solidFill>
                <a:latin typeface="Calibri" panose="020F0502020204030204" pitchFamily="34" charset="0"/>
                <a:cs typeface="Calibri" panose="020F0502020204030204" pitchFamily="34" charset="0"/>
              </a:rPr>
              <a:t> pelas respostas q recebemos quando entramos em contato com o Pasa, e Tb pelo site horrível q não disponibiliza informações como o percentual altíssimo de reajuste anual e  também sobre inf. No site das despesas q tivemos no mês"</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plano PASA tem demorado muito para aprovar pedidos de exames</a:t>
            </a:r>
            <a:r>
              <a:rPr lang="pt-BR" sz="1200">
                <a:solidFill>
                  <a:schemeClr val="bg1">
                    <a:lumMod val="50000"/>
                  </a:schemeClr>
                </a:solidFill>
                <a:latin typeface="Calibri" panose="020F0502020204030204" pitchFamily="34" charset="0"/>
                <a:cs typeface="Calibri" panose="020F0502020204030204" pitchFamily="34" charset="0"/>
              </a:rPr>
              <a:t>. Fiquei aguardando 2 meses por uma aprovação, antes de cancelar o meu contrato."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Demora em aprovação de procedimentos </a:t>
            </a:r>
            <a:r>
              <a:rPr lang="pt-BR" sz="1200">
                <a:solidFill>
                  <a:schemeClr val="bg1">
                    <a:lumMod val="50000"/>
                  </a:schemeClr>
                </a:solidFill>
                <a:latin typeface="Calibri" panose="020F0502020204030204" pitchFamily="34" charset="0"/>
                <a:cs typeface="Calibri" panose="020F0502020204030204" pitchFamily="34" charset="0"/>
              </a:rPr>
              <a:t>(exames médicos, procedimentos cirúrgicos, etc.). Difícil fazer contato com o Plano. O aplicativo do Plano Pasa é falho e lento."</a:t>
            </a:r>
          </a:p>
          <a:p>
            <a:pPr marL="380990" indent="-380990" algn="just">
              <a:spcBef>
                <a:spcPts val="933"/>
              </a:spcBef>
              <a:buFont typeface="Wingdings" panose="05000000000000000000" pitchFamily="2" charset="2"/>
              <a:buChar char="§"/>
            </a:pPr>
            <a:r>
              <a:rPr lang="pt-BR" sz="1200" b="1">
                <a:solidFill>
                  <a:schemeClr val="bg1">
                    <a:lumMod val="50000"/>
                  </a:schemeClr>
                </a:solidFill>
                <a:latin typeface="Calibri" panose="020F0502020204030204" pitchFamily="34" charset="0"/>
                <a:cs typeface="Calibri" panose="020F0502020204030204" pitchFamily="34" charset="0"/>
              </a:rPr>
              <a:t>"Demorou muito para dar resposta de uma cirurgia"</a:t>
            </a:r>
          </a:p>
          <a:p>
            <a:pPr marL="380990" indent="-380990" algn="just">
              <a:spcBef>
                <a:spcPts val="933"/>
              </a:spcBef>
              <a:buFont typeface="Wingdings" panose="05000000000000000000" pitchFamily="2" charset="2"/>
              <a:buChar char="§"/>
            </a:pPr>
            <a:r>
              <a:rPr lang="pt-BR" sz="1200" b="1">
                <a:solidFill>
                  <a:schemeClr val="bg1">
                    <a:lumMod val="50000"/>
                  </a:schemeClr>
                </a:solidFill>
                <a:latin typeface="Calibri" panose="020F0502020204030204" pitchFamily="34" charset="0"/>
                <a:cs typeface="Calibri" panose="020F0502020204030204" pitchFamily="34" charset="0"/>
              </a:rPr>
              <a:t>"Demora de aprovação de alguns exames"</a:t>
            </a:r>
          </a:p>
          <a:p>
            <a:pPr marL="380990" indent="-380990" algn="just">
              <a:spcBef>
                <a:spcPts val="933"/>
              </a:spcBef>
              <a:buFont typeface="Wingdings" panose="05000000000000000000" pitchFamily="2" charset="2"/>
              <a:buChar char="§"/>
            </a:pPr>
            <a:r>
              <a:rPr lang="pt-BR" sz="1200" b="1">
                <a:solidFill>
                  <a:schemeClr val="bg1">
                    <a:lumMod val="50000"/>
                  </a:schemeClr>
                </a:solidFill>
                <a:latin typeface="Calibri" panose="020F0502020204030204" pitchFamily="34" charset="0"/>
                <a:cs typeface="Calibri" panose="020F0502020204030204" pitchFamily="34" charset="0"/>
              </a:rPr>
              <a:t>"Demora nas resposta de solicitações no app</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A dificuldade na liberação de exames simples</a:t>
            </a:r>
            <a:r>
              <a:rPr lang="pt-BR" sz="1200">
                <a:solidFill>
                  <a:schemeClr val="bg1">
                    <a:lumMod val="50000"/>
                  </a:schemeClr>
                </a:solidFill>
                <a:latin typeface="Calibri" panose="020F0502020204030204" pitchFamily="34" charset="0"/>
                <a:cs typeface="Calibri" panose="020F0502020204030204" pitchFamily="34" charset="0"/>
              </a:rPr>
              <a:t>, sendo obrigada a pagar e não ter direito a reembolso."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Demora para liberação de exames</a:t>
            </a:r>
            <a:r>
              <a:rPr lang="pt-BR" sz="1200">
                <a:solidFill>
                  <a:schemeClr val="bg1">
                    <a:lumMod val="50000"/>
                  </a:schemeClr>
                </a:solidFill>
                <a:latin typeface="Calibri" panose="020F0502020204030204" pitchFamily="34" charset="0"/>
                <a:cs typeface="Calibri" panose="020F0502020204030204" pitchFamily="34" charset="0"/>
              </a:rPr>
              <a:t>."</a:t>
            </a:r>
          </a:p>
        </p:txBody>
      </p:sp>
      <p:sp>
        <p:nvSpPr>
          <p:cNvPr id="6" name="CaixaDeTexto 5">
            <a:extLst>
              <a:ext uri="{FF2B5EF4-FFF2-40B4-BE49-F238E27FC236}">
                <a16:creationId xmlns:a16="http://schemas.microsoft.com/office/drawing/2014/main" id="{4A9EF081-0169-77A4-DF21-8138FB051522}"/>
              </a:ext>
            </a:extLst>
          </p:cNvPr>
          <p:cNvSpPr txBox="1"/>
          <p:nvPr/>
        </p:nvSpPr>
        <p:spPr>
          <a:xfrm>
            <a:off x="57614" y="2852936"/>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Liberação para procedimentos (12%)</a:t>
            </a:r>
          </a:p>
        </p:txBody>
      </p:sp>
    </p:spTree>
    <p:extLst>
      <p:ext uri="{BB962C8B-B14F-4D97-AF65-F5344CB8AC3E}">
        <p14:creationId xmlns:p14="http://schemas.microsoft.com/office/powerpoint/2010/main" val="3077244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4F817-617F-B56B-0CBC-28074B691400}"/>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DAE67B54-426B-8D00-0FAA-BFF4E331F005}"/>
              </a:ext>
            </a:extLst>
          </p:cNvPr>
          <p:cNvSpPr/>
          <p:nvPr/>
        </p:nvSpPr>
        <p:spPr>
          <a:xfrm>
            <a:off x="1" y="168832"/>
            <a:ext cx="813697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Justificativas dos não satisfeitos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19348800-783D-6556-11A6-9225EBE0C445}"/>
              </a:ext>
            </a:extLst>
          </p:cNvPr>
          <p:cNvSpPr txBox="1"/>
          <p:nvPr/>
        </p:nvSpPr>
        <p:spPr>
          <a:xfrm>
            <a:off x="57614" y="1274484"/>
            <a:ext cx="10802255" cy="2700739"/>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"Algumas coisas que precisei e não tiveram solução, minha mãe precisou fazer uma cirurgia e, porque tem 70 anos, </a:t>
            </a:r>
            <a:r>
              <a:rPr lang="pt-BR" sz="1200" b="1">
                <a:solidFill>
                  <a:schemeClr val="bg1">
                    <a:lumMod val="50000"/>
                  </a:schemeClr>
                </a:solidFill>
                <a:latin typeface="Calibri" panose="020F0502020204030204" pitchFamily="34" charset="0"/>
                <a:cs typeface="Calibri" panose="020F0502020204030204" pitchFamily="34" charset="0"/>
              </a:rPr>
              <a:t>fui informada de que ela não precisaria fazer uma cirurgia tão boa quanto essa</a:t>
            </a:r>
            <a:r>
              <a:rPr lang="pt-BR" sz="1200">
                <a:solidFill>
                  <a:schemeClr val="bg1">
                    <a:lumMod val="50000"/>
                  </a:schemeClr>
                </a:solidFill>
                <a:latin typeface="Calibri" panose="020F0502020204030204" pitchFamily="34" charset="0"/>
                <a:cs typeface="Calibri" panose="020F0502020204030204" pitchFamily="34" charset="0"/>
              </a:rPr>
              <a:t>. Essa foi a ouvidoria que não resolveu."</a:t>
            </a:r>
          </a:p>
          <a:p>
            <a:pPr marL="380990" indent="-380990" algn="just">
              <a:spcBef>
                <a:spcPts val="933"/>
              </a:spcBef>
              <a:buFont typeface="Wingdings" panose="05000000000000000000" pitchFamily="2" charset="2"/>
              <a:buChar char="§"/>
            </a:pPr>
            <a:r>
              <a:rPr lang="pt-BR" sz="1200" b="1">
                <a:solidFill>
                  <a:schemeClr val="bg1">
                    <a:lumMod val="50000"/>
                  </a:schemeClr>
                </a:solidFill>
                <a:latin typeface="Calibri" panose="020F0502020204030204" pitchFamily="34" charset="0"/>
                <a:cs typeface="Calibri" panose="020F0502020204030204" pitchFamily="34" charset="0"/>
              </a:rPr>
              <a:t>"Porque tem coisas que muitas vezes é colocado como estética e não é, como dentista, cirurgia de varizes e tratam como se fosse estética, cirurgia de catarata as vezes a pessoa tem que tirar o valor do bolso."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"Antigamente o plano me atendia com médicos que eu usava. Mas descredenciaram muitos deles. Outra coisa, </a:t>
            </a:r>
            <a:r>
              <a:rPr lang="pt-BR" sz="1200" b="1">
                <a:solidFill>
                  <a:schemeClr val="bg1">
                    <a:lumMod val="50000"/>
                  </a:schemeClr>
                </a:solidFill>
                <a:latin typeface="Calibri" panose="020F0502020204030204" pitchFamily="34" charset="0"/>
                <a:cs typeface="Calibri" panose="020F0502020204030204" pitchFamily="34" charset="0"/>
              </a:rPr>
              <a:t>toda a solicitação que eu faço não sou atendida</a:t>
            </a:r>
            <a:r>
              <a:rPr lang="pt-BR" sz="1200">
                <a:solidFill>
                  <a:schemeClr val="bg1">
                    <a:lumMod val="50000"/>
                  </a:schemeClr>
                </a:solidFill>
                <a:latin typeface="Calibri" panose="020F0502020204030204" pitchFamily="34" charset="0"/>
                <a:cs typeface="Calibri" panose="020F0502020204030204" pitchFamily="34" charset="0"/>
              </a:rPr>
              <a:t>. Então estou bem insatisfeita. Só não saio porque tive um câncer cerebral . Então fica difícil ir para outro plano."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"Falta de clareza da coparticipação, rede de atendimento diferente do plano AMS e </a:t>
            </a:r>
            <a:r>
              <a:rPr lang="pt-BR" sz="1200" b="1">
                <a:solidFill>
                  <a:schemeClr val="bg1">
                    <a:lumMod val="50000"/>
                  </a:schemeClr>
                </a:solidFill>
                <a:latin typeface="Calibri" panose="020F0502020204030204" pitchFamily="34" charset="0"/>
                <a:cs typeface="Calibri" panose="020F0502020204030204" pitchFamily="34" charset="0"/>
              </a:rPr>
              <a:t>demora nas autorizações</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 dificuldade de mexer no site </a:t>
            </a:r>
            <a:r>
              <a:rPr lang="pt-BR" sz="1200" b="1">
                <a:solidFill>
                  <a:schemeClr val="bg1">
                    <a:lumMod val="50000"/>
                  </a:schemeClr>
                </a:solidFill>
                <a:latin typeface="Calibri" panose="020F0502020204030204" pitchFamily="34" charset="0"/>
                <a:cs typeface="Calibri" panose="020F0502020204030204" pitchFamily="34" charset="0"/>
              </a:rPr>
              <a:t>e dificuldades na liberação da senha para fazer os procedimentos</a:t>
            </a:r>
            <a:r>
              <a:rPr lang="pt-BR" sz="1200">
                <a:solidFill>
                  <a:schemeClr val="bg1">
                    <a:lumMod val="50000"/>
                  </a:schemeClr>
                </a:solidFill>
                <a:latin typeface="Calibri" panose="020F0502020204030204" pitchFamily="34" charset="0"/>
                <a:cs typeface="Calibri" panose="020F0502020204030204" pitchFamily="34" charset="0"/>
              </a:rPr>
              <a:t>, precisei de uma infiltração e sou atendida somente por máquinas! (menu eletrônico), quando eu consegui falar com a atendente humana, esta resolveu o meu problema rapidamente. Observação: Os idosos não tem conhecimento digital."</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"Plano cada vez mais caro e com menor numero de credenciados e </a:t>
            </a:r>
            <a:r>
              <a:rPr lang="pt-BR" sz="1200" b="1">
                <a:solidFill>
                  <a:schemeClr val="bg1">
                    <a:lumMod val="50000"/>
                  </a:schemeClr>
                </a:solidFill>
                <a:latin typeface="Calibri" panose="020F0502020204030204" pitchFamily="34" charset="0"/>
                <a:cs typeface="Calibri" panose="020F0502020204030204" pitchFamily="34" charset="0"/>
              </a:rPr>
              <a:t>dificuldade de liberação de exames para meus dependentes</a:t>
            </a:r>
            <a:r>
              <a:rPr lang="pt-BR" sz="1200">
                <a:solidFill>
                  <a:schemeClr val="bg1">
                    <a:lumMod val="50000"/>
                  </a:schemeClr>
                </a:solidFill>
                <a:latin typeface="Calibri" panose="020F0502020204030204" pitchFamily="34" charset="0"/>
                <a:cs typeface="Calibri" panose="020F0502020204030204" pitchFamily="34" charset="0"/>
              </a:rPr>
              <a:t>."</a:t>
            </a:r>
          </a:p>
        </p:txBody>
      </p:sp>
      <p:sp>
        <p:nvSpPr>
          <p:cNvPr id="6" name="CaixaDeTexto 5">
            <a:extLst>
              <a:ext uri="{FF2B5EF4-FFF2-40B4-BE49-F238E27FC236}">
                <a16:creationId xmlns:a16="http://schemas.microsoft.com/office/drawing/2014/main" id="{D9F1C8F7-CE2A-FF2C-B716-4FA95E4CF6E0}"/>
              </a:ext>
            </a:extLst>
          </p:cNvPr>
          <p:cNvSpPr txBox="1"/>
          <p:nvPr/>
        </p:nvSpPr>
        <p:spPr>
          <a:xfrm>
            <a:off x="57614" y="908720"/>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Liberação para procedimentos (12%)</a:t>
            </a:r>
          </a:p>
        </p:txBody>
      </p:sp>
      <p:sp>
        <p:nvSpPr>
          <p:cNvPr id="7" name="CaixaDeTexto 6">
            <a:extLst>
              <a:ext uri="{FF2B5EF4-FFF2-40B4-BE49-F238E27FC236}">
                <a16:creationId xmlns:a16="http://schemas.microsoft.com/office/drawing/2014/main" id="{225A4E7C-CA0F-D333-8BF8-63D6394417C9}"/>
              </a:ext>
            </a:extLst>
          </p:cNvPr>
          <p:cNvSpPr txBox="1"/>
          <p:nvPr/>
        </p:nvSpPr>
        <p:spPr>
          <a:xfrm>
            <a:off x="71028" y="4400669"/>
            <a:ext cx="10802255" cy="1962076"/>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"Antigamente o plano me atendia com médicos que eu usava. </a:t>
            </a:r>
            <a:r>
              <a:rPr lang="pt-BR" sz="1200" b="1">
                <a:solidFill>
                  <a:schemeClr val="bg1">
                    <a:lumMod val="50000"/>
                  </a:schemeClr>
                </a:solidFill>
                <a:latin typeface="Calibri" panose="020F0502020204030204" pitchFamily="34" charset="0"/>
                <a:cs typeface="Calibri" panose="020F0502020204030204" pitchFamily="34" charset="0"/>
              </a:rPr>
              <a:t>Mas descredenciaram muitos deles</a:t>
            </a:r>
            <a:r>
              <a:rPr lang="pt-BR" sz="1200">
                <a:solidFill>
                  <a:schemeClr val="bg1">
                    <a:lumMod val="50000"/>
                  </a:schemeClr>
                </a:solidFill>
                <a:latin typeface="Calibri" panose="020F0502020204030204" pitchFamily="34" charset="0"/>
                <a:cs typeface="Calibri" panose="020F0502020204030204" pitchFamily="34" charset="0"/>
              </a:rPr>
              <a:t>. Outra coisa, toda a solicitação que eu faço não sou atendida. Então estou bem insatisfeita. Só não saio porque tive um câncer cerebral . Então fica difícil ir para outro plano."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Tem muitos médicos saindo do plano </a:t>
            </a:r>
            <a:r>
              <a:rPr lang="pt-BR" sz="1200">
                <a:solidFill>
                  <a:schemeClr val="bg1">
                    <a:lumMod val="50000"/>
                  </a:schemeClr>
                </a:solidFill>
                <a:latin typeface="Calibri" panose="020F0502020204030204" pitchFamily="34" charset="0"/>
                <a:cs typeface="Calibri" panose="020F0502020204030204" pitchFamily="34" charset="0"/>
              </a:rPr>
              <a:t>e a cobertura não é em todos os principais estados brasileiros"</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Alguns médicos Bons que estava fazendo acompanhamento foram descredenciados do plano </a:t>
            </a:r>
            <a:r>
              <a:rPr lang="pt-BR" sz="1200">
                <a:solidFill>
                  <a:schemeClr val="bg1">
                    <a:lumMod val="50000"/>
                  </a:schemeClr>
                </a:solidFill>
                <a:latin typeface="Calibri" panose="020F0502020204030204" pitchFamily="34" charset="0"/>
                <a:cs typeface="Calibri" panose="020F0502020204030204" pitchFamily="34" charset="0"/>
              </a:rPr>
              <a:t>acho isso muito ruim"</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Porque estou achando que muitos médicos e clinicas estão se descredenciando e não sei porquê</a:t>
            </a:r>
            <a:r>
              <a:rPr lang="pt-BR" sz="1200">
                <a:solidFill>
                  <a:schemeClr val="bg1">
                    <a:lumMod val="50000"/>
                  </a:schemeClr>
                </a:solidFill>
                <a:latin typeface="Calibri" panose="020F0502020204030204" pitchFamily="34" charset="0"/>
                <a:cs typeface="Calibri" panose="020F0502020204030204" pitchFamily="34" charset="0"/>
              </a:rPr>
              <a:t>. Algumas especialistas estão com poucas opções."</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Descredenciamento de médicos e hospitais</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"Os médicos que eu vou preciso pagar consulta particular, </a:t>
            </a:r>
            <a:r>
              <a:rPr lang="pt-BR" sz="1200" b="1">
                <a:solidFill>
                  <a:schemeClr val="bg1">
                    <a:lumMod val="50000"/>
                  </a:schemeClr>
                </a:solidFill>
                <a:latin typeface="Calibri" panose="020F0502020204030204" pitchFamily="34" charset="0"/>
                <a:cs typeface="Calibri" panose="020F0502020204030204" pitchFamily="34" charset="0"/>
              </a:rPr>
              <a:t>não atendem mais o plano."</a:t>
            </a:r>
          </a:p>
        </p:txBody>
      </p:sp>
      <p:sp>
        <p:nvSpPr>
          <p:cNvPr id="8" name="CaixaDeTexto 7">
            <a:extLst>
              <a:ext uri="{FF2B5EF4-FFF2-40B4-BE49-F238E27FC236}">
                <a16:creationId xmlns:a16="http://schemas.microsoft.com/office/drawing/2014/main" id="{9DFAF5D7-478B-5F34-CCD0-AB421A103BFF}"/>
              </a:ext>
            </a:extLst>
          </p:cNvPr>
          <p:cNvSpPr txBox="1"/>
          <p:nvPr/>
        </p:nvSpPr>
        <p:spPr>
          <a:xfrm>
            <a:off x="71028" y="4034905"/>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Descredenciamento de profissionais (8%)</a:t>
            </a:r>
          </a:p>
        </p:txBody>
      </p:sp>
    </p:spTree>
    <p:extLst>
      <p:ext uri="{BB962C8B-B14F-4D97-AF65-F5344CB8AC3E}">
        <p14:creationId xmlns:p14="http://schemas.microsoft.com/office/powerpoint/2010/main" val="875184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82F3F-1A32-71C8-7A16-5E77D9C3AF19}"/>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BF26224-7695-B20D-E097-B7AD7ABD2C9E}"/>
              </a:ext>
            </a:extLst>
          </p:cNvPr>
          <p:cNvSpPr/>
          <p:nvPr/>
        </p:nvSpPr>
        <p:spPr>
          <a:xfrm>
            <a:off x="1" y="168832"/>
            <a:ext cx="813697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Justificativas dos não satisfeitos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271F7456-59FE-DBB0-4272-22F7FBB72F5E}"/>
              </a:ext>
            </a:extLst>
          </p:cNvPr>
          <p:cNvSpPr txBox="1"/>
          <p:nvPr/>
        </p:nvSpPr>
        <p:spPr>
          <a:xfrm>
            <a:off x="57614" y="1274484"/>
            <a:ext cx="10802255" cy="1361911"/>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"Plano muito caro, </a:t>
            </a:r>
            <a:r>
              <a:rPr lang="pt-BR" sz="1200" b="1">
                <a:solidFill>
                  <a:schemeClr val="bg1">
                    <a:lumMod val="50000"/>
                  </a:schemeClr>
                </a:solidFill>
                <a:latin typeface="Calibri" panose="020F0502020204030204" pitchFamily="34" charset="0"/>
                <a:cs typeface="Calibri" panose="020F0502020204030204" pitchFamily="34" charset="0"/>
              </a:rPr>
              <a:t>rotatividade de médicos muito grande</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"Por que muitos médicos, </a:t>
            </a:r>
            <a:r>
              <a:rPr lang="pt-BR" sz="1200" b="1">
                <a:solidFill>
                  <a:schemeClr val="bg1">
                    <a:lumMod val="50000"/>
                  </a:schemeClr>
                </a:solidFill>
                <a:latin typeface="Calibri" panose="020F0502020204030204" pitchFamily="34" charset="0"/>
                <a:cs typeface="Calibri" panose="020F0502020204030204" pitchFamily="34" charset="0"/>
              </a:rPr>
              <a:t>não pertencem mais ao plano</a:t>
            </a:r>
            <a:r>
              <a:rPr lang="pt-BR" sz="1200">
                <a:solidFill>
                  <a:schemeClr val="bg1">
                    <a:lumMod val="50000"/>
                  </a:schemeClr>
                </a:solidFill>
                <a:latin typeface="Calibri" panose="020F0502020204030204" pitchFamily="34" charset="0"/>
                <a:cs typeface="Calibri" panose="020F0502020204030204" pitchFamily="34" charset="0"/>
              </a:rPr>
              <a:t>. Aumento de valor e não tem qualidade ."</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"Eu tenho muita dificuldade para conseguir médicos em Niterói, </a:t>
            </a:r>
            <a:r>
              <a:rPr lang="pt-BR" sz="1200" b="1">
                <a:solidFill>
                  <a:schemeClr val="bg1">
                    <a:lumMod val="50000"/>
                  </a:schemeClr>
                </a:solidFill>
                <a:latin typeface="Calibri" panose="020F0502020204030204" pitchFamily="34" charset="0"/>
                <a:cs typeface="Calibri" panose="020F0502020204030204" pitchFamily="34" charset="0"/>
              </a:rPr>
              <a:t>muitos do que eu procuro não atende mais o plano</a:t>
            </a:r>
            <a:r>
              <a:rPr lang="pt-BR" sz="1200">
                <a:solidFill>
                  <a:schemeClr val="bg1">
                    <a:lumMod val="50000"/>
                  </a:schemeClr>
                </a:solidFill>
                <a:latin typeface="Calibri" panose="020F0502020204030204" pitchFamily="34" charset="0"/>
                <a:cs typeface="Calibri" panose="020F0502020204030204" pitchFamily="34" charset="0"/>
              </a:rPr>
              <a:t> ou não atende minha necessidade, eu tenho que ficar procurando no Rio de Janeiro ou na Barra."</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"Não estou, o custo é muito alto. </a:t>
            </a:r>
            <a:r>
              <a:rPr lang="pt-BR" sz="1200" b="1">
                <a:solidFill>
                  <a:schemeClr val="bg1">
                    <a:lumMod val="50000"/>
                  </a:schemeClr>
                </a:solidFill>
                <a:latin typeface="Calibri" panose="020F0502020204030204" pitchFamily="34" charset="0"/>
                <a:cs typeface="Calibri" panose="020F0502020204030204" pitchFamily="34" charset="0"/>
              </a:rPr>
              <a:t>Os bons médicos que necessitamos estão saindo do credenciamento </a:t>
            </a:r>
            <a:r>
              <a:rPr lang="pt-BR" sz="1200">
                <a:solidFill>
                  <a:schemeClr val="bg1">
                    <a:lumMod val="50000"/>
                  </a:schemeClr>
                </a:solidFill>
                <a:latin typeface="Calibri" panose="020F0502020204030204" pitchFamily="34" charset="0"/>
                <a:cs typeface="Calibri" panose="020F0502020204030204" pitchFamily="34" charset="0"/>
              </a:rPr>
              <a:t>e exames mais específicos o plano não cobre?"</a:t>
            </a:r>
          </a:p>
        </p:txBody>
      </p:sp>
      <p:sp>
        <p:nvSpPr>
          <p:cNvPr id="6" name="CaixaDeTexto 5">
            <a:extLst>
              <a:ext uri="{FF2B5EF4-FFF2-40B4-BE49-F238E27FC236}">
                <a16:creationId xmlns:a16="http://schemas.microsoft.com/office/drawing/2014/main" id="{F6A9BD32-1155-9BAE-BFB2-3242580EC3A1}"/>
              </a:ext>
            </a:extLst>
          </p:cNvPr>
          <p:cNvSpPr txBox="1"/>
          <p:nvPr/>
        </p:nvSpPr>
        <p:spPr>
          <a:xfrm>
            <a:off x="57614" y="908720"/>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Descredenciamento de profissionais (8%)</a:t>
            </a:r>
          </a:p>
        </p:txBody>
      </p:sp>
      <p:sp>
        <p:nvSpPr>
          <p:cNvPr id="7" name="CaixaDeTexto 6">
            <a:extLst>
              <a:ext uri="{FF2B5EF4-FFF2-40B4-BE49-F238E27FC236}">
                <a16:creationId xmlns:a16="http://schemas.microsoft.com/office/drawing/2014/main" id="{2CC32F6C-FCA1-0C5B-33D7-C643996BB790}"/>
              </a:ext>
            </a:extLst>
          </p:cNvPr>
          <p:cNvSpPr txBox="1"/>
          <p:nvPr/>
        </p:nvSpPr>
        <p:spPr>
          <a:xfrm>
            <a:off x="71029" y="2930668"/>
            <a:ext cx="10730322" cy="3970318"/>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"Qualidade e </a:t>
            </a:r>
            <a:r>
              <a:rPr lang="pt-BR" sz="1200" b="1">
                <a:solidFill>
                  <a:schemeClr val="bg1">
                    <a:lumMod val="50000"/>
                  </a:schemeClr>
                </a:solidFill>
                <a:latin typeface="Calibri" panose="020F0502020204030204" pitchFamily="34" charset="0"/>
                <a:cs typeface="Calibri" panose="020F0502020204030204" pitchFamily="34" charset="0"/>
              </a:rPr>
              <a:t>abrangência dos prestadores </a:t>
            </a:r>
            <a:r>
              <a:rPr lang="pt-BR" sz="1200">
                <a:solidFill>
                  <a:schemeClr val="bg1">
                    <a:lumMod val="50000"/>
                  </a:schemeClr>
                </a:solidFill>
                <a:latin typeface="Calibri" panose="020F0502020204030204" pitchFamily="34" charset="0"/>
                <a:cs typeface="Calibri" panose="020F0502020204030204" pitchFamily="34" charset="0"/>
              </a:rPr>
              <a:t>e reajustes acima da inflação. O atendimento por telefone não é bom."</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"Atualmente pago um valor muito alto pelo plano e ainda sim quando preciso utilizar o plano/serviços muitas vezes </a:t>
            </a:r>
            <a:r>
              <a:rPr lang="pt-BR" sz="1200" b="1">
                <a:solidFill>
                  <a:schemeClr val="bg1">
                    <a:lumMod val="50000"/>
                  </a:schemeClr>
                </a:solidFill>
                <a:latin typeface="Calibri" panose="020F0502020204030204" pitchFamily="34" charset="0"/>
                <a:cs typeface="Calibri" panose="020F0502020204030204" pitchFamily="34" charset="0"/>
              </a:rPr>
              <a:t>não cobra totalmente os procedimentos médicos de que necessito."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Porque o plano não cobre parto</a:t>
            </a:r>
            <a:r>
              <a:rPr lang="pt-BR" sz="1200">
                <a:solidFill>
                  <a:schemeClr val="bg1">
                    <a:lumMod val="50000"/>
                  </a:schemeClr>
                </a:solidFill>
                <a:latin typeface="Calibri" panose="020F0502020204030204" pitchFamily="34" charset="0"/>
                <a:cs typeface="Calibri" panose="020F0502020204030204" pitchFamily="34" charset="0"/>
              </a:rPr>
              <a:t>, é caríssimo, e não cobre nem vacinas, é um absurdo pelo preço do plano."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 dificuldade em conseguir </a:t>
            </a:r>
            <a:r>
              <a:rPr lang="pt-BR" sz="1200" b="1">
                <a:solidFill>
                  <a:schemeClr val="bg1">
                    <a:lumMod val="50000"/>
                  </a:schemeClr>
                </a:solidFill>
                <a:latin typeface="Calibri" panose="020F0502020204030204" pitchFamily="34" charset="0"/>
                <a:cs typeface="Calibri" panose="020F0502020204030204" pitchFamily="34" charset="0"/>
              </a:rPr>
              <a:t>fazer exames que não cobre, </a:t>
            </a:r>
            <a:r>
              <a:rPr lang="pt-BR" sz="1200">
                <a:solidFill>
                  <a:schemeClr val="bg1">
                    <a:lumMod val="50000"/>
                  </a:schemeClr>
                </a:solidFill>
                <a:latin typeface="Calibri" panose="020F0502020204030204" pitchFamily="34" charset="0"/>
                <a:cs typeface="Calibri" panose="020F0502020204030204" pitchFamily="34" charset="0"/>
              </a:rPr>
              <a:t>preciso fazer exames recorrentes e não cobre porque tem período mínimo para agendamento, o meu teria que ser periodicamente."</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"Não estou, o custo é muito alto. Os bons médicos que necessitamos estão saindo do credenciamento e </a:t>
            </a:r>
            <a:r>
              <a:rPr lang="pt-BR" sz="1200" b="1">
                <a:solidFill>
                  <a:schemeClr val="bg1">
                    <a:lumMod val="50000"/>
                  </a:schemeClr>
                </a:solidFill>
                <a:latin typeface="Calibri" panose="020F0502020204030204" pitchFamily="34" charset="0"/>
                <a:cs typeface="Calibri" panose="020F0502020204030204" pitchFamily="34" charset="0"/>
              </a:rPr>
              <a:t>exames mais específicos o plano não cobre</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"Minhas últimas experiências foram bem difíceis, pois tive dificuldade para consultar, em função da lista de credenciados deles. Quando o profissional atendia pelo plano, não tinha vaga ou eu ficava na lista de espera, por vários meses, e tive que pedir ajuda na ouvidoria. Da lista de profissionais, ou não atende, ou não tem vaga, ou fica numa lista de espera sem previsão de atendimento, ou em locais muito longe de casa. O plano Pasa não deu opção de reembolso e tenho que levar minha filha muito longe de casa, </a:t>
            </a:r>
            <a:r>
              <a:rPr lang="pt-BR" sz="1200" b="1">
                <a:solidFill>
                  <a:schemeClr val="bg1">
                    <a:lumMod val="50000"/>
                  </a:schemeClr>
                </a:solidFill>
                <a:latin typeface="Calibri" panose="020F0502020204030204" pitchFamily="34" charset="0"/>
                <a:cs typeface="Calibri" panose="020F0502020204030204" pitchFamily="34" charset="0"/>
              </a:rPr>
              <a:t>e eu precisaria de um local mais acessível</a:t>
            </a:r>
            <a:r>
              <a:rPr lang="pt-BR" sz="1200">
                <a:solidFill>
                  <a:schemeClr val="bg1">
                    <a:lumMod val="50000"/>
                  </a:schemeClr>
                </a:solidFill>
                <a:latin typeface="Calibri" panose="020F0502020204030204" pitchFamily="34" charset="0"/>
                <a:cs typeface="Calibri" panose="020F0502020204030204" pitchFamily="34" charset="0"/>
              </a:rPr>
              <a:t>. Minha filha é muito nova e é autista. Eu moro no bairro buritis e sou atendida no Prado e na Savassi. Tenho que pegar o anel rodoviário, com um trânsito muito grande. Minha filha chega na fisioterapia já muito cansada. Eu tenho estes problemas, tanto para a minha filha como para mim."</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"Tem muitos médicos saindo do plano e a </a:t>
            </a:r>
            <a:r>
              <a:rPr lang="pt-BR" sz="1200" b="1">
                <a:solidFill>
                  <a:schemeClr val="bg1">
                    <a:lumMod val="50000"/>
                  </a:schemeClr>
                </a:solidFill>
                <a:latin typeface="Calibri" panose="020F0502020204030204" pitchFamily="34" charset="0"/>
                <a:cs typeface="Calibri" panose="020F0502020204030204" pitchFamily="34" charset="0"/>
              </a:rPr>
              <a:t>cobertura não é em todos os principais estados brasileiros</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Baixa cobertura em São Paulo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endParaRPr lang="pt-BR" sz="1200">
              <a:solidFill>
                <a:schemeClr val="bg1">
                  <a:lumMod val="50000"/>
                </a:schemeClr>
              </a:solidFill>
              <a:latin typeface="Calibri" panose="020F0502020204030204" pitchFamily="34" charset="0"/>
              <a:cs typeface="Calibri" panose="020F0502020204030204" pitchFamily="34" charset="0"/>
            </a:endParaRPr>
          </a:p>
        </p:txBody>
      </p:sp>
      <p:sp>
        <p:nvSpPr>
          <p:cNvPr id="8" name="CaixaDeTexto 7">
            <a:extLst>
              <a:ext uri="{FF2B5EF4-FFF2-40B4-BE49-F238E27FC236}">
                <a16:creationId xmlns:a16="http://schemas.microsoft.com/office/drawing/2014/main" id="{03234C65-37E9-6022-9EDF-7DBB1AFC3EE4}"/>
              </a:ext>
            </a:extLst>
          </p:cNvPr>
          <p:cNvSpPr txBox="1"/>
          <p:nvPr/>
        </p:nvSpPr>
        <p:spPr>
          <a:xfrm>
            <a:off x="71028" y="2564904"/>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Cobertura (8%)</a:t>
            </a:r>
          </a:p>
        </p:txBody>
      </p:sp>
    </p:spTree>
    <p:extLst>
      <p:ext uri="{BB962C8B-B14F-4D97-AF65-F5344CB8AC3E}">
        <p14:creationId xmlns:p14="http://schemas.microsoft.com/office/powerpoint/2010/main" val="3469166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848FB-459F-7E31-2F1F-2290B77EE518}"/>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CE6CB520-4476-79C9-2B6D-77A6094A23B3}"/>
              </a:ext>
            </a:extLst>
          </p:cNvPr>
          <p:cNvSpPr/>
          <p:nvPr/>
        </p:nvSpPr>
        <p:spPr>
          <a:xfrm>
            <a:off x="1" y="168832"/>
            <a:ext cx="813697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Justificativas dos não satisfeitos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88076FCE-D0F8-407E-59B3-40E487E84757}"/>
              </a:ext>
            </a:extLst>
          </p:cNvPr>
          <p:cNvSpPr txBox="1"/>
          <p:nvPr/>
        </p:nvSpPr>
        <p:spPr>
          <a:xfrm>
            <a:off x="57614" y="1274484"/>
            <a:ext cx="10802255" cy="2631490"/>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"Depois da obrigação do médico ser pessoa jurídica, </a:t>
            </a:r>
            <a:r>
              <a:rPr lang="pt-BR" sz="1200" b="1">
                <a:solidFill>
                  <a:schemeClr val="bg1">
                    <a:lumMod val="50000"/>
                  </a:schemeClr>
                </a:solidFill>
                <a:latin typeface="Calibri" panose="020F0502020204030204" pitchFamily="34" charset="0"/>
                <a:cs typeface="Calibri" panose="020F0502020204030204" pitchFamily="34" charset="0"/>
              </a:rPr>
              <a:t>piorou muito</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Qualidade e abrangência dos prestadores </a:t>
            </a:r>
            <a:r>
              <a:rPr lang="pt-BR" sz="1200">
                <a:solidFill>
                  <a:schemeClr val="bg1">
                    <a:lumMod val="50000"/>
                  </a:schemeClr>
                </a:solidFill>
                <a:latin typeface="Calibri" panose="020F0502020204030204" pitchFamily="34" charset="0"/>
                <a:cs typeface="Calibri" panose="020F0502020204030204" pitchFamily="34" charset="0"/>
              </a:rPr>
              <a:t>e reajustes acima da inflação. O atendimento por telefone não é bom."</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Falta de profissionais qualificados </a:t>
            </a:r>
            <a:r>
              <a:rPr lang="pt-BR" sz="1200">
                <a:solidFill>
                  <a:schemeClr val="bg1">
                    <a:lumMod val="50000"/>
                  </a:schemeClr>
                </a:solidFill>
                <a:latin typeface="Calibri" panose="020F0502020204030204" pitchFamily="34" charset="0"/>
                <a:cs typeface="Calibri" panose="020F0502020204030204" pitchFamily="34" charset="0"/>
              </a:rPr>
              <a:t>e dificuldade de agendar consulta com algum profissional especifico"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Qualidade de prestadores caiu bastante</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Qualidade dos médicos credenciados</a:t>
            </a:r>
            <a:r>
              <a:rPr lang="pt-BR" sz="1200">
                <a:solidFill>
                  <a:schemeClr val="bg1">
                    <a:lumMod val="50000"/>
                  </a:schemeClr>
                </a:solidFill>
                <a:latin typeface="Calibri" panose="020F0502020204030204" pitchFamily="34" charset="0"/>
                <a:cs typeface="Calibri" panose="020F0502020204030204" pitchFamily="34" charset="0"/>
              </a:rPr>
              <a:t>, valor dos reembolsos"</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Plano é péssimo </a:t>
            </a:r>
            <a:r>
              <a:rPr lang="pt-BR" sz="1200">
                <a:solidFill>
                  <a:schemeClr val="bg1">
                    <a:lumMod val="50000"/>
                  </a:schemeClr>
                </a:solidFill>
                <a:latin typeface="Calibri" panose="020F0502020204030204" pitchFamily="34" charset="0"/>
                <a:cs typeface="Calibri" panose="020F0502020204030204" pitchFamily="34" charset="0"/>
              </a:rPr>
              <a:t>em municípios que não tem Vale"</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"Necessitei fazer uma cirurgia de varizes e no meu entendimento a cirurgia foi marcada com antecedência minha filha que me acompanhava ficou no corredor do hospital com nossos pertences de 12:30 ás 21:00 </a:t>
            </a:r>
            <a:r>
              <a:rPr lang="pt-BR" sz="1200" b="1">
                <a:solidFill>
                  <a:schemeClr val="bg1">
                    <a:lumMod val="50000"/>
                  </a:schemeClr>
                </a:solidFill>
                <a:latin typeface="Calibri" panose="020F0502020204030204" pitchFamily="34" charset="0"/>
                <a:cs typeface="Calibri" panose="020F0502020204030204" pitchFamily="34" charset="0"/>
              </a:rPr>
              <a:t>eu reclamei me disseram que o plano está ciente e que é praxe, </a:t>
            </a:r>
            <a:r>
              <a:rPr lang="pt-BR" sz="1200">
                <a:solidFill>
                  <a:schemeClr val="bg1">
                    <a:lumMod val="50000"/>
                  </a:schemeClr>
                </a:solidFill>
                <a:latin typeface="Calibri" panose="020F0502020204030204" pitchFamily="34" charset="0"/>
                <a:cs typeface="Calibri" panose="020F0502020204030204" pitchFamily="34" charset="0"/>
              </a:rPr>
              <a:t>mas no outro dia tive sair antes das 10:00 porque me diária venceria e eu só tinha direito a uma diaria.se isso é verdade o plano está concordando de pagar uma diária por 12:00 horas de estadia,</a:t>
            </a:r>
            <a:r>
              <a:rPr lang="pt-BR" sz="1200" b="1">
                <a:solidFill>
                  <a:schemeClr val="bg1">
                    <a:lumMod val="50000"/>
                  </a:schemeClr>
                </a:solidFill>
                <a:latin typeface="Calibri" panose="020F0502020204030204" pitchFamily="34" charset="0"/>
                <a:cs typeface="Calibri" panose="020F0502020204030204" pitchFamily="34" charset="0"/>
              </a:rPr>
              <a:t> isso chega ser imoral, é uma vergonha</a:t>
            </a:r>
            <a:r>
              <a:rPr lang="pt-BR" sz="1200">
                <a:solidFill>
                  <a:schemeClr val="bg1">
                    <a:lumMod val="50000"/>
                  </a:schemeClr>
                </a:solidFill>
                <a:latin typeface="Calibri" panose="020F0502020204030204" pitchFamily="34" charset="0"/>
                <a:cs typeface="Calibri" panose="020F0502020204030204" pitchFamily="34" charset="0"/>
              </a:rPr>
              <a:t>. o Hospital foi o Mater dai."</a:t>
            </a:r>
          </a:p>
        </p:txBody>
      </p:sp>
      <p:sp>
        <p:nvSpPr>
          <p:cNvPr id="6" name="CaixaDeTexto 5">
            <a:extLst>
              <a:ext uri="{FF2B5EF4-FFF2-40B4-BE49-F238E27FC236}">
                <a16:creationId xmlns:a16="http://schemas.microsoft.com/office/drawing/2014/main" id="{A7B122A3-52C0-9564-D2EC-11272017F0C6}"/>
              </a:ext>
            </a:extLst>
          </p:cNvPr>
          <p:cNvSpPr txBox="1"/>
          <p:nvPr/>
        </p:nvSpPr>
        <p:spPr>
          <a:xfrm>
            <a:off x="57614" y="908720"/>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Qualidade da rede (6%)</a:t>
            </a:r>
          </a:p>
        </p:txBody>
      </p:sp>
      <p:sp>
        <p:nvSpPr>
          <p:cNvPr id="7" name="CaixaDeTexto 6">
            <a:extLst>
              <a:ext uri="{FF2B5EF4-FFF2-40B4-BE49-F238E27FC236}">
                <a16:creationId xmlns:a16="http://schemas.microsoft.com/office/drawing/2014/main" id="{6CEA7429-FB48-78BC-91E3-52197C8E327D}"/>
              </a:ext>
            </a:extLst>
          </p:cNvPr>
          <p:cNvSpPr txBox="1"/>
          <p:nvPr/>
        </p:nvSpPr>
        <p:spPr>
          <a:xfrm>
            <a:off x="71029" y="4298820"/>
            <a:ext cx="10730322" cy="2215991"/>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 preço é absurdo com relação a idade, a idade vai aumentando e o preço vai ficando fora do normal. Também pagamos o plano e </a:t>
            </a:r>
            <a:r>
              <a:rPr lang="pt-BR" sz="1200" b="1">
                <a:solidFill>
                  <a:schemeClr val="bg1">
                    <a:lumMod val="50000"/>
                  </a:schemeClr>
                </a:solidFill>
                <a:latin typeface="Calibri" panose="020F0502020204030204" pitchFamily="34" charset="0"/>
                <a:cs typeface="Calibri" panose="020F0502020204030204" pitchFamily="34" charset="0"/>
              </a:rPr>
              <a:t>ainda temos que pagar coparticipação</a:t>
            </a:r>
            <a:r>
              <a:rPr lang="pt-BR" sz="1200">
                <a:solidFill>
                  <a:schemeClr val="bg1">
                    <a:lumMod val="50000"/>
                  </a:schemeClr>
                </a:solidFill>
                <a:latin typeface="Calibri" panose="020F0502020204030204" pitchFamily="34" charset="0"/>
                <a:cs typeface="Calibri" panose="020F0502020204030204" pitchFamily="34" charset="0"/>
              </a:rPr>
              <a:t>. Em outros planos tem atendimento odontológico incluso e no Pasa teria que pagar por fora."</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 meu esposo faleceu e agora eu sou a titular, a principal ressalva hoje é que o plano está muito caro, cerca de r$ 3.000 e ainda pago pela copartipação no mínimo seria r$ 500,00, daqui a pouco fica inviável e penso em sair do plano, eu estou analisando."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"Eu tenho plano Pasa desde o ano passado. Ano passado não usei o plano e paguei o valor normal, e esse ano comecei a usar, e tem coisas que eu não fazia antes e que faço agora, e são cobrados. Por exemplo, fui ao dentista fazer rotina e no final do mês pago 71 de plano odontológico, </a:t>
            </a:r>
            <a:r>
              <a:rPr lang="pt-BR" sz="1200" b="1">
                <a:solidFill>
                  <a:schemeClr val="bg1">
                    <a:lumMod val="50000"/>
                  </a:schemeClr>
                </a:solidFill>
                <a:latin typeface="Calibri" panose="020F0502020204030204" pitchFamily="34" charset="0"/>
                <a:cs typeface="Calibri" panose="020F0502020204030204" pitchFamily="34" charset="0"/>
              </a:rPr>
              <a:t>e foi cobrado 200 reais em uma limpeza</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plano é participativo </a:t>
            </a:r>
            <a:r>
              <a:rPr lang="pt-BR" sz="1200">
                <a:solidFill>
                  <a:schemeClr val="bg1">
                    <a:lumMod val="50000"/>
                  </a:schemeClr>
                </a:solidFill>
                <a:latin typeface="Calibri" panose="020F0502020204030204" pitchFamily="34" charset="0"/>
                <a:cs typeface="Calibri" panose="020F0502020204030204" pitchFamily="34" charset="0"/>
              </a:rPr>
              <a:t>e o valor é considerável."</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 valor está muito alto bem </a:t>
            </a:r>
            <a:r>
              <a:rPr lang="pt-BR" sz="1200" b="1">
                <a:solidFill>
                  <a:schemeClr val="bg1">
                    <a:lumMod val="50000"/>
                  </a:schemeClr>
                </a:solidFill>
                <a:latin typeface="Calibri" panose="020F0502020204030204" pitchFamily="34" charset="0"/>
                <a:cs typeface="Calibri" panose="020F0502020204030204" pitchFamily="34" charset="0"/>
              </a:rPr>
              <a:t>como a coparticipação</a:t>
            </a:r>
            <a:r>
              <a:rPr lang="pt-BR" sz="1200">
                <a:solidFill>
                  <a:schemeClr val="bg1">
                    <a:lumMod val="50000"/>
                  </a:schemeClr>
                </a:solidFill>
                <a:latin typeface="Calibri" panose="020F0502020204030204" pitchFamily="34" charset="0"/>
                <a:cs typeface="Calibri" panose="020F0502020204030204" pitchFamily="34" charset="0"/>
              </a:rPr>
              <a:t>"</a:t>
            </a:r>
          </a:p>
        </p:txBody>
      </p:sp>
      <p:sp>
        <p:nvSpPr>
          <p:cNvPr id="8" name="CaixaDeTexto 7">
            <a:extLst>
              <a:ext uri="{FF2B5EF4-FFF2-40B4-BE49-F238E27FC236}">
                <a16:creationId xmlns:a16="http://schemas.microsoft.com/office/drawing/2014/main" id="{ECBE6A72-3F06-B81D-82DA-12AE32AD5A81}"/>
              </a:ext>
            </a:extLst>
          </p:cNvPr>
          <p:cNvSpPr txBox="1"/>
          <p:nvPr/>
        </p:nvSpPr>
        <p:spPr>
          <a:xfrm>
            <a:off x="71028" y="3933056"/>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Coparticipação (6%)</a:t>
            </a:r>
          </a:p>
        </p:txBody>
      </p:sp>
    </p:spTree>
    <p:extLst>
      <p:ext uri="{BB962C8B-B14F-4D97-AF65-F5344CB8AC3E}">
        <p14:creationId xmlns:p14="http://schemas.microsoft.com/office/powerpoint/2010/main" val="3835220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30F4A-F932-A755-4C8F-60885254ECFD}"/>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82E7293-D068-6D6D-4805-BAD8695E8E7E}"/>
              </a:ext>
            </a:extLst>
          </p:cNvPr>
          <p:cNvSpPr/>
          <p:nvPr/>
        </p:nvSpPr>
        <p:spPr>
          <a:xfrm>
            <a:off x="1" y="168832"/>
            <a:ext cx="813697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Justificativas dos não satisfeitos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CaixaDeTexto 6">
            <a:extLst>
              <a:ext uri="{FF2B5EF4-FFF2-40B4-BE49-F238E27FC236}">
                <a16:creationId xmlns:a16="http://schemas.microsoft.com/office/drawing/2014/main" id="{B92BF854-499E-0F45-6966-B48BAD072E72}"/>
              </a:ext>
            </a:extLst>
          </p:cNvPr>
          <p:cNvSpPr txBox="1"/>
          <p:nvPr/>
        </p:nvSpPr>
        <p:spPr>
          <a:xfrm>
            <a:off x="71029" y="1274484"/>
            <a:ext cx="10730322" cy="577081"/>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 rede de credenciados e o </a:t>
            </a:r>
            <a:r>
              <a:rPr lang="pt-BR" sz="1200" b="1">
                <a:solidFill>
                  <a:schemeClr val="bg1">
                    <a:lumMod val="50000"/>
                  </a:schemeClr>
                </a:solidFill>
                <a:latin typeface="Calibri" panose="020F0502020204030204" pitchFamily="34" charset="0"/>
                <a:cs typeface="Calibri" panose="020F0502020204030204" pitchFamily="34" charset="0"/>
              </a:rPr>
              <a:t>valor em comparação com outros planos deixa a desejar</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"Eu pago muito e uso pouco, e </a:t>
            </a:r>
            <a:r>
              <a:rPr lang="pt-BR" sz="1200" b="1">
                <a:solidFill>
                  <a:schemeClr val="bg1">
                    <a:lumMod val="50000"/>
                  </a:schemeClr>
                </a:solidFill>
                <a:latin typeface="Calibri" panose="020F0502020204030204" pitchFamily="34" charset="0"/>
                <a:cs typeface="Calibri" panose="020F0502020204030204" pitchFamily="34" charset="0"/>
              </a:rPr>
              <a:t>quando uso ainda tenho que pagar</a:t>
            </a:r>
            <a:r>
              <a:rPr lang="pt-BR" sz="1200">
                <a:solidFill>
                  <a:schemeClr val="bg1">
                    <a:lumMod val="50000"/>
                  </a:schemeClr>
                </a:solidFill>
                <a:latin typeface="Calibri" panose="020F0502020204030204" pitchFamily="34" charset="0"/>
                <a:cs typeface="Calibri" panose="020F0502020204030204" pitchFamily="34" charset="0"/>
              </a:rPr>
              <a:t>."</a:t>
            </a:r>
          </a:p>
        </p:txBody>
      </p:sp>
      <p:sp>
        <p:nvSpPr>
          <p:cNvPr id="8" name="CaixaDeTexto 7">
            <a:extLst>
              <a:ext uri="{FF2B5EF4-FFF2-40B4-BE49-F238E27FC236}">
                <a16:creationId xmlns:a16="http://schemas.microsoft.com/office/drawing/2014/main" id="{0B554CBB-B4D5-DEAE-535F-D387B1018E1E}"/>
              </a:ext>
            </a:extLst>
          </p:cNvPr>
          <p:cNvSpPr txBox="1"/>
          <p:nvPr/>
        </p:nvSpPr>
        <p:spPr>
          <a:xfrm>
            <a:off x="71028" y="908720"/>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Coparticipação (6%)</a:t>
            </a:r>
          </a:p>
        </p:txBody>
      </p:sp>
      <p:sp>
        <p:nvSpPr>
          <p:cNvPr id="4" name="CaixaDeTexto 3">
            <a:extLst>
              <a:ext uri="{FF2B5EF4-FFF2-40B4-BE49-F238E27FC236}">
                <a16:creationId xmlns:a16="http://schemas.microsoft.com/office/drawing/2014/main" id="{A5C18629-F6FD-4566-EE32-2C9B09CC099D}"/>
              </a:ext>
            </a:extLst>
          </p:cNvPr>
          <p:cNvSpPr txBox="1"/>
          <p:nvPr/>
        </p:nvSpPr>
        <p:spPr>
          <a:xfrm>
            <a:off x="72084" y="2275855"/>
            <a:ext cx="10730322" cy="3185487"/>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 preço do plano e tenho tido </a:t>
            </a:r>
            <a:r>
              <a:rPr lang="pt-BR" sz="1200" b="1">
                <a:solidFill>
                  <a:schemeClr val="bg1">
                    <a:lumMod val="50000"/>
                  </a:schemeClr>
                </a:solidFill>
                <a:latin typeface="Calibri" panose="020F0502020204030204" pitchFamily="34" charset="0"/>
                <a:cs typeface="Calibri" panose="020F0502020204030204" pitchFamily="34" charset="0"/>
              </a:rPr>
              <a:t>dificuldade de encontrar o atendimento </a:t>
            </a:r>
            <a:r>
              <a:rPr lang="pt-BR" sz="1200">
                <a:solidFill>
                  <a:schemeClr val="bg1">
                    <a:lumMod val="50000"/>
                  </a:schemeClr>
                </a:solidFill>
                <a:latin typeface="Calibri" panose="020F0502020204030204" pitchFamily="34" charset="0"/>
                <a:cs typeface="Calibri" panose="020F0502020204030204" pitchFamily="34" charset="0"/>
              </a:rPr>
              <a:t>de alguns profissionais como antigamente."</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"Falta de profissionais qualificados e </a:t>
            </a:r>
            <a:r>
              <a:rPr lang="pt-BR" sz="1200" b="1">
                <a:solidFill>
                  <a:schemeClr val="bg1">
                    <a:lumMod val="50000"/>
                  </a:schemeClr>
                </a:solidFill>
                <a:latin typeface="Calibri" panose="020F0502020204030204" pitchFamily="34" charset="0"/>
                <a:cs typeface="Calibri" panose="020F0502020204030204" pitchFamily="34" charset="0"/>
              </a:rPr>
              <a:t>dificuldade de agendar consulta </a:t>
            </a:r>
            <a:r>
              <a:rPr lang="pt-BR" sz="1200">
                <a:solidFill>
                  <a:schemeClr val="bg1">
                    <a:lumMod val="50000"/>
                  </a:schemeClr>
                </a:solidFill>
                <a:latin typeface="Calibri" panose="020F0502020204030204" pitchFamily="34" charset="0"/>
                <a:cs typeface="Calibri" panose="020F0502020204030204" pitchFamily="34" charset="0"/>
              </a:rPr>
              <a:t>com algum profissional especifico"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"Minhas últimas experiências foram bem difíceis, </a:t>
            </a:r>
            <a:r>
              <a:rPr lang="pt-BR" sz="1200" b="1">
                <a:solidFill>
                  <a:schemeClr val="bg1">
                    <a:lumMod val="50000"/>
                  </a:schemeClr>
                </a:solidFill>
                <a:latin typeface="Calibri" panose="020F0502020204030204" pitchFamily="34" charset="0"/>
                <a:cs typeface="Calibri" panose="020F0502020204030204" pitchFamily="34" charset="0"/>
              </a:rPr>
              <a:t>pois tive dificuldade para consultar</a:t>
            </a:r>
            <a:r>
              <a:rPr lang="pt-BR" sz="1200">
                <a:solidFill>
                  <a:schemeClr val="bg1">
                    <a:lumMod val="50000"/>
                  </a:schemeClr>
                </a:solidFill>
                <a:latin typeface="Calibri" panose="020F0502020204030204" pitchFamily="34" charset="0"/>
                <a:cs typeface="Calibri" panose="020F0502020204030204" pitchFamily="34" charset="0"/>
              </a:rPr>
              <a:t>, em função da lista de credenciados deles. Quando o profissional atendia pelo plano, não tinha vaga ou eu ficava na lista de espera, por vários meses, e tive que pedir ajuda na ouvidoria. Da lista de profissionais, ou não atende, ou não tem vaga, ou fica numa lista de espera sem previsão de atendimento, ou em locais muito longe de casa. O Plano Pasa não deu opção de reembolso e tenho que levar minha filha muito longe de casa, e eu precisaria de um local mais acessível. Minha filha é muito nova e é autista. Eu moro no bairro Buritis e sou atendida no Prado e na Savassi. Tenho que pegar o anel rodoviário, com um trânsito muito grande. Minha filha chega na fisioterapia já muito cansada. Eu tenho estes problemas, tanto para a minha filha como para mim.“</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 aplicativo não funciona. dá erro no fuso horário, pago e </a:t>
            </a:r>
            <a:r>
              <a:rPr lang="pt-BR" sz="1200" b="1">
                <a:solidFill>
                  <a:schemeClr val="bg1">
                    <a:lumMod val="50000"/>
                  </a:schemeClr>
                </a:solidFill>
                <a:latin typeface="Calibri" panose="020F0502020204030204" pitchFamily="34" charset="0"/>
                <a:cs typeface="Calibri" panose="020F0502020204030204" pitchFamily="34" charset="0"/>
              </a:rPr>
              <a:t>só consegui uma consulta com psicanalista ate agora</a:t>
            </a:r>
            <a:r>
              <a:rPr lang="pt-BR" sz="1200">
                <a:solidFill>
                  <a:schemeClr val="bg1">
                    <a:lumMod val="50000"/>
                  </a:schemeClr>
                </a:solidFill>
                <a:latin typeface="Calibri" panose="020F0502020204030204" pitchFamily="34" charset="0"/>
                <a:cs typeface="Calibri" panose="020F0502020204030204" pitchFamily="34" charset="0"/>
              </a:rPr>
              <a:t>. penso em encerrar o plano."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tempo de espera para agendar consultas </a:t>
            </a:r>
            <a:r>
              <a:rPr lang="pt-BR" sz="1200">
                <a:solidFill>
                  <a:schemeClr val="bg1">
                    <a:lumMod val="50000"/>
                  </a:schemeClr>
                </a:solidFill>
                <a:latin typeface="Calibri" panose="020F0502020204030204" pitchFamily="34" charset="0"/>
                <a:cs typeface="Calibri" panose="020F0502020204030204" pitchFamily="34" charset="0"/>
              </a:rPr>
              <a:t>e tem que pedir uma autorização para realizar essa consulta dentro de 30 dias."</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 dificuldade em conseguir fazer exames que não cobre, preciso fazer exames recorrentes e não cobre porque </a:t>
            </a:r>
            <a:r>
              <a:rPr lang="pt-BR" sz="1200" b="1">
                <a:solidFill>
                  <a:schemeClr val="bg1">
                    <a:lumMod val="50000"/>
                  </a:schemeClr>
                </a:solidFill>
                <a:latin typeface="Calibri" panose="020F0502020204030204" pitchFamily="34" charset="0"/>
                <a:cs typeface="Calibri" panose="020F0502020204030204" pitchFamily="34" charset="0"/>
              </a:rPr>
              <a:t>tem período mínimo para agendamento</a:t>
            </a:r>
            <a:r>
              <a:rPr lang="pt-BR" sz="1200">
                <a:solidFill>
                  <a:schemeClr val="bg1">
                    <a:lumMod val="50000"/>
                  </a:schemeClr>
                </a:solidFill>
                <a:latin typeface="Calibri" panose="020F0502020204030204" pitchFamily="34" charset="0"/>
                <a:cs typeface="Calibri" panose="020F0502020204030204" pitchFamily="34" charset="0"/>
              </a:rPr>
              <a:t>, o meu teria que ser periodicamente."</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É muito difícil conseguir marcar consultas</a:t>
            </a:r>
            <a:r>
              <a:rPr lang="pt-BR" sz="1200">
                <a:solidFill>
                  <a:schemeClr val="bg1">
                    <a:lumMod val="50000"/>
                  </a:schemeClr>
                </a:solidFill>
                <a:latin typeface="Calibri" panose="020F0502020204030204" pitchFamily="34" charset="0"/>
                <a:cs typeface="Calibri" panose="020F0502020204030204" pitchFamily="34" charset="0"/>
              </a:rPr>
              <a:t>."</a:t>
            </a:r>
          </a:p>
        </p:txBody>
      </p:sp>
      <p:sp>
        <p:nvSpPr>
          <p:cNvPr id="5" name="CaixaDeTexto 4">
            <a:extLst>
              <a:ext uri="{FF2B5EF4-FFF2-40B4-BE49-F238E27FC236}">
                <a16:creationId xmlns:a16="http://schemas.microsoft.com/office/drawing/2014/main" id="{D05E9671-1B37-B111-AC6B-20A886376DB0}"/>
              </a:ext>
            </a:extLst>
          </p:cNvPr>
          <p:cNvSpPr txBox="1"/>
          <p:nvPr/>
        </p:nvSpPr>
        <p:spPr>
          <a:xfrm>
            <a:off x="72083" y="1910091"/>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Dificuldade/Demora no agendamento (6%)</a:t>
            </a:r>
          </a:p>
        </p:txBody>
      </p:sp>
    </p:spTree>
    <p:extLst>
      <p:ext uri="{BB962C8B-B14F-4D97-AF65-F5344CB8AC3E}">
        <p14:creationId xmlns:p14="http://schemas.microsoft.com/office/powerpoint/2010/main" val="2684564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D13AB-A066-5137-6B4B-079CBAF63320}"/>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0A6A2293-2189-6475-7A1B-ADB2C15C0982}"/>
              </a:ext>
            </a:extLst>
          </p:cNvPr>
          <p:cNvSpPr/>
          <p:nvPr/>
        </p:nvSpPr>
        <p:spPr>
          <a:xfrm>
            <a:off x="1" y="168832"/>
            <a:ext cx="813697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SSI – Justificativas dos não satisfeitos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CaixaDeTexto 6">
            <a:extLst>
              <a:ext uri="{FF2B5EF4-FFF2-40B4-BE49-F238E27FC236}">
                <a16:creationId xmlns:a16="http://schemas.microsoft.com/office/drawing/2014/main" id="{0E9E7DBB-053F-F61A-9D59-D4769516F7F9}"/>
              </a:ext>
            </a:extLst>
          </p:cNvPr>
          <p:cNvSpPr txBox="1"/>
          <p:nvPr/>
        </p:nvSpPr>
        <p:spPr>
          <a:xfrm>
            <a:off x="71029" y="1274484"/>
            <a:ext cx="10730322" cy="1846659"/>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 Pasa no nosso modo de entender deveria realizar convenio com o Mater dei contorno pois facilitaria bem mais o atendimento pois o Mater dei Gonçalves Dias está cada vez mais impraticável muitos convênios e logicamente muitos conveniados a serem atendidos ficando impraticável o atendimento pois </a:t>
            </a:r>
            <a:r>
              <a:rPr lang="pt-BR" sz="1200" b="1">
                <a:solidFill>
                  <a:schemeClr val="bg1">
                    <a:lumMod val="50000"/>
                  </a:schemeClr>
                </a:solidFill>
                <a:latin typeface="Calibri" panose="020F0502020204030204" pitchFamily="34" charset="0"/>
                <a:cs typeface="Calibri" panose="020F0502020204030204" pitchFamily="34" charset="0"/>
              </a:rPr>
              <a:t>demora muito tempo para o atendimento do paciente."</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O grande tempo de espera no hospital, </a:t>
            </a:r>
            <a:r>
              <a:rPr lang="pt-BR" sz="1200">
                <a:solidFill>
                  <a:schemeClr val="bg1">
                    <a:lumMod val="50000"/>
                  </a:schemeClr>
                </a:solidFill>
                <a:latin typeface="Calibri" panose="020F0502020204030204" pitchFamily="34" charset="0"/>
                <a:cs typeface="Calibri" panose="020F0502020204030204" pitchFamily="34" charset="0"/>
              </a:rPr>
              <a:t>algumas especialidade não tem na minha cidade Itabira. Isso acho péssimo."</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"Quando eu procuro atendimento pelo plano no hospital, </a:t>
            </a:r>
            <a:r>
              <a:rPr lang="pt-BR" sz="1200" b="1">
                <a:solidFill>
                  <a:schemeClr val="bg1">
                    <a:lumMod val="50000"/>
                  </a:schemeClr>
                </a:solidFill>
                <a:latin typeface="Calibri" panose="020F0502020204030204" pitchFamily="34" charset="0"/>
                <a:cs typeface="Calibri" panose="020F0502020204030204" pitchFamily="34" charset="0"/>
              </a:rPr>
              <a:t>demoram muito para atender</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"Em alguns lugares que vamos para ser atendida, </a:t>
            </a:r>
            <a:r>
              <a:rPr lang="pt-BR" sz="1200" b="1">
                <a:solidFill>
                  <a:schemeClr val="bg1">
                    <a:lumMod val="50000"/>
                  </a:schemeClr>
                </a:solidFill>
                <a:latin typeface="Calibri" panose="020F0502020204030204" pitchFamily="34" charset="0"/>
                <a:cs typeface="Calibri" panose="020F0502020204030204" pitchFamily="34" charset="0"/>
              </a:rPr>
              <a:t>demora no atendimento</a:t>
            </a:r>
            <a:r>
              <a:rPr lang="pt-BR" sz="1200">
                <a:solidFill>
                  <a:schemeClr val="bg1">
                    <a:lumMod val="50000"/>
                  </a:schemeClr>
                </a:solidFill>
                <a:latin typeface="Calibri" panose="020F0502020204030204" pitchFamily="34" charset="0"/>
                <a:cs typeface="Calibri" panose="020F0502020204030204" pitchFamily="34" charset="0"/>
              </a:rPr>
              <a:t>, é uma burocracia grande."</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 atendimento no hospital da minha cidade. </a:t>
            </a:r>
            <a:r>
              <a:rPr lang="pt-BR" sz="1200" b="1">
                <a:solidFill>
                  <a:schemeClr val="bg1">
                    <a:lumMod val="50000"/>
                  </a:schemeClr>
                </a:solidFill>
                <a:latin typeface="Calibri" panose="020F0502020204030204" pitchFamily="34" charset="0"/>
                <a:cs typeface="Calibri" panose="020F0502020204030204" pitchFamily="34" charset="0"/>
              </a:rPr>
              <a:t>Demora no atendimento</a:t>
            </a:r>
            <a:r>
              <a:rPr lang="pt-BR" sz="1200">
                <a:solidFill>
                  <a:schemeClr val="bg1">
                    <a:lumMod val="50000"/>
                  </a:schemeClr>
                </a:solidFill>
                <a:latin typeface="Calibri" panose="020F0502020204030204" pitchFamily="34" charset="0"/>
                <a:cs typeface="Calibri" panose="020F0502020204030204" pitchFamily="34" charset="0"/>
              </a:rPr>
              <a:t>, demora de leito e leitos precisando de reforma e alimentação deixa a desejar“</a:t>
            </a:r>
          </a:p>
        </p:txBody>
      </p:sp>
      <p:sp>
        <p:nvSpPr>
          <p:cNvPr id="8" name="CaixaDeTexto 7">
            <a:extLst>
              <a:ext uri="{FF2B5EF4-FFF2-40B4-BE49-F238E27FC236}">
                <a16:creationId xmlns:a16="http://schemas.microsoft.com/office/drawing/2014/main" id="{3F3DDB99-DCEB-48A6-4B85-734AC4DC9D4A}"/>
              </a:ext>
            </a:extLst>
          </p:cNvPr>
          <p:cNvSpPr txBox="1"/>
          <p:nvPr/>
        </p:nvSpPr>
        <p:spPr>
          <a:xfrm>
            <a:off x="71028" y="908720"/>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Demora no atendimento (5%)</a:t>
            </a:r>
          </a:p>
        </p:txBody>
      </p:sp>
      <p:sp>
        <p:nvSpPr>
          <p:cNvPr id="4" name="CaixaDeTexto 3">
            <a:extLst>
              <a:ext uri="{FF2B5EF4-FFF2-40B4-BE49-F238E27FC236}">
                <a16:creationId xmlns:a16="http://schemas.microsoft.com/office/drawing/2014/main" id="{95EB09B1-9C4B-C08A-F414-9939F6F983CB}"/>
              </a:ext>
            </a:extLst>
          </p:cNvPr>
          <p:cNvSpPr txBox="1"/>
          <p:nvPr/>
        </p:nvSpPr>
        <p:spPr>
          <a:xfrm>
            <a:off x="72084" y="3650748"/>
            <a:ext cx="10730322" cy="1177245"/>
          </a:xfrm>
          <a:prstGeom prst="rect">
            <a:avLst/>
          </a:prstGeom>
          <a:noFill/>
        </p:spPr>
        <p:txBody>
          <a:bodyPr wrap="square" rtlCol="0">
            <a:spAutoFit/>
          </a:bodyPr>
          <a:lstStyle/>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a:t>
            </a:r>
            <a:r>
              <a:rPr lang="pt-BR" sz="1200" b="1">
                <a:solidFill>
                  <a:schemeClr val="bg1">
                    <a:lumMod val="50000"/>
                  </a:schemeClr>
                </a:solidFill>
                <a:latin typeface="Calibri" panose="020F0502020204030204" pitchFamily="34" charset="0"/>
                <a:cs typeface="Calibri" panose="020F0502020204030204" pitchFamily="34" charset="0"/>
              </a:rPr>
              <a:t>Dificuldade em obter reembolso </a:t>
            </a:r>
            <a:r>
              <a:rPr lang="pt-BR" sz="1200">
                <a:solidFill>
                  <a:schemeClr val="bg1">
                    <a:lumMod val="50000"/>
                  </a:schemeClr>
                </a:solidFill>
                <a:latin typeface="Calibri" panose="020F0502020204030204" pitchFamily="34" charset="0"/>
                <a:cs typeface="Calibri" panose="020F0502020204030204" pitchFamily="34" charset="0"/>
              </a:rPr>
              <a:t>e demora até mesmo para responder essa questão. Não tenho acesso ao extrato de gastos, falta transparência."</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"O tempo de espera para agendar consultas e tem </a:t>
            </a:r>
            <a:r>
              <a:rPr lang="pt-BR" sz="1200" b="1">
                <a:solidFill>
                  <a:schemeClr val="bg1">
                    <a:lumMod val="50000"/>
                  </a:schemeClr>
                </a:solidFill>
                <a:latin typeface="Calibri" panose="020F0502020204030204" pitchFamily="34" charset="0"/>
                <a:cs typeface="Calibri" panose="020F0502020204030204" pitchFamily="34" charset="0"/>
              </a:rPr>
              <a:t>que pedir uma autorização para realizar essa consulta dentro de 30 dias</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r>
              <a:rPr lang="pt-BR" sz="1200">
                <a:solidFill>
                  <a:schemeClr val="bg1">
                    <a:lumMod val="50000"/>
                  </a:schemeClr>
                </a:solidFill>
                <a:latin typeface="Calibri" panose="020F0502020204030204" pitchFamily="34" charset="0"/>
                <a:cs typeface="Calibri" panose="020F0502020204030204" pitchFamily="34" charset="0"/>
              </a:rPr>
              <a:t>“Em alguns lugares que vamos para ser atendida, demora no atendimento, é </a:t>
            </a:r>
            <a:r>
              <a:rPr lang="pt-BR" sz="1200" b="1">
                <a:solidFill>
                  <a:schemeClr val="bg1">
                    <a:lumMod val="50000"/>
                  </a:schemeClr>
                </a:solidFill>
                <a:latin typeface="Calibri" panose="020F0502020204030204" pitchFamily="34" charset="0"/>
                <a:cs typeface="Calibri" panose="020F0502020204030204" pitchFamily="34" charset="0"/>
              </a:rPr>
              <a:t>uma burocracia grande</a:t>
            </a:r>
            <a:r>
              <a:rPr lang="pt-BR" sz="1200">
                <a:solidFill>
                  <a:schemeClr val="bg1">
                    <a:lumMod val="50000"/>
                  </a:schemeClr>
                </a:solidFill>
                <a:latin typeface="Calibri" panose="020F0502020204030204" pitchFamily="34" charset="0"/>
                <a:cs typeface="Calibri" panose="020F0502020204030204" pitchFamily="34" charset="0"/>
              </a:rPr>
              <a:t>."</a:t>
            </a:r>
          </a:p>
          <a:p>
            <a:pPr marL="380990" indent="-380990" algn="just">
              <a:spcBef>
                <a:spcPts val="933"/>
              </a:spcBef>
              <a:buFont typeface="Wingdings" panose="05000000000000000000" pitchFamily="2" charset="2"/>
              <a:buChar char="§"/>
            </a:pPr>
            <a:endParaRPr lang="pt-BR" sz="1200">
              <a:solidFill>
                <a:schemeClr val="bg1">
                  <a:lumMod val="50000"/>
                </a:schemeClr>
              </a:solidFill>
              <a:latin typeface="Calibri" panose="020F0502020204030204" pitchFamily="34" charset="0"/>
              <a:cs typeface="Calibri" panose="020F0502020204030204" pitchFamily="34" charset="0"/>
            </a:endParaRPr>
          </a:p>
        </p:txBody>
      </p:sp>
      <p:sp>
        <p:nvSpPr>
          <p:cNvPr id="5" name="CaixaDeTexto 4">
            <a:extLst>
              <a:ext uri="{FF2B5EF4-FFF2-40B4-BE49-F238E27FC236}">
                <a16:creationId xmlns:a16="http://schemas.microsoft.com/office/drawing/2014/main" id="{3B8C2F7D-89B6-0C09-254D-A53D98802E69}"/>
              </a:ext>
            </a:extLst>
          </p:cNvPr>
          <p:cNvSpPr txBox="1"/>
          <p:nvPr/>
        </p:nvSpPr>
        <p:spPr>
          <a:xfrm>
            <a:off x="72083" y="3284984"/>
            <a:ext cx="5343061" cy="338554"/>
          </a:xfrm>
          <a:prstGeom prst="rect">
            <a:avLst/>
          </a:prstGeom>
          <a:noFill/>
        </p:spPr>
        <p:txBody>
          <a:bodyPr wrap="square" rtlCol="0">
            <a:spAutoFit/>
          </a:bodyPr>
          <a:lstStyle/>
          <a:p>
            <a:pPr algn="just">
              <a:spcBef>
                <a:spcPts val="933"/>
              </a:spcBef>
            </a:pPr>
            <a:r>
              <a:rPr lang="pt-BR" sz="1600" b="1">
                <a:solidFill>
                  <a:schemeClr val="bg1">
                    <a:lumMod val="65000"/>
                  </a:schemeClr>
                </a:solidFill>
                <a:latin typeface="Calibri" panose="020F0502020204030204" pitchFamily="34" charset="0"/>
                <a:cs typeface="Calibri" panose="020F0502020204030204" pitchFamily="34" charset="0"/>
              </a:rPr>
              <a:t>Burocracia (2%)</a:t>
            </a:r>
          </a:p>
        </p:txBody>
      </p:sp>
    </p:spTree>
    <p:extLst>
      <p:ext uri="{BB962C8B-B14F-4D97-AF65-F5344CB8AC3E}">
        <p14:creationId xmlns:p14="http://schemas.microsoft.com/office/powerpoint/2010/main" val="1070717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B190540-BAEC-1DB4-7CD3-0201AEDEF67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CES - Detalhamento</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4" name="Gráfico 3">
            <a:extLst>
              <a:ext uri="{FF2B5EF4-FFF2-40B4-BE49-F238E27FC236}">
                <a16:creationId xmlns:a16="http://schemas.microsoft.com/office/drawing/2014/main" id="{97715D5C-306B-7867-5BD3-EDCD97DEB8FD}"/>
              </a:ext>
            </a:extLst>
          </p:cNvPr>
          <p:cNvGraphicFramePr/>
          <p:nvPr>
            <p:extLst>
              <p:ext uri="{D42A27DB-BD31-4B8C-83A1-F6EECF244321}">
                <p14:modId xmlns:p14="http://schemas.microsoft.com/office/powerpoint/2010/main" val="621149382"/>
              </p:ext>
            </p:extLst>
          </p:nvPr>
        </p:nvGraphicFramePr>
        <p:xfrm>
          <a:off x="258769" y="2783562"/>
          <a:ext cx="4987652" cy="2396805"/>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a:extLst>
              <a:ext uri="{FF2B5EF4-FFF2-40B4-BE49-F238E27FC236}">
                <a16:creationId xmlns:a16="http://schemas.microsoft.com/office/drawing/2014/main" id="{11BB34FE-D055-C338-3912-559EA9A84346}"/>
              </a:ext>
            </a:extLst>
          </p:cNvPr>
          <p:cNvSpPr txBox="1"/>
          <p:nvPr/>
        </p:nvSpPr>
        <p:spPr>
          <a:xfrm>
            <a:off x="-6309" y="908720"/>
            <a:ext cx="10807659" cy="307726"/>
          </a:xfrm>
          <a:prstGeom prst="rect">
            <a:avLst/>
          </a:prstGeom>
          <a:noFill/>
        </p:spPr>
        <p:txBody>
          <a:bodyPr wrap="square" lIns="91391" tIns="45695" rIns="91391" bIns="45695" rtlCol="0">
            <a:spAutoFit/>
          </a:bodyPr>
          <a:lstStyle/>
          <a:p>
            <a:pPr fontAlgn="auto">
              <a:spcBef>
                <a:spcPts val="0"/>
              </a:spcBef>
              <a:spcAft>
                <a:spcPts val="0"/>
              </a:spcAft>
            </a:pPr>
            <a:r>
              <a:rPr lang="pt-BR" sz="1400" b="1">
                <a:solidFill>
                  <a:schemeClr val="bg2">
                    <a:lumMod val="50000"/>
                  </a:schemeClr>
                </a:solidFill>
                <a:latin typeface="Calibri" panose="020F0502020204030204" pitchFamily="34" charset="0"/>
                <a:cs typeface="Calibri" pitchFamily="34" charset="0"/>
              </a:rPr>
              <a:t>12 - Quando tenho necessidade de resolver um problema ou esclarecer dúvidas com o Plano PASA não preciso fazer muito esforço (CES)</a:t>
            </a:r>
          </a:p>
        </p:txBody>
      </p:sp>
      <p:sp>
        <p:nvSpPr>
          <p:cNvPr id="51" name="CaixaDeTexto 50">
            <a:extLst>
              <a:ext uri="{FF2B5EF4-FFF2-40B4-BE49-F238E27FC236}">
                <a16:creationId xmlns:a16="http://schemas.microsoft.com/office/drawing/2014/main" id="{6E0EA89B-FA0B-279B-1227-A3D106D214F1}"/>
              </a:ext>
            </a:extLst>
          </p:cNvPr>
          <p:cNvSpPr txBox="1"/>
          <p:nvPr/>
        </p:nvSpPr>
        <p:spPr>
          <a:xfrm>
            <a:off x="-40034" y="6021288"/>
            <a:ext cx="2821606" cy="400110"/>
          </a:xfrm>
          <a:prstGeom prst="rect">
            <a:avLst/>
          </a:prstGeom>
          <a:noFill/>
        </p:spPr>
        <p:txBody>
          <a:bodyPr wrap="none" rtlCol="0">
            <a:spAutoFit/>
          </a:bodyPr>
          <a:lstStyle/>
          <a:p>
            <a:pPr fontAlgn="auto">
              <a:spcBef>
                <a:spcPts val="0"/>
              </a:spcBef>
              <a:spcAft>
                <a:spcPts val="0"/>
              </a:spcAft>
            </a:pPr>
            <a:r>
              <a:rPr lang="pt-BR" sz="1000">
                <a:solidFill>
                  <a:schemeClr val="bg2">
                    <a:lumMod val="50000"/>
                  </a:schemeClr>
                </a:solidFill>
                <a:latin typeface="Calibri" panose="020F0502020204030204"/>
                <a:cs typeface="+mn-cs"/>
              </a:rPr>
              <a:t>Base: 412.</a:t>
            </a:r>
          </a:p>
          <a:p>
            <a:pPr fontAlgn="auto">
              <a:spcBef>
                <a:spcPts val="0"/>
              </a:spcBef>
              <a:spcAft>
                <a:spcPts val="0"/>
              </a:spcAft>
            </a:pPr>
            <a:r>
              <a:rPr lang="pt-BR" sz="1000">
                <a:solidFill>
                  <a:schemeClr val="bg2">
                    <a:lumMod val="50000"/>
                  </a:schemeClr>
                </a:solidFill>
                <a:latin typeface="Calibri" panose="020F0502020204030204"/>
                <a:cs typeface="+mn-cs"/>
              </a:rPr>
              <a:t>Nota: Resultados apresentados em percentual (%).</a:t>
            </a:r>
          </a:p>
        </p:txBody>
      </p:sp>
      <p:sp>
        <p:nvSpPr>
          <p:cNvPr id="54" name="Chave esquerda 9">
            <a:extLst>
              <a:ext uri="{FF2B5EF4-FFF2-40B4-BE49-F238E27FC236}">
                <a16:creationId xmlns:a16="http://schemas.microsoft.com/office/drawing/2014/main" id="{8FC23E64-5D63-1F47-2EEE-06ADEEE8AA22}"/>
              </a:ext>
            </a:extLst>
          </p:cNvPr>
          <p:cNvSpPr/>
          <p:nvPr/>
        </p:nvSpPr>
        <p:spPr>
          <a:xfrm rot="5400000">
            <a:off x="3914349" y="1518909"/>
            <a:ext cx="397381" cy="1875871"/>
          </a:xfrm>
          <a:prstGeom prst="leftBrace">
            <a:avLst/>
          </a:prstGeom>
          <a:noFill/>
          <a:ln w="6350" cap="flat" cmpd="sng" algn="ctr">
            <a:solidFill>
              <a:sysClr val="window" lastClr="FFFFFF">
                <a:lumMod val="65000"/>
              </a:sysClr>
            </a:solidFill>
            <a:prstDash val="solid"/>
            <a:miter lim="800000"/>
          </a:ln>
          <a:effectLst/>
        </p:spPr>
        <p:txBody>
          <a:bodyPr lIns="91385" tIns="45692" rIns="91385" bIns="45692"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pt-BR" sz="1349"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5" name="Elipse 54">
            <a:extLst>
              <a:ext uri="{FF2B5EF4-FFF2-40B4-BE49-F238E27FC236}">
                <a16:creationId xmlns:a16="http://schemas.microsoft.com/office/drawing/2014/main" id="{3E6AC6B9-2A53-E739-145B-BC24BE2690BB}"/>
              </a:ext>
            </a:extLst>
          </p:cNvPr>
          <p:cNvSpPr/>
          <p:nvPr/>
        </p:nvSpPr>
        <p:spPr>
          <a:xfrm>
            <a:off x="3744555" y="1412776"/>
            <a:ext cx="736968" cy="716127"/>
          </a:xfrm>
          <a:prstGeom prst="ellipse">
            <a:avLst/>
          </a:prstGeom>
          <a:solidFill>
            <a:srgbClr val="FF7C80"/>
          </a:solidFill>
          <a:ln w="12700" cap="flat" cmpd="sng" algn="ctr">
            <a:solidFill>
              <a:sysClr val="window" lastClr="FFFFFF"/>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a:solidFill>
                  <a:prstClr val="white"/>
                </a:solidFill>
                <a:latin typeface="Calibri" panose="020F0502020204030204" pitchFamily="34" charset="0"/>
                <a:cs typeface="Calibri" panose="020F0502020204030204" pitchFamily="34" charset="0"/>
              </a:rPr>
              <a:t>50</a:t>
            </a:r>
            <a:endParaRPr kumimoji="0" lang="pt-BR" sz="16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6" name="CaixaDeTexto 55">
            <a:extLst>
              <a:ext uri="{FF2B5EF4-FFF2-40B4-BE49-F238E27FC236}">
                <a16:creationId xmlns:a16="http://schemas.microsoft.com/office/drawing/2014/main" id="{1BBFAF7E-510B-123C-2848-8B8D392DF16A}"/>
              </a:ext>
            </a:extLst>
          </p:cNvPr>
          <p:cNvSpPr txBox="1"/>
          <p:nvPr/>
        </p:nvSpPr>
        <p:spPr>
          <a:xfrm>
            <a:off x="672049" y="3440090"/>
            <a:ext cx="1387962" cy="276942"/>
          </a:xfrm>
          <a:prstGeom prst="rect">
            <a:avLst/>
          </a:prstGeom>
          <a:noFill/>
          <a:ln>
            <a:noFill/>
          </a:ln>
        </p:spPr>
        <p:txBody>
          <a:bodyPr wrap="none" lIns="91385" tIns="45692" rIns="91385" bIns="45692" rtlCol="0">
            <a:spAutoFit/>
          </a:bodyPr>
          <a:lstStyle/>
          <a:p>
            <a:pPr algn="ctr" fontAlgn="auto">
              <a:spcBef>
                <a:spcPts val="0"/>
              </a:spcBef>
              <a:spcAft>
                <a:spcPts val="0"/>
              </a:spcAft>
            </a:pPr>
            <a:r>
              <a:rPr lang="pt-BR" sz="1200" b="1">
                <a:solidFill>
                  <a:srgbClr val="FF7C80"/>
                </a:solidFill>
                <a:latin typeface="Calibri" panose="020F0502020204030204" pitchFamily="34" charset="0"/>
                <a:cs typeface="Calibri" panose="020F0502020204030204" pitchFamily="34" charset="0"/>
              </a:rPr>
              <a:t>Insatisfeitos: 20 pp</a:t>
            </a:r>
          </a:p>
        </p:txBody>
      </p:sp>
      <p:sp>
        <p:nvSpPr>
          <p:cNvPr id="57" name="CaixaDeTexto 56">
            <a:extLst>
              <a:ext uri="{FF2B5EF4-FFF2-40B4-BE49-F238E27FC236}">
                <a16:creationId xmlns:a16="http://schemas.microsoft.com/office/drawing/2014/main" id="{EC9EF64D-0850-D630-8AF6-E0E1EACAE8CC}"/>
              </a:ext>
            </a:extLst>
          </p:cNvPr>
          <p:cNvSpPr txBox="1"/>
          <p:nvPr/>
        </p:nvSpPr>
        <p:spPr>
          <a:xfrm>
            <a:off x="2389073" y="2636912"/>
            <a:ext cx="695656" cy="276942"/>
          </a:xfrm>
          <a:prstGeom prst="rect">
            <a:avLst/>
          </a:prstGeom>
          <a:noFill/>
          <a:ln w="38100">
            <a:noFill/>
          </a:ln>
        </p:spPr>
        <p:txBody>
          <a:bodyPr wrap="none" lIns="91385" tIns="45692" rIns="91385" bIns="45692" rtlCol="0">
            <a:spAutoFit/>
          </a:bodyPr>
          <a:lstStyle/>
          <a:p>
            <a:pPr algn="ctr" fontAlgn="auto">
              <a:spcBef>
                <a:spcPts val="0"/>
              </a:spcBef>
              <a:spcAft>
                <a:spcPts val="0"/>
              </a:spcAft>
            </a:pPr>
            <a:r>
              <a:rPr lang="pt-BR" sz="1200" b="1">
                <a:solidFill>
                  <a:prstClr val="black">
                    <a:lumMod val="75000"/>
                    <a:lumOff val="25000"/>
                  </a:prstClr>
                </a:solidFill>
                <a:latin typeface="Calibri" panose="020F0502020204030204" pitchFamily="34" charset="0"/>
                <a:cs typeface="Calibri" panose="020F0502020204030204" pitchFamily="34" charset="0"/>
              </a:rPr>
              <a:t>Neutros</a:t>
            </a:r>
            <a:endParaRPr lang="pt-BR" sz="1400" b="1">
              <a:solidFill>
                <a:prstClr val="black">
                  <a:lumMod val="75000"/>
                  <a:lumOff val="25000"/>
                </a:prstClr>
              </a:solidFill>
              <a:latin typeface="Calibri" panose="020F0502020204030204" pitchFamily="34" charset="0"/>
              <a:cs typeface="Calibri" panose="020F0502020204030204" pitchFamily="34" charset="0"/>
            </a:endParaRPr>
          </a:p>
        </p:txBody>
      </p:sp>
      <p:sp>
        <p:nvSpPr>
          <p:cNvPr id="58" name="Elipse 57">
            <a:extLst>
              <a:ext uri="{FF2B5EF4-FFF2-40B4-BE49-F238E27FC236}">
                <a16:creationId xmlns:a16="http://schemas.microsoft.com/office/drawing/2014/main" id="{1C7039A9-7F3C-6E4E-31BE-A382D4B66210}"/>
              </a:ext>
            </a:extLst>
          </p:cNvPr>
          <p:cNvSpPr/>
          <p:nvPr/>
        </p:nvSpPr>
        <p:spPr>
          <a:xfrm rot="20233604">
            <a:off x="519160" y="3945482"/>
            <a:ext cx="1624433" cy="357641"/>
          </a:xfrm>
          <a:prstGeom prst="ellipse">
            <a:avLst/>
          </a:prstGeom>
          <a:noFill/>
          <a:ln w="38100" cap="rnd" cmpd="sng" algn="ctr">
            <a:solidFill>
              <a:srgbClr val="FF7C8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Elipse 58">
            <a:extLst>
              <a:ext uri="{FF2B5EF4-FFF2-40B4-BE49-F238E27FC236}">
                <a16:creationId xmlns:a16="http://schemas.microsoft.com/office/drawing/2014/main" id="{3B9FF1AA-2A19-FD51-BE7F-79291E1283C0}"/>
              </a:ext>
            </a:extLst>
          </p:cNvPr>
          <p:cNvSpPr/>
          <p:nvPr/>
        </p:nvSpPr>
        <p:spPr>
          <a:xfrm>
            <a:off x="2473289" y="2885456"/>
            <a:ext cx="554118" cy="517262"/>
          </a:xfrm>
          <a:prstGeom prst="ellipse">
            <a:avLst/>
          </a:prstGeom>
          <a:noFill/>
          <a:ln w="38100" cap="rnd" cmpd="sng" algn="ctr">
            <a:solidFill>
              <a:sysClr val="windowText" lastClr="000000">
                <a:lumMod val="75000"/>
                <a:lumOff val="25000"/>
              </a:sys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Seta para a direita 11">
            <a:extLst>
              <a:ext uri="{FF2B5EF4-FFF2-40B4-BE49-F238E27FC236}">
                <a16:creationId xmlns:a16="http://schemas.microsoft.com/office/drawing/2014/main" id="{BA7DCF50-0327-A2FE-A238-865ED04F8D3F}"/>
              </a:ext>
            </a:extLst>
          </p:cNvPr>
          <p:cNvSpPr/>
          <p:nvPr/>
        </p:nvSpPr>
        <p:spPr>
          <a:xfrm>
            <a:off x="1163168" y="1268183"/>
            <a:ext cx="1864239" cy="1066972"/>
          </a:xfrm>
          <a:prstGeom prst="rightArrow">
            <a:avLst/>
          </a:prstGeom>
          <a:solidFill>
            <a:srgbClr val="BFBFBF"/>
          </a:solidFill>
          <a:ln w="12700" cap="flat" cmpd="sng" algn="ctr">
            <a:noFill/>
            <a:prstDash val="solid"/>
            <a:miter lim="800000"/>
          </a:ln>
          <a:effectLst>
            <a:outerShdw blurRad="50800" dist="38100" dir="2700000" algn="tl" rotWithShape="0">
              <a:prstClr val="black">
                <a:alpha val="40000"/>
              </a:prstClr>
            </a:outerShdw>
          </a:effectLst>
        </p:spPr>
        <p:txBody>
          <a:bodyPr lIns="91390" tIns="45694" rIns="91390" bIns="45694" rtlCol="0" anchor="ctr"/>
          <a:lstStyle>
            <a:defPPr>
              <a:defRPr lang="pt-BR"/>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itchFamily="34" charset="0"/>
                <a:ea typeface="+mn-ea"/>
                <a:cs typeface="Calibri" pitchFamily="34" charset="0"/>
              </a:rPr>
              <a:t>CES</a:t>
            </a:r>
            <a:endParaRPr kumimoji="0" lang="pt-BR"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itchFamily="34" charset="0"/>
              <a:ea typeface="+mn-ea"/>
              <a:cs typeface="Calibri" pitchFamily="34" charset="0"/>
            </a:endParaRPr>
          </a:p>
        </p:txBody>
      </p:sp>
      <p:sp>
        <p:nvSpPr>
          <p:cNvPr id="62" name="CaixaDeTexto 61">
            <a:extLst>
              <a:ext uri="{FF2B5EF4-FFF2-40B4-BE49-F238E27FC236}">
                <a16:creationId xmlns:a16="http://schemas.microsoft.com/office/drawing/2014/main" id="{9B5E4226-5A32-A03D-0D63-E8E88DBB17D6}"/>
              </a:ext>
            </a:extLst>
          </p:cNvPr>
          <p:cNvSpPr txBox="1"/>
          <p:nvPr/>
        </p:nvSpPr>
        <p:spPr>
          <a:xfrm>
            <a:off x="286652" y="5152870"/>
            <a:ext cx="4874132" cy="246221"/>
          </a:xfrm>
          <a:prstGeom prst="rect">
            <a:avLst/>
          </a:prstGeom>
          <a:solidFill>
            <a:srgbClr val="6B6B6B"/>
          </a:solidFill>
        </p:spPr>
        <p:txBody>
          <a:bodyPr wrap="square" rtlCol="0">
            <a:spAutoFit/>
          </a:bodyPr>
          <a:lstStyle/>
          <a:p>
            <a:pPr fontAlgn="auto">
              <a:spcBef>
                <a:spcPts val="0"/>
              </a:spcBef>
              <a:spcAft>
                <a:spcPts val="0"/>
              </a:spcAft>
            </a:pPr>
            <a:r>
              <a:rPr lang="pt-BR" sz="1000" b="1">
                <a:solidFill>
                  <a:prstClr val="white"/>
                </a:solidFill>
                <a:latin typeface="Calibri" panose="020F0502020204030204"/>
                <a:cs typeface="+mn-cs"/>
              </a:rPr>
              <a:t>2023       4,3                          7,0                         21,4	                 36,7                          30,6  </a:t>
            </a:r>
          </a:p>
        </p:txBody>
      </p:sp>
      <p:grpSp>
        <p:nvGrpSpPr>
          <p:cNvPr id="3" name="Agrupar 2">
            <a:extLst>
              <a:ext uri="{FF2B5EF4-FFF2-40B4-BE49-F238E27FC236}">
                <a16:creationId xmlns:a16="http://schemas.microsoft.com/office/drawing/2014/main" id="{7CC19062-B211-0EB8-854C-E06020610E53}"/>
              </a:ext>
            </a:extLst>
          </p:cNvPr>
          <p:cNvGrpSpPr/>
          <p:nvPr/>
        </p:nvGrpSpPr>
        <p:grpSpPr>
          <a:xfrm>
            <a:off x="24275" y="5510976"/>
            <a:ext cx="5376400" cy="420248"/>
            <a:chOff x="384150" y="5567100"/>
            <a:chExt cx="5376400" cy="420248"/>
          </a:xfrm>
        </p:grpSpPr>
        <p:pic>
          <p:nvPicPr>
            <p:cNvPr id="10" name="Imagem 9">
              <a:extLst>
                <a:ext uri="{FF2B5EF4-FFF2-40B4-BE49-F238E27FC236}">
                  <a16:creationId xmlns:a16="http://schemas.microsoft.com/office/drawing/2014/main" id="{55E16763-7944-7E7D-1997-72D05ADC62B7}"/>
                </a:ext>
              </a:extLst>
            </p:cNvPr>
            <p:cNvPicPr>
              <a:picLocks noChangeAspect="1"/>
            </p:cNvPicPr>
            <p:nvPr/>
          </p:nvPicPr>
          <p:blipFill>
            <a:blip r:embed="rId3"/>
            <a:stretch>
              <a:fillRect/>
            </a:stretch>
          </p:blipFill>
          <p:spPr>
            <a:xfrm>
              <a:off x="384150" y="5567100"/>
              <a:ext cx="5376400" cy="420248"/>
            </a:xfrm>
            <a:prstGeom prst="rect">
              <a:avLst/>
            </a:prstGeom>
          </p:spPr>
        </p:pic>
        <p:grpSp>
          <p:nvGrpSpPr>
            <p:cNvPr id="11" name="Agrupar 10">
              <a:extLst>
                <a:ext uri="{FF2B5EF4-FFF2-40B4-BE49-F238E27FC236}">
                  <a16:creationId xmlns:a16="http://schemas.microsoft.com/office/drawing/2014/main" id="{C1C826CF-18B9-5DBD-0D99-CF029DFCEE77}"/>
                </a:ext>
              </a:extLst>
            </p:cNvPr>
            <p:cNvGrpSpPr/>
            <p:nvPr/>
          </p:nvGrpSpPr>
          <p:grpSpPr>
            <a:xfrm>
              <a:off x="718856" y="5569340"/>
              <a:ext cx="350140" cy="215444"/>
              <a:chOff x="-432610" y="4943328"/>
              <a:chExt cx="350140" cy="215444"/>
            </a:xfrm>
          </p:grpSpPr>
          <p:sp>
            <p:nvSpPr>
              <p:cNvPr id="12" name="Retângulo 11">
                <a:extLst>
                  <a:ext uri="{FF2B5EF4-FFF2-40B4-BE49-F238E27FC236}">
                    <a16:creationId xmlns:a16="http://schemas.microsoft.com/office/drawing/2014/main" id="{880B1795-B7E6-E86B-B6FB-AFB9E54188F3}"/>
                  </a:ext>
                </a:extLst>
              </p:cNvPr>
              <p:cNvSpPr/>
              <p:nvPr/>
            </p:nvSpPr>
            <p:spPr>
              <a:xfrm>
                <a:off x="-368025" y="4986957"/>
                <a:ext cx="205100" cy="12818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CaixaDeTexto 12">
                <a:extLst>
                  <a:ext uri="{FF2B5EF4-FFF2-40B4-BE49-F238E27FC236}">
                    <a16:creationId xmlns:a16="http://schemas.microsoft.com/office/drawing/2014/main" id="{D5F843E0-64C4-250E-9532-E97D149439EE}"/>
                  </a:ext>
                </a:extLst>
              </p:cNvPr>
              <p:cNvSpPr txBox="1"/>
              <p:nvPr/>
            </p:nvSpPr>
            <p:spPr>
              <a:xfrm>
                <a:off x="-432610" y="4943328"/>
                <a:ext cx="350140" cy="21544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a:ln>
                      <a:noFill/>
                    </a:ln>
                    <a:solidFill>
                      <a:prstClr val="black">
                        <a:lumMod val="75000"/>
                        <a:lumOff val="25000"/>
                      </a:prstClr>
                    </a:solidFill>
                    <a:effectLst/>
                    <a:uLnTx/>
                    <a:uFillTx/>
                    <a:latin typeface="Calibri" panose="020F0502020204030204"/>
                    <a:cs typeface="+mn-cs"/>
                  </a:rPr>
                  <a:t>CES</a:t>
                </a:r>
                <a:endParaRPr kumimoji="0" lang="pt-BR" sz="800" b="1" i="0" u="none" strike="noStrike" kern="0" cap="none" spc="0" normalizeH="0" baseline="0" noProof="0">
                  <a:ln>
                    <a:noFill/>
                  </a:ln>
                  <a:solidFill>
                    <a:prstClr val="black"/>
                  </a:solidFill>
                  <a:effectLst/>
                  <a:uLnTx/>
                  <a:uFillTx/>
                  <a:latin typeface="Calibri" panose="020F0502020204030204"/>
                  <a:cs typeface="+mn-cs"/>
                </a:endParaRPr>
              </a:p>
            </p:txBody>
          </p:sp>
        </p:grpSp>
      </p:grpSp>
      <p:sp>
        <p:nvSpPr>
          <p:cNvPr id="14" name="Arredondar Retângulo em um Canto Único 4">
            <a:extLst>
              <a:ext uri="{FF2B5EF4-FFF2-40B4-BE49-F238E27FC236}">
                <a16:creationId xmlns:a16="http://schemas.microsoft.com/office/drawing/2014/main" id="{C79354E9-2FBF-D8FA-3BB1-34BC5E29205D}"/>
              </a:ext>
            </a:extLst>
          </p:cNvPr>
          <p:cNvSpPr/>
          <p:nvPr/>
        </p:nvSpPr>
        <p:spPr>
          <a:xfrm>
            <a:off x="5542116" y="1304195"/>
            <a:ext cx="5137854" cy="4573077"/>
          </a:xfrm>
          <a:prstGeom prst="round1Rect">
            <a:avLst/>
          </a:prstGeom>
          <a:noFill/>
          <a:ln w="12700" cap="flat" cmpd="sng" algn="ctr">
            <a:solidFill>
              <a:srgbClr val="6B6B6B"/>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320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CaixaDeTexto 14">
            <a:extLst>
              <a:ext uri="{FF2B5EF4-FFF2-40B4-BE49-F238E27FC236}">
                <a16:creationId xmlns:a16="http://schemas.microsoft.com/office/drawing/2014/main" id="{ED900FD3-6D4D-B355-1657-93607DAF96F4}"/>
              </a:ext>
            </a:extLst>
          </p:cNvPr>
          <p:cNvSpPr txBox="1"/>
          <p:nvPr/>
        </p:nvSpPr>
        <p:spPr>
          <a:xfrm>
            <a:off x="5184651" y="1301531"/>
            <a:ext cx="5376400" cy="474169"/>
          </a:xfrm>
          <a:custGeom>
            <a:avLst/>
            <a:gdLst>
              <a:gd name="connsiteX0" fmla="*/ 0 w 2217728"/>
              <a:gd name="connsiteY0" fmla="*/ 0 h 369012"/>
              <a:gd name="connsiteX1" fmla="*/ 2033222 w 2217728"/>
              <a:gd name="connsiteY1" fmla="*/ 0 h 369012"/>
              <a:gd name="connsiteX2" fmla="*/ 2217728 w 2217728"/>
              <a:gd name="connsiteY2" fmla="*/ 184506 h 369012"/>
              <a:gd name="connsiteX3" fmla="*/ 2033222 w 2217728"/>
              <a:gd name="connsiteY3" fmla="*/ 369012 h 369012"/>
              <a:gd name="connsiteX4" fmla="*/ 0 w 2217728"/>
              <a:gd name="connsiteY4" fmla="*/ 369012 h 369012"/>
              <a:gd name="connsiteX5" fmla="*/ 0 w 2217728"/>
              <a:gd name="connsiteY5" fmla="*/ 0 h 369012"/>
              <a:gd name="connsiteX0" fmla="*/ 0 w 2281228"/>
              <a:gd name="connsiteY0" fmla="*/ 6350 h 369012"/>
              <a:gd name="connsiteX1" fmla="*/ 2096722 w 2281228"/>
              <a:gd name="connsiteY1" fmla="*/ 0 h 369012"/>
              <a:gd name="connsiteX2" fmla="*/ 2281228 w 2281228"/>
              <a:gd name="connsiteY2" fmla="*/ 184506 h 369012"/>
              <a:gd name="connsiteX3" fmla="*/ 2096722 w 2281228"/>
              <a:gd name="connsiteY3" fmla="*/ 369012 h 369012"/>
              <a:gd name="connsiteX4" fmla="*/ 63500 w 2281228"/>
              <a:gd name="connsiteY4" fmla="*/ 369012 h 369012"/>
              <a:gd name="connsiteX5" fmla="*/ 0 w 2281228"/>
              <a:gd name="connsiteY5" fmla="*/ 6350 h 369012"/>
              <a:gd name="connsiteX0" fmla="*/ 11689 w 2292917"/>
              <a:gd name="connsiteY0" fmla="*/ 6350 h 369012"/>
              <a:gd name="connsiteX1" fmla="*/ 2108411 w 2292917"/>
              <a:gd name="connsiteY1" fmla="*/ 0 h 369012"/>
              <a:gd name="connsiteX2" fmla="*/ 2292917 w 2292917"/>
              <a:gd name="connsiteY2" fmla="*/ 184506 h 369012"/>
              <a:gd name="connsiteX3" fmla="*/ 2108411 w 2292917"/>
              <a:gd name="connsiteY3" fmla="*/ 369012 h 369012"/>
              <a:gd name="connsiteX4" fmla="*/ 75189 w 2292917"/>
              <a:gd name="connsiteY4" fmla="*/ 369012 h 369012"/>
              <a:gd name="connsiteX5" fmla="*/ 11689 w 2292917"/>
              <a:gd name="connsiteY5" fmla="*/ 6350 h 369012"/>
              <a:gd name="connsiteX0" fmla="*/ 11689 w 2292917"/>
              <a:gd name="connsiteY0" fmla="*/ 6350 h 369012"/>
              <a:gd name="connsiteX1" fmla="*/ 2108411 w 2292917"/>
              <a:gd name="connsiteY1" fmla="*/ 0 h 369012"/>
              <a:gd name="connsiteX2" fmla="*/ 2292917 w 2292917"/>
              <a:gd name="connsiteY2" fmla="*/ 184506 h 369012"/>
              <a:gd name="connsiteX3" fmla="*/ 2108411 w 2292917"/>
              <a:gd name="connsiteY3" fmla="*/ 369012 h 369012"/>
              <a:gd name="connsiteX4" fmla="*/ 75189 w 2292917"/>
              <a:gd name="connsiteY4" fmla="*/ 369012 h 369012"/>
              <a:gd name="connsiteX5" fmla="*/ 11689 w 2292917"/>
              <a:gd name="connsiteY5" fmla="*/ 6350 h 369012"/>
              <a:gd name="connsiteX0" fmla="*/ 42333 w 2323561"/>
              <a:gd name="connsiteY0" fmla="*/ 6350 h 372187"/>
              <a:gd name="connsiteX1" fmla="*/ 2139055 w 2323561"/>
              <a:gd name="connsiteY1" fmla="*/ 0 h 372187"/>
              <a:gd name="connsiteX2" fmla="*/ 2323561 w 2323561"/>
              <a:gd name="connsiteY2" fmla="*/ 184506 h 372187"/>
              <a:gd name="connsiteX3" fmla="*/ 2139055 w 2323561"/>
              <a:gd name="connsiteY3" fmla="*/ 369012 h 372187"/>
              <a:gd name="connsiteX4" fmla="*/ 10583 w 2323561"/>
              <a:gd name="connsiteY4" fmla="*/ 372187 h 372187"/>
              <a:gd name="connsiteX5" fmla="*/ 42333 w 2323561"/>
              <a:gd name="connsiteY5" fmla="*/ 6350 h 372187"/>
              <a:gd name="connsiteX0" fmla="*/ 148166 w 2429394"/>
              <a:gd name="connsiteY0" fmla="*/ 6350 h 372187"/>
              <a:gd name="connsiteX1" fmla="*/ 2244888 w 2429394"/>
              <a:gd name="connsiteY1" fmla="*/ 0 h 372187"/>
              <a:gd name="connsiteX2" fmla="*/ 2429394 w 2429394"/>
              <a:gd name="connsiteY2" fmla="*/ 184506 h 372187"/>
              <a:gd name="connsiteX3" fmla="*/ 2244888 w 2429394"/>
              <a:gd name="connsiteY3" fmla="*/ 369012 h 372187"/>
              <a:gd name="connsiteX4" fmla="*/ 116416 w 2429394"/>
              <a:gd name="connsiteY4" fmla="*/ 372187 h 372187"/>
              <a:gd name="connsiteX5" fmla="*/ 148166 w 2429394"/>
              <a:gd name="connsiteY5" fmla="*/ 6350 h 372187"/>
              <a:gd name="connsiteX0" fmla="*/ 162725 w 2443953"/>
              <a:gd name="connsiteY0" fmla="*/ 6350 h 372187"/>
              <a:gd name="connsiteX1" fmla="*/ 2259447 w 2443953"/>
              <a:gd name="connsiteY1" fmla="*/ 0 h 372187"/>
              <a:gd name="connsiteX2" fmla="*/ 2443953 w 2443953"/>
              <a:gd name="connsiteY2" fmla="*/ 184506 h 372187"/>
              <a:gd name="connsiteX3" fmla="*/ 2259447 w 2443953"/>
              <a:gd name="connsiteY3" fmla="*/ 369012 h 372187"/>
              <a:gd name="connsiteX4" fmla="*/ 130975 w 2443953"/>
              <a:gd name="connsiteY4" fmla="*/ 372187 h 372187"/>
              <a:gd name="connsiteX5" fmla="*/ 162725 w 2443953"/>
              <a:gd name="connsiteY5" fmla="*/ 6350 h 372187"/>
              <a:gd name="connsiteX0" fmla="*/ 164394 w 2445622"/>
              <a:gd name="connsiteY0" fmla="*/ 6350 h 372187"/>
              <a:gd name="connsiteX1" fmla="*/ 2261116 w 2445622"/>
              <a:gd name="connsiteY1" fmla="*/ 0 h 372187"/>
              <a:gd name="connsiteX2" fmla="*/ 2445622 w 2445622"/>
              <a:gd name="connsiteY2" fmla="*/ 184506 h 372187"/>
              <a:gd name="connsiteX3" fmla="*/ 2261116 w 2445622"/>
              <a:gd name="connsiteY3" fmla="*/ 369012 h 372187"/>
              <a:gd name="connsiteX4" fmla="*/ 132644 w 2445622"/>
              <a:gd name="connsiteY4" fmla="*/ 372187 h 372187"/>
              <a:gd name="connsiteX5" fmla="*/ 164394 w 2445622"/>
              <a:gd name="connsiteY5" fmla="*/ 6350 h 372187"/>
              <a:gd name="connsiteX0" fmla="*/ 135229 w 2416457"/>
              <a:gd name="connsiteY0" fmla="*/ 6350 h 372187"/>
              <a:gd name="connsiteX1" fmla="*/ 2231951 w 2416457"/>
              <a:gd name="connsiteY1" fmla="*/ 0 h 372187"/>
              <a:gd name="connsiteX2" fmla="*/ 2416457 w 2416457"/>
              <a:gd name="connsiteY2" fmla="*/ 184506 h 372187"/>
              <a:gd name="connsiteX3" fmla="*/ 2231951 w 2416457"/>
              <a:gd name="connsiteY3" fmla="*/ 369012 h 372187"/>
              <a:gd name="connsiteX4" fmla="*/ 103479 w 2416457"/>
              <a:gd name="connsiteY4" fmla="*/ 372187 h 372187"/>
              <a:gd name="connsiteX5" fmla="*/ 135229 w 2416457"/>
              <a:gd name="connsiteY5" fmla="*/ 6350 h 372187"/>
              <a:gd name="connsiteX0" fmla="*/ 135229 w 2416457"/>
              <a:gd name="connsiteY0" fmla="*/ 6350 h 372187"/>
              <a:gd name="connsiteX1" fmla="*/ 2231951 w 2416457"/>
              <a:gd name="connsiteY1" fmla="*/ 0 h 372187"/>
              <a:gd name="connsiteX2" fmla="*/ 2416457 w 2416457"/>
              <a:gd name="connsiteY2" fmla="*/ 184506 h 372187"/>
              <a:gd name="connsiteX3" fmla="*/ 2231951 w 2416457"/>
              <a:gd name="connsiteY3" fmla="*/ 369012 h 372187"/>
              <a:gd name="connsiteX4" fmla="*/ 187349 w 2416457"/>
              <a:gd name="connsiteY4" fmla="*/ 365571 h 372187"/>
              <a:gd name="connsiteX5" fmla="*/ 103479 w 2416457"/>
              <a:gd name="connsiteY5" fmla="*/ 372187 h 372187"/>
              <a:gd name="connsiteX6" fmla="*/ 135229 w 2416457"/>
              <a:gd name="connsiteY6" fmla="*/ 6350 h 372187"/>
              <a:gd name="connsiteX0" fmla="*/ 135229 w 2416457"/>
              <a:gd name="connsiteY0" fmla="*/ 6350 h 372187"/>
              <a:gd name="connsiteX1" fmla="*/ 192111 w 2416457"/>
              <a:gd name="connsiteY1" fmla="*/ 3621 h 372187"/>
              <a:gd name="connsiteX2" fmla="*/ 2231951 w 2416457"/>
              <a:gd name="connsiteY2" fmla="*/ 0 h 372187"/>
              <a:gd name="connsiteX3" fmla="*/ 2416457 w 2416457"/>
              <a:gd name="connsiteY3" fmla="*/ 184506 h 372187"/>
              <a:gd name="connsiteX4" fmla="*/ 2231951 w 2416457"/>
              <a:gd name="connsiteY4" fmla="*/ 369012 h 372187"/>
              <a:gd name="connsiteX5" fmla="*/ 187349 w 2416457"/>
              <a:gd name="connsiteY5" fmla="*/ 365571 h 372187"/>
              <a:gd name="connsiteX6" fmla="*/ 103479 w 2416457"/>
              <a:gd name="connsiteY6" fmla="*/ 372187 h 372187"/>
              <a:gd name="connsiteX7" fmla="*/ 135229 w 2416457"/>
              <a:gd name="connsiteY7" fmla="*/ 6350 h 372187"/>
              <a:gd name="connsiteX0" fmla="*/ 86308 w 2367536"/>
              <a:gd name="connsiteY0" fmla="*/ 6350 h 460294"/>
              <a:gd name="connsiteX1" fmla="*/ 143190 w 2367536"/>
              <a:gd name="connsiteY1" fmla="*/ 3621 h 460294"/>
              <a:gd name="connsiteX2" fmla="*/ 2183030 w 2367536"/>
              <a:gd name="connsiteY2" fmla="*/ 0 h 460294"/>
              <a:gd name="connsiteX3" fmla="*/ 2367536 w 2367536"/>
              <a:gd name="connsiteY3" fmla="*/ 184506 h 460294"/>
              <a:gd name="connsiteX4" fmla="*/ 2183030 w 2367536"/>
              <a:gd name="connsiteY4" fmla="*/ 369012 h 460294"/>
              <a:gd name="connsiteX5" fmla="*/ 138428 w 2367536"/>
              <a:gd name="connsiteY5" fmla="*/ 365571 h 460294"/>
              <a:gd name="connsiteX6" fmla="*/ 140283 w 2367536"/>
              <a:gd name="connsiteY6" fmla="*/ 460294 h 460294"/>
              <a:gd name="connsiteX7" fmla="*/ 86308 w 2367536"/>
              <a:gd name="connsiteY7" fmla="*/ 6350 h 460294"/>
              <a:gd name="connsiteX0" fmla="*/ 112514 w 2393742"/>
              <a:gd name="connsiteY0" fmla="*/ 6350 h 460294"/>
              <a:gd name="connsiteX1" fmla="*/ 169396 w 2393742"/>
              <a:gd name="connsiteY1" fmla="*/ 3621 h 460294"/>
              <a:gd name="connsiteX2" fmla="*/ 2209236 w 2393742"/>
              <a:gd name="connsiteY2" fmla="*/ 0 h 460294"/>
              <a:gd name="connsiteX3" fmla="*/ 2393742 w 2393742"/>
              <a:gd name="connsiteY3" fmla="*/ 184506 h 460294"/>
              <a:gd name="connsiteX4" fmla="*/ 2209236 w 2393742"/>
              <a:gd name="connsiteY4" fmla="*/ 369012 h 460294"/>
              <a:gd name="connsiteX5" fmla="*/ 164634 w 2393742"/>
              <a:gd name="connsiteY5" fmla="*/ 365571 h 460294"/>
              <a:gd name="connsiteX6" fmla="*/ 166489 w 2393742"/>
              <a:gd name="connsiteY6" fmla="*/ 460294 h 460294"/>
              <a:gd name="connsiteX7" fmla="*/ 112514 w 2393742"/>
              <a:gd name="connsiteY7" fmla="*/ 6350 h 460294"/>
              <a:gd name="connsiteX0" fmla="*/ 85989 w 2367217"/>
              <a:gd name="connsiteY0" fmla="*/ 6350 h 460294"/>
              <a:gd name="connsiteX1" fmla="*/ 142871 w 2367217"/>
              <a:gd name="connsiteY1" fmla="*/ 3621 h 460294"/>
              <a:gd name="connsiteX2" fmla="*/ 2182711 w 2367217"/>
              <a:gd name="connsiteY2" fmla="*/ 0 h 460294"/>
              <a:gd name="connsiteX3" fmla="*/ 2367217 w 2367217"/>
              <a:gd name="connsiteY3" fmla="*/ 184506 h 460294"/>
              <a:gd name="connsiteX4" fmla="*/ 2182711 w 2367217"/>
              <a:gd name="connsiteY4" fmla="*/ 369012 h 460294"/>
              <a:gd name="connsiteX5" fmla="*/ 138109 w 2367217"/>
              <a:gd name="connsiteY5" fmla="*/ 365571 h 460294"/>
              <a:gd name="connsiteX6" fmla="*/ 139964 w 2367217"/>
              <a:gd name="connsiteY6" fmla="*/ 460294 h 460294"/>
              <a:gd name="connsiteX7" fmla="*/ 85989 w 2367217"/>
              <a:gd name="connsiteY7" fmla="*/ 6350 h 460294"/>
              <a:gd name="connsiteX0" fmla="*/ 42927 w 2324155"/>
              <a:gd name="connsiteY0" fmla="*/ 6350 h 460294"/>
              <a:gd name="connsiteX1" fmla="*/ 99809 w 2324155"/>
              <a:gd name="connsiteY1" fmla="*/ 3621 h 460294"/>
              <a:gd name="connsiteX2" fmla="*/ 2139649 w 2324155"/>
              <a:gd name="connsiteY2" fmla="*/ 0 h 460294"/>
              <a:gd name="connsiteX3" fmla="*/ 2324155 w 2324155"/>
              <a:gd name="connsiteY3" fmla="*/ 184506 h 460294"/>
              <a:gd name="connsiteX4" fmla="*/ 2139649 w 2324155"/>
              <a:gd name="connsiteY4" fmla="*/ 369012 h 460294"/>
              <a:gd name="connsiteX5" fmla="*/ 95047 w 2324155"/>
              <a:gd name="connsiteY5" fmla="*/ 365571 h 460294"/>
              <a:gd name="connsiteX6" fmla="*/ 96902 w 2324155"/>
              <a:gd name="connsiteY6" fmla="*/ 460294 h 460294"/>
              <a:gd name="connsiteX7" fmla="*/ 42927 w 2324155"/>
              <a:gd name="connsiteY7" fmla="*/ 6350 h 460294"/>
              <a:gd name="connsiteX0" fmla="*/ 148987 w 2376240"/>
              <a:gd name="connsiteY0" fmla="*/ 460294 h 460294"/>
              <a:gd name="connsiteX1" fmla="*/ 151894 w 2376240"/>
              <a:gd name="connsiteY1" fmla="*/ 3621 h 460294"/>
              <a:gd name="connsiteX2" fmla="*/ 2191734 w 2376240"/>
              <a:gd name="connsiteY2" fmla="*/ 0 h 460294"/>
              <a:gd name="connsiteX3" fmla="*/ 2376240 w 2376240"/>
              <a:gd name="connsiteY3" fmla="*/ 184506 h 460294"/>
              <a:gd name="connsiteX4" fmla="*/ 2191734 w 2376240"/>
              <a:gd name="connsiteY4" fmla="*/ 369012 h 460294"/>
              <a:gd name="connsiteX5" fmla="*/ 147132 w 2376240"/>
              <a:gd name="connsiteY5" fmla="*/ 365571 h 460294"/>
              <a:gd name="connsiteX6" fmla="*/ 148987 w 2376240"/>
              <a:gd name="connsiteY6" fmla="*/ 460294 h 460294"/>
              <a:gd name="connsiteX0" fmla="*/ 89750 w 2317003"/>
              <a:gd name="connsiteY0" fmla="*/ 460294 h 460294"/>
              <a:gd name="connsiteX1" fmla="*/ 92657 w 2317003"/>
              <a:gd name="connsiteY1" fmla="*/ 3621 h 460294"/>
              <a:gd name="connsiteX2" fmla="*/ 2132497 w 2317003"/>
              <a:gd name="connsiteY2" fmla="*/ 0 h 460294"/>
              <a:gd name="connsiteX3" fmla="*/ 2317003 w 2317003"/>
              <a:gd name="connsiteY3" fmla="*/ 184506 h 460294"/>
              <a:gd name="connsiteX4" fmla="*/ 2132497 w 2317003"/>
              <a:gd name="connsiteY4" fmla="*/ 369012 h 460294"/>
              <a:gd name="connsiteX5" fmla="*/ 87895 w 2317003"/>
              <a:gd name="connsiteY5" fmla="*/ 365571 h 460294"/>
              <a:gd name="connsiteX6" fmla="*/ 89750 w 2317003"/>
              <a:gd name="connsiteY6" fmla="*/ 460294 h 460294"/>
              <a:gd name="connsiteX0" fmla="*/ 95941 w 2323194"/>
              <a:gd name="connsiteY0" fmla="*/ 460294 h 460294"/>
              <a:gd name="connsiteX1" fmla="*/ 90518 w 2323194"/>
              <a:gd name="connsiteY1" fmla="*/ 3621 h 460294"/>
              <a:gd name="connsiteX2" fmla="*/ 2138688 w 2323194"/>
              <a:gd name="connsiteY2" fmla="*/ 0 h 460294"/>
              <a:gd name="connsiteX3" fmla="*/ 2323194 w 2323194"/>
              <a:gd name="connsiteY3" fmla="*/ 184506 h 460294"/>
              <a:gd name="connsiteX4" fmla="*/ 2138688 w 2323194"/>
              <a:gd name="connsiteY4" fmla="*/ 369012 h 460294"/>
              <a:gd name="connsiteX5" fmla="*/ 94086 w 2323194"/>
              <a:gd name="connsiteY5" fmla="*/ 365571 h 460294"/>
              <a:gd name="connsiteX6" fmla="*/ 95941 w 2323194"/>
              <a:gd name="connsiteY6" fmla="*/ 460294 h 460294"/>
              <a:gd name="connsiteX0" fmla="*/ 61895 w 2289148"/>
              <a:gd name="connsiteY0" fmla="*/ 460294 h 460294"/>
              <a:gd name="connsiteX1" fmla="*/ 56472 w 2289148"/>
              <a:gd name="connsiteY1" fmla="*/ 3621 h 460294"/>
              <a:gd name="connsiteX2" fmla="*/ 2104642 w 2289148"/>
              <a:gd name="connsiteY2" fmla="*/ 0 h 460294"/>
              <a:gd name="connsiteX3" fmla="*/ 2289148 w 2289148"/>
              <a:gd name="connsiteY3" fmla="*/ 184506 h 460294"/>
              <a:gd name="connsiteX4" fmla="*/ 2104642 w 2289148"/>
              <a:gd name="connsiteY4" fmla="*/ 369012 h 460294"/>
              <a:gd name="connsiteX5" fmla="*/ 60040 w 2289148"/>
              <a:gd name="connsiteY5" fmla="*/ 365571 h 460294"/>
              <a:gd name="connsiteX6" fmla="*/ 61895 w 2289148"/>
              <a:gd name="connsiteY6" fmla="*/ 460294 h 46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9148" h="460294">
                <a:moveTo>
                  <a:pt x="61895" y="460294"/>
                </a:moveTo>
                <a:cubicBezTo>
                  <a:pt x="62689" y="399969"/>
                  <a:pt x="-74058" y="210178"/>
                  <a:pt x="56472" y="3621"/>
                </a:cubicBezTo>
                <a:lnTo>
                  <a:pt x="2104642" y="0"/>
                </a:lnTo>
                <a:lnTo>
                  <a:pt x="2289148" y="184506"/>
                </a:lnTo>
                <a:lnTo>
                  <a:pt x="2104642" y="369012"/>
                </a:lnTo>
                <a:lnTo>
                  <a:pt x="60040" y="365571"/>
                </a:lnTo>
                <a:cubicBezTo>
                  <a:pt x="60658" y="397145"/>
                  <a:pt x="61277" y="428720"/>
                  <a:pt x="61895" y="460294"/>
                </a:cubicBezTo>
                <a:close/>
              </a:path>
            </a:pathLst>
          </a:custGeom>
          <a:solidFill>
            <a:srgbClr val="6B6B6B"/>
          </a:solidFill>
          <a:ln>
            <a:noFill/>
          </a:ln>
        </p:spPr>
        <p:txBody>
          <a:bodyPr wrap="square" lIns="320279" tIns="64056" bIns="192167" rtlCol="0">
            <a:spAutoFit/>
          </a:bodyPr>
          <a:lstStyle/>
          <a:p>
            <a:pPr defTabSz="1625030" fontAlgn="auto">
              <a:spcBef>
                <a:spcPts val="0"/>
              </a:spcBef>
              <a:spcAft>
                <a:spcPts val="0"/>
              </a:spcAft>
            </a:pPr>
            <a:r>
              <a:rPr lang="pt-BR" sz="1400" b="1" kern="0">
                <a:solidFill>
                  <a:prstClr val="white"/>
                </a:solidFill>
                <a:latin typeface="Calibri" panose="020F0502020204030204" pitchFamily="34" charset="0"/>
                <a:cs typeface="Arial"/>
                <a:sym typeface="Arial"/>
              </a:rPr>
              <a:t>Justificativas dos 50% que enxergam médio e alto esforço:</a:t>
            </a:r>
          </a:p>
        </p:txBody>
      </p:sp>
      <p:sp>
        <p:nvSpPr>
          <p:cNvPr id="16" name="CaixaDeTexto 15">
            <a:extLst>
              <a:ext uri="{FF2B5EF4-FFF2-40B4-BE49-F238E27FC236}">
                <a16:creationId xmlns:a16="http://schemas.microsoft.com/office/drawing/2014/main" id="{C1B0DFF4-67D8-9F11-C57B-FCF364B8D3E2}"/>
              </a:ext>
            </a:extLst>
          </p:cNvPr>
          <p:cNvSpPr txBox="1"/>
          <p:nvPr/>
        </p:nvSpPr>
        <p:spPr>
          <a:xfrm>
            <a:off x="5544691" y="1628800"/>
            <a:ext cx="5080531" cy="4278094"/>
          </a:xfrm>
          <a:prstGeom prst="rect">
            <a:avLst/>
          </a:prstGeom>
          <a:noFill/>
        </p:spPr>
        <p:txBody>
          <a:bodyPr wrap="square" rtlCol="0">
            <a:spAutoFit/>
          </a:bodyPr>
          <a:lstStyle/>
          <a:p>
            <a:pPr marL="285750" indent="-285750" algn="just" fontAlgn="auto">
              <a:spcBef>
                <a:spcPts val="600"/>
              </a:spcBef>
              <a:spcAft>
                <a:spcPts val="600"/>
              </a:spcAft>
              <a:buFont typeface="Arial" panose="020B0604020202020204" pitchFamily="34" charset="0"/>
              <a:buChar char="•"/>
            </a:pPr>
            <a:r>
              <a:rPr lang="pt-BR" sz="1200">
                <a:solidFill>
                  <a:prstClr val="black">
                    <a:lumMod val="75000"/>
                    <a:lumOff val="25000"/>
                  </a:prstClr>
                </a:solidFill>
                <a:latin typeface="Calibri" panose="020F0502020204030204"/>
                <a:cs typeface="+mn-cs"/>
              </a:rPr>
              <a:t>“Os atendentes nunca sabem de nada. Fazem você esperar e não respondem corretamente.”</a:t>
            </a:r>
          </a:p>
          <a:p>
            <a:pPr marL="285750" indent="-285750" algn="just" fontAlgn="auto">
              <a:spcBef>
                <a:spcPts val="600"/>
              </a:spcBef>
              <a:spcAft>
                <a:spcPts val="600"/>
              </a:spcAft>
              <a:buFont typeface="Arial" panose="020B0604020202020204" pitchFamily="34" charset="0"/>
              <a:buChar char="•"/>
            </a:pPr>
            <a:r>
              <a:rPr lang="pt-BR" sz="1200">
                <a:solidFill>
                  <a:prstClr val="black">
                    <a:lumMod val="75000"/>
                    <a:lumOff val="25000"/>
                  </a:prstClr>
                </a:solidFill>
                <a:latin typeface="Calibri" panose="020F0502020204030204"/>
                <a:cs typeface="+mn-cs"/>
              </a:rPr>
              <a:t>“Quase não atende o telefone, é sempre uma luta, é preciso ir até a central.”</a:t>
            </a:r>
          </a:p>
          <a:p>
            <a:pPr marL="285750" indent="-285750" algn="just" fontAlgn="auto">
              <a:spcBef>
                <a:spcPts val="600"/>
              </a:spcBef>
              <a:spcAft>
                <a:spcPts val="600"/>
              </a:spcAft>
              <a:buFont typeface="Arial" panose="020B0604020202020204" pitchFamily="34" charset="0"/>
              <a:buChar char="•"/>
            </a:pPr>
            <a:r>
              <a:rPr lang="pt-BR" sz="1200">
                <a:solidFill>
                  <a:prstClr val="black">
                    <a:lumMod val="75000"/>
                    <a:lumOff val="25000"/>
                  </a:prstClr>
                </a:solidFill>
                <a:latin typeface="Calibri" panose="020F0502020204030204"/>
                <a:cs typeface="+mn-cs"/>
              </a:rPr>
              <a:t>“Tenho que fazer muito esforço para resolver questões administrativas.”</a:t>
            </a:r>
          </a:p>
          <a:p>
            <a:pPr marL="285750" indent="-285750" algn="just" fontAlgn="auto">
              <a:spcBef>
                <a:spcPts val="600"/>
              </a:spcBef>
              <a:spcAft>
                <a:spcPts val="600"/>
              </a:spcAft>
              <a:buFont typeface="Arial" panose="020B0604020202020204" pitchFamily="34" charset="0"/>
              <a:buChar char="•"/>
            </a:pPr>
            <a:r>
              <a:rPr lang="pt-BR" sz="1200">
                <a:solidFill>
                  <a:prstClr val="black">
                    <a:lumMod val="75000"/>
                    <a:lumOff val="25000"/>
                  </a:prstClr>
                </a:solidFill>
                <a:latin typeface="Calibri" panose="020F0502020204030204"/>
                <a:cs typeface="+mn-cs"/>
              </a:rPr>
              <a:t>“Eu sou aposentada e não gosto de conversar com máquinas e sim com atendentes humanos.”</a:t>
            </a:r>
          </a:p>
          <a:p>
            <a:pPr marL="285750" indent="-285750" algn="just" fontAlgn="auto">
              <a:spcBef>
                <a:spcPts val="600"/>
              </a:spcBef>
              <a:spcAft>
                <a:spcPts val="600"/>
              </a:spcAft>
              <a:buFont typeface="Arial" panose="020B0604020202020204" pitchFamily="34" charset="0"/>
              <a:buChar char="•"/>
            </a:pPr>
            <a:r>
              <a:rPr lang="pt-BR" sz="1200">
                <a:solidFill>
                  <a:prstClr val="black">
                    <a:lumMod val="75000"/>
                    <a:lumOff val="25000"/>
                  </a:prstClr>
                </a:solidFill>
                <a:latin typeface="Calibri" panose="020F0502020204030204"/>
                <a:cs typeface="+mn-cs"/>
              </a:rPr>
              <a:t>“Porque é muito ruim entrar em contato com o plano, pelo telefone é demorado e ir presencialmente também é ruim pois não sou atendida.”</a:t>
            </a:r>
          </a:p>
          <a:p>
            <a:pPr marL="285750" indent="-285750" algn="just" fontAlgn="auto">
              <a:spcBef>
                <a:spcPts val="600"/>
              </a:spcBef>
              <a:spcAft>
                <a:spcPts val="600"/>
              </a:spcAft>
              <a:buFont typeface="Arial" panose="020B0604020202020204" pitchFamily="34" charset="0"/>
              <a:buChar char="•"/>
            </a:pPr>
            <a:r>
              <a:rPr lang="pt-BR" sz="1200">
                <a:solidFill>
                  <a:prstClr val="black">
                    <a:lumMod val="75000"/>
                    <a:lumOff val="25000"/>
                  </a:prstClr>
                </a:solidFill>
                <a:latin typeface="Calibri" panose="020F0502020204030204"/>
                <a:cs typeface="+mn-cs"/>
              </a:rPr>
              <a:t>“Necessito fazer muito esforço e aguardar muito tempo p/ atendimento.”</a:t>
            </a:r>
          </a:p>
          <a:p>
            <a:pPr marL="285750" indent="-285750" algn="just" fontAlgn="auto">
              <a:spcBef>
                <a:spcPts val="600"/>
              </a:spcBef>
              <a:spcAft>
                <a:spcPts val="600"/>
              </a:spcAft>
              <a:buFont typeface="Arial" panose="020B0604020202020204" pitchFamily="34" charset="0"/>
              <a:buChar char="•"/>
            </a:pPr>
            <a:r>
              <a:rPr lang="pt-BR" sz="1200">
                <a:solidFill>
                  <a:prstClr val="black">
                    <a:lumMod val="75000"/>
                    <a:lumOff val="25000"/>
                  </a:prstClr>
                </a:solidFill>
                <a:latin typeface="Calibri" panose="020F0502020204030204"/>
                <a:cs typeface="+mn-cs"/>
              </a:rPr>
              <a:t>“Infelizmente tivemos que fazer esforços extraordinários, até fora dos canais normais, para conseguir solucionar os problemas.”</a:t>
            </a:r>
          </a:p>
          <a:p>
            <a:pPr marL="285750" indent="-285750" algn="just" fontAlgn="auto">
              <a:spcBef>
                <a:spcPts val="600"/>
              </a:spcBef>
              <a:spcAft>
                <a:spcPts val="600"/>
              </a:spcAft>
              <a:buFont typeface="Arial" panose="020B0604020202020204" pitchFamily="34" charset="0"/>
              <a:buChar char="•"/>
            </a:pPr>
            <a:r>
              <a:rPr lang="pt-BR" sz="1200">
                <a:solidFill>
                  <a:prstClr val="black">
                    <a:lumMod val="75000"/>
                    <a:lumOff val="25000"/>
                  </a:prstClr>
                </a:solidFill>
                <a:latin typeface="Calibri" panose="020F0502020204030204"/>
                <a:cs typeface="+mn-cs"/>
              </a:rPr>
              <a:t>“Eu não consigo falar com ninguém, ficam me transferindo de pessoa para pessoa. Depois que fecharam a clínica daqui de Vitória, ficou difícil.”</a:t>
            </a:r>
          </a:p>
          <a:p>
            <a:pPr marL="285750" indent="-285750" algn="just" fontAlgn="auto">
              <a:spcBef>
                <a:spcPts val="600"/>
              </a:spcBef>
              <a:spcAft>
                <a:spcPts val="600"/>
              </a:spcAft>
              <a:buFont typeface="Arial" panose="020B0604020202020204" pitchFamily="34" charset="0"/>
              <a:buChar char="•"/>
            </a:pPr>
            <a:r>
              <a:rPr lang="pt-BR" sz="1200">
                <a:solidFill>
                  <a:prstClr val="black">
                    <a:lumMod val="75000"/>
                    <a:lumOff val="25000"/>
                  </a:prstClr>
                </a:solidFill>
                <a:latin typeface="Calibri" panose="020F0502020204030204"/>
                <a:cs typeface="+mn-cs"/>
              </a:rPr>
              <a:t>“Pela dificuldade de ter informações, quando você liga nos canais de atendimento não atendem, acho difícil chegar em um atendente.”</a:t>
            </a:r>
          </a:p>
        </p:txBody>
      </p:sp>
      <p:grpSp>
        <p:nvGrpSpPr>
          <p:cNvPr id="6" name="Agrupar 5">
            <a:extLst>
              <a:ext uri="{FF2B5EF4-FFF2-40B4-BE49-F238E27FC236}">
                <a16:creationId xmlns:a16="http://schemas.microsoft.com/office/drawing/2014/main" id="{190AE3F6-9932-EDDC-14D7-9B8456548161}"/>
              </a:ext>
            </a:extLst>
          </p:cNvPr>
          <p:cNvGrpSpPr/>
          <p:nvPr/>
        </p:nvGrpSpPr>
        <p:grpSpPr>
          <a:xfrm>
            <a:off x="-6309" y="2204864"/>
            <a:ext cx="2215434" cy="1015233"/>
            <a:chOff x="-6309" y="2204864"/>
            <a:chExt cx="2215434" cy="1015233"/>
          </a:xfrm>
        </p:grpSpPr>
        <p:sp>
          <p:nvSpPr>
            <p:cNvPr id="7" name="Retângulo 6">
              <a:extLst>
                <a:ext uri="{FF2B5EF4-FFF2-40B4-BE49-F238E27FC236}">
                  <a16:creationId xmlns:a16="http://schemas.microsoft.com/office/drawing/2014/main" id="{D63DF04A-D4F7-0A5C-F775-E95FEF3F99DD}"/>
                </a:ext>
              </a:extLst>
            </p:cNvPr>
            <p:cNvSpPr/>
            <p:nvPr/>
          </p:nvSpPr>
          <p:spPr>
            <a:xfrm>
              <a:off x="109203" y="2424684"/>
              <a:ext cx="2099922" cy="690955"/>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Elipse 7">
              <a:extLst>
                <a:ext uri="{FF2B5EF4-FFF2-40B4-BE49-F238E27FC236}">
                  <a16:creationId xmlns:a16="http://schemas.microsoft.com/office/drawing/2014/main" id="{79FE4CE2-1A26-470A-4786-FE995FFDB248}"/>
                </a:ext>
              </a:extLst>
            </p:cNvPr>
            <p:cNvSpPr/>
            <p:nvPr/>
          </p:nvSpPr>
          <p:spPr>
            <a:xfrm>
              <a:off x="204446" y="2665568"/>
              <a:ext cx="420424" cy="389235"/>
            </a:xfrm>
            <a:prstGeom prst="ellipse">
              <a:avLst/>
            </a:prstGeom>
            <a:solidFill>
              <a:srgbClr val="FF7C8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a:solidFill>
                    <a:srgbClr val="FFFFFF"/>
                  </a:solidFill>
                  <a:latin typeface="Calibri" panose="020F0502020204030204" pitchFamily="34" charset="0"/>
                  <a:cs typeface="Calibri" panose="020F0502020204030204" pitchFamily="34" charset="0"/>
                </a:rPr>
                <a:t>71</a:t>
              </a:r>
              <a:endParaRPr kumimoji="0" lang="pt-BR" sz="12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CaixaDeTexto 8">
              <a:extLst>
                <a:ext uri="{FF2B5EF4-FFF2-40B4-BE49-F238E27FC236}">
                  <a16:creationId xmlns:a16="http://schemas.microsoft.com/office/drawing/2014/main" id="{C448DB7C-C1D8-931F-F64E-6E3EF937FC6C}"/>
                </a:ext>
              </a:extLst>
            </p:cNvPr>
            <p:cNvSpPr txBox="1"/>
            <p:nvPr/>
          </p:nvSpPr>
          <p:spPr>
            <a:xfrm>
              <a:off x="179714" y="2451085"/>
              <a:ext cx="44755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white">
                      <a:lumMod val="50000"/>
                    </a:prstClr>
                  </a:solidFill>
                  <a:effectLst/>
                  <a:uLnTx/>
                  <a:uFillTx/>
                  <a:latin typeface="Calibri" panose="020F0502020204030204"/>
                  <a:cs typeface="+mn-cs"/>
                </a:rPr>
                <a:t>2020</a:t>
              </a:r>
            </a:p>
          </p:txBody>
        </p:sp>
        <p:sp>
          <p:nvSpPr>
            <p:cNvPr id="17" name="Elipse 16">
              <a:extLst>
                <a:ext uri="{FF2B5EF4-FFF2-40B4-BE49-F238E27FC236}">
                  <a16:creationId xmlns:a16="http://schemas.microsoft.com/office/drawing/2014/main" id="{89B06DE2-3B82-E7AC-F603-2BEC5F436214}"/>
                </a:ext>
              </a:extLst>
            </p:cNvPr>
            <p:cNvSpPr/>
            <p:nvPr/>
          </p:nvSpPr>
          <p:spPr>
            <a:xfrm>
              <a:off x="708546" y="2663220"/>
              <a:ext cx="420424" cy="389235"/>
            </a:xfrm>
            <a:prstGeom prst="ellipse">
              <a:avLst/>
            </a:prstGeom>
            <a:solidFill>
              <a:srgbClr val="FF7C8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71</a:t>
              </a:r>
            </a:p>
          </p:txBody>
        </p:sp>
        <p:sp>
          <p:nvSpPr>
            <p:cNvPr id="18" name="CaixaDeTexto 17">
              <a:extLst>
                <a:ext uri="{FF2B5EF4-FFF2-40B4-BE49-F238E27FC236}">
                  <a16:creationId xmlns:a16="http://schemas.microsoft.com/office/drawing/2014/main" id="{00F76197-6424-CED1-6B58-4CF4066F2EA0}"/>
                </a:ext>
              </a:extLst>
            </p:cNvPr>
            <p:cNvSpPr txBox="1"/>
            <p:nvPr/>
          </p:nvSpPr>
          <p:spPr>
            <a:xfrm>
              <a:off x="683814" y="2448737"/>
              <a:ext cx="44755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white">
                      <a:lumMod val="50000"/>
                    </a:prstClr>
                  </a:solidFill>
                  <a:effectLst/>
                  <a:uLnTx/>
                  <a:uFillTx/>
                  <a:latin typeface="Calibri" panose="020F0502020204030204"/>
                  <a:cs typeface="+mn-cs"/>
                </a:rPr>
                <a:t>2021</a:t>
              </a:r>
            </a:p>
          </p:txBody>
        </p:sp>
        <p:sp>
          <p:nvSpPr>
            <p:cNvPr id="19" name="Elipse 18">
              <a:extLst>
                <a:ext uri="{FF2B5EF4-FFF2-40B4-BE49-F238E27FC236}">
                  <a16:creationId xmlns:a16="http://schemas.microsoft.com/office/drawing/2014/main" id="{F35BE03B-2604-B5AC-F65D-A09467143ECB}"/>
                </a:ext>
              </a:extLst>
            </p:cNvPr>
            <p:cNvSpPr/>
            <p:nvPr/>
          </p:nvSpPr>
          <p:spPr>
            <a:xfrm>
              <a:off x="1176935" y="2667574"/>
              <a:ext cx="420424" cy="389235"/>
            </a:xfrm>
            <a:prstGeom prst="ellipse">
              <a:avLst/>
            </a:prstGeom>
            <a:solidFill>
              <a:srgbClr val="FF7C8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70</a:t>
              </a:r>
            </a:p>
          </p:txBody>
        </p:sp>
        <p:sp>
          <p:nvSpPr>
            <p:cNvPr id="20" name="CaixaDeTexto 19">
              <a:extLst>
                <a:ext uri="{FF2B5EF4-FFF2-40B4-BE49-F238E27FC236}">
                  <a16:creationId xmlns:a16="http://schemas.microsoft.com/office/drawing/2014/main" id="{745C9AB1-62B7-A213-6CE1-B165E8B5D3F0}"/>
                </a:ext>
              </a:extLst>
            </p:cNvPr>
            <p:cNvSpPr txBox="1"/>
            <p:nvPr/>
          </p:nvSpPr>
          <p:spPr>
            <a:xfrm>
              <a:off x="1152203" y="2453091"/>
              <a:ext cx="44755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white">
                      <a:lumMod val="50000"/>
                    </a:prstClr>
                  </a:solidFill>
                  <a:effectLst/>
                  <a:uLnTx/>
                  <a:uFillTx/>
                  <a:latin typeface="Calibri" panose="020F0502020204030204"/>
                  <a:cs typeface="+mn-cs"/>
                </a:rPr>
                <a:t>2022</a:t>
              </a:r>
            </a:p>
          </p:txBody>
        </p:sp>
        <p:sp>
          <p:nvSpPr>
            <p:cNvPr id="21" name="Retângulo 20">
              <a:extLst>
                <a:ext uri="{FF2B5EF4-FFF2-40B4-BE49-F238E27FC236}">
                  <a16:creationId xmlns:a16="http://schemas.microsoft.com/office/drawing/2014/main" id="{95B1B9A2-ECE7-17EF-EB12-CA2A04AA6834}"/>
                </a:ext>
              </a:extLst>
            </p:cNvPr>
            <p:cNvSpPr/>
            <p:nvPr/>
          </p:nvSpPr>
          <p:spPr>
            <a:xfrm>
              <a:off x="-6309" y="2243104"/>
              <a:ext cx="84071" cy="976993"/>
            </a:xfrm>
            <a:prstGeom prst="rect">
              <a:avLst/>
            </a:prstGeom>
            <a:solidFill>
              <a:sysClr val="window" lastClr="FFFFFF">
                <a:lumMod val="7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CaixaDeTexto 21">
              <a:extLst>
                <a:ext uri="{FF2B5EF4-FFF2-40B4-BE49-F238E27FC236}">
                  <a16:creationId xmlns:a16="http://schemas.microsoft.com/office/drawing/2014/main" id="{FE52AEBF-CF95-917A-710B-3177F4BE662B}"/>
                </a:ext>
              </a:extLst>
            </p:cNvPr>
            <p:cNvSpPr txBox="1"/>
            <p:nvPr/>
          </p:nvSpPr>
          <p:spPr>
            <a:xfrm>
              <a:off x="77762" y="2204864"/>
              <a:ext cx="187140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a:ln>
                    <a:noFill/>
                  </a:ln>
                  <a:solidFill>
                    <a:prstClr val="white">
                      <a:lumMod val="50000"/>
                    </a:prstClr>
                  </a:solidFill>
                  <a:effectLst/>
                  <a:uLnTx/>
                  <a:uFillTx/>
                  <a:latin typeface="Calibri" panose="020F0502020204030204"/>
                  <a:cs typeface="+mn-cs"/>
                </a:rPr>
                <a:t>HISTÓRICO:</a:t>
              </a:r>
            </a:p>
          </p:txBody>
        </p:sp>
        <p:sp>
          <p:nvSpPr>
            <p:cNvPr id="23" name="Elipse 22">
              <a:extLst>
                <a:ext uri="{FF2B5EF4-FFF2-40B4-BE49-F238E27FC236}">
                  <a16:creationId xmlns:a16="http://schemas.microsoft.com/office/drawing/2014/main" id="{263763E3-E482-E476-F6B5-0E7A6570AEC5}"/>
                </a:ext>
              </a:extLst>
            </p:cNvPr>
            <p:cNvSpPr/>
            <p:nvPr/>
          </p:nvSpPr>
          <p:spPr>
            <a:xfrm>
              <a:off x="1680991" y="2670905"/>
              <a:ext cx="420424" cy="389235"/>
            </a:xfrm>
            <a:prstGeom prst="ellipse">
              <a:avLst/>
            </a:prstGeom>
            <a:solidFill>
              <a:srgbClr val="FF7C8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67</a:t>
              </a:r>
              <a:endParaRPr kumimoji="0" lang="pt-BR" sz="12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 name="CaixaDeTexto 23">
              <a:extLst>
                <a:ext uri="{FF2B5EF4-FFF2-40B4-BE49-F238E27FC236}">
                  <a16:creationId xmlns:a16="http://schemas.microsoft.com/office/drawing/2014/main" id="{ED7EE67C-E267-BE74-4F76-99B81EEF756C}"/>
                </a:ext>
              </a:extLst>
            </p:cNvPr>
            <p:cNvSpPr txBox="1"/>
            <p:nvPr/>
          </p:nvSpPr>
          <p:spPr>
            <a:xfrm>
              <a:off x="1656259" y="2456422"/>
              <a:ext cx="44755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white">
                      <a:lumMod val="50000"/>
                    </a:prstClr>
                  </a:solidFill>
                  <a:effectLst/>
                  <a:uLnTx/>
                  <a:uFillTx/>
                  <a:latin typeface="Calibri" panose="020F0502020204030204"/>
                  <a:cs typeface="+mn-cs"/>
                </a:rPr>
                <a:t>2023</a:t>
              </a:r>
            </a:p>
          </p:txBody>
        </p:sp>
      </p:grpSp>
    </p:spTree>
    <p:extLst>
      <p:ext uri="{BB962C8B-B14F-4D97-AF65-F5344CB8AC3E}">
        <p14:creationId xmlns:p14="http://schemas.microsoft.com/office/powerpoint/2010/main" val="425234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heel(1)">
                                      <p:cBhvr>
                                        <p:cTn id="10" dur="10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heel(1)">
                                      <p:cBhvr>
                                        <p:cTn id="18" dur="10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1000"/>
                                        <p:tgtEl>
                                          <p:spTgt spid="54"/>
                                        </p:tgtEl>
                                      </p:cBhvr>
                                    </p:animEffect>
                                    <p:anim calcmode="lin" valueType="num">
                                      <p:cBhvr>
                                        <p:cTn id="24" dur="1000" fill="hold"/>
                                        <p:tgtEl>
                                          <p:spTgt spid="54"/>
                                        </p:tgtEl>
                                        <p:attrNameLst>
                                          <p:attrName>ppt_x</p:attrName>
                                        </p:attrNameLst>
                                      </p:cBhvr>
                                      <p:tavLst>
                                        <p:tav tm="0">
                                          <p:val>
                                            <p:strVal val="#ppt_x"/>
                                          </p:val>
                                        </p:tav>
                                        <p:tav tm="100000">
                                          <p:val>
                                            <p:strVal val="#ppt_x"/>
                                          </p:val>
                                        </p:tav>
                                      </p:tavLst>
                                    </p:anim>
                                    <p:anim calcmode="lin" valueType="num">
                                      <p:cBhvr>
                                        <p:cTn id="25" dur="1000" fill="hold"/>
                                        <p:tgtEl>
                                          <p:spTgt spid="5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anim calcmode="lin" valueType="num">
                                      <p:cBhvr>
                                        <p:cTn id="29" dur="1000" fill="hold"/>
                                        <p:tgtEl>
                                          <p:spTgt spid="55"/>
                                        </p:tgtEl>
                                        <p:attrNameLst>
                                          <p:attrName>ppt_x</p:attrName>
                                        </p:attrNameLst>
                                      </p:cBhvr>
                                      <p:tavLst>
                                        <p:tav tm="0">
                                          <p:val>
                                            <p:strVal val="#ppt_x"/>
                                          </p:val>
                                        </p:tav>
                                        <p:tav tm="100000">
                                          <p:val>
                                            <p:strVal val="#ppt_x"/>
                                          </p:val>
                                        </p:tav>
                                      </p:tavLst>
                                    </p:anim>
                                    <p:anim calcmode="lin" valueType="num">
                                      <p:cBhvr>
                                        <p:cTn id="30" dur="1000" fill="hold"/>
                                        <p:tgtEl>
                                          <p:spTgt spid="5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fill="hold"/>
                                        <p:tgtEl>
                                          <p:spTgt spid="60"/>
                                        </p:tgtEl>
                                        <p:attrNameLst>
                                          <p:attrName>ppt_x</p:attrName>
                                        </p:attrNameLst>
                                      </p:cBhvr>
                                      <p:tavLst>
                                        <p:tav tm="0">
                                          <p:val>
                                            <p:strVal val="0-#ppt_w/2"/>
                                          </p:val>
                                        </p:tav>
                                        <p:tav tm="100000">
                                          <p:val>
                                            <p:strVal val="#ppt_x"/>
                                          </p:val>
                                        </p:tav>
                                      </p:tavLst>
                                    </p:anim>
                                    <p:anim calcmode="lin" valueType="num">
                                      <p:cBhvr additive="base">
                                        <p:cTn id="35" dur="500" fill="hold"/>
                                        <p:tgtEl>
                                          <p:spTgt spid="60"/>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p:bldP spid="57" grpId="0"/>
      <p:bldP spid="58" grpId="0" animBg="1"/>
      <p:bldP spid="59" grpId="0" animBg="1"/>
      <p:bldP spid="60" grpId="0" animBg="1"/>
      <p:bldP spid="62" grpId="0" animBg="1"/>
      <p:bldP spid="14"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Planejamento</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AutoShape 2" descr="olha que horrivel">
            <a:extLst>
              <a:ext uri="{FF2B5EF4-FFF2-40B4-BE49-F238E27FC236}">
                <a16:creationId xmlns:a16="http://schemas.microsoft.com/office/drawing/2014/main" id="{A0D15BF2-D6DF-9B1C-1F5E-1C516633BF06}"/>
              </a:ext>
            </a:extLst>
          </p:cNvPr>
          <p:cNvSpPr>
            <a:spLocks noChangeAspect="1" noChangeArrowheads="1"/>
          </p:cNvSpPr>
          <p:nvPr/>
        </p:nvSpPr>
        <p:spPr bwMode="auto">
          <a:xfrm>
            <a:off x="5781136" y="328712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pt-BR" sz="1800">
              <a:solidFill>
                <a:prstClr val="black"/>
              </a:solidFill>
              <a:latin typeface="Calibri" panose="020F0502020204030204"/>
              <a:cs typeface="+mn-cs"/>
            </a:endParaRPr>
          </a:p>
        </p:txBody>
      </p:sp>
      <p:sp>
        <p:nvSpPr>
          <p:cNvPr id="8" name="CaixaDeTexto 7">
            <a:extLst>
              <a:ext uri="{FF2B5EF4-FFF2-40B4-BE49-F238E27FC236}">
                <a16:creationId xmlns:a16="http://schemas.microsoft.com/office/drawing/2014/main" id="{E9B9113E-5C60-C647-71DC-B73546E1B522}"/>
              </a:ext>
            </a:extLst>
          </p:cNvPr>
          <p:cNvSpPr txBox="1"/>
          <p:nvPr/>
        </p:nvSpPr>
        <p:spPr>
          <a:xfrm>
            <a:off x="128944" y="1444709"/>
            <a:ext cx="4865039" cy="4216539"/>
          </a:xfrm>
          <a:prstGeom prst="rect">
            <a:avLst/>
          </a:prstGeom>
          <a:solidFill>
            <a:sysClr val="window" lastClr="FFFFFF">
              <a:lumMod val="95000"/>
            </a:sysClr>
          </a:solidFill>
        </p:spPr>
        <p:txBody>
          <a:bodyPr wrap="square">
            <a:spAutoFit/>
          </a:bodyPr>
          <a:lstStyle/>
          <a:p>
            <a:pPr marL="0" marR="0" lvl="0" indent="0" algn="just" defTabSz="914400" eaLnBrk="1" fontAlgn="auto" latinLnBrk="0" hangingPunct="1">
              <a:lnSpc>
                <a:spcPct val="100000"/>
              </a:lnSpc>
              <a:spcBef>
                <a:spcPts val="0"/>
              </a:spcBef>
              <a:spcAft>
                <a:spcPts val="0"/>
              </a:spcAft>
              <a:buClr>
                <a:prstClr val="black">
                  <a:lumMod val="50000"/>
                  <a:lumOff val="50000"/>
                </a:prstClr>
              </a:buClr>
              <a:buSzTx/>
              <a:buFontTx/>
              <a:buNone/>
              <a:tabLst/>
              <a:defRPr/>
            </a:pPr>
            <a:r>
              <a:rPr kumimoji="0" lang="pt-BR" sz="1400" b="1" i="0" u="none" strike="noStrike" kern="0" cap="none" spc="0" normalizeH="0" baseline="0" noProof="0">
                <a:ln>
                  <a:noFill/>
                </a:ln>
                <a:solidFill>
                  <a:schemeClr val="bg2">
                    <a:lumMod val="50000"/>
                  </a:schemeClr>
                </a:solidFill>
                <a:effectLst/>
                <a:uLnTx/>
                <a:uFillTx/>
                <a:latin typeface="Calibri" panose="020F0502020204030204"/>
                <a:ea typeface="Cambria" panose="02040503050406030204" pitchFamily="18" charset="0"/>
                <a:cs typeface="+mn-cs"/>
              </a:rPr>
              <a:t>           Resultados da Análise Preliminar da Base de Dados:</a:t>
            </a:r>
          </a:p>
          <a:p>
            <a:pPr marL="0" marR="0" lvl="0" indent="0" algn="just" defTabSz="914400" eaLnBrk="1" fontAlgn="auto" latinLnBrk="0" hangingPunct="1">
              <a:lnSpc>
                <a:spcPct val="100000"/>
              </a:lnSpc>
              <a:spcBef>
                <a:spcPts val="0"/>
              </a:spcBef>
              <a:spcAft>
                <a:spcPts val="0"/>
              </a:spcAft>
              <a:buClr>
                <a:prstClr val="black">
                  <a:lumMod val="50000"/>
                  <a:lumOff val="50000"/>
                </a:prstClr>
              </a:buClr>
              <a:buSzTx/>
              <a:buFontTx/>
              <a:buNone/>
              <a:tabLst/>
              <a:defRPr/>
            </a:pPr>
            <a:endParaRPr kumimoji="0" lang="pt-BR" sz="1400" b="1" i="0" u="none" strike="noStrike" kern="0" cap="none" spc="0" normalizeH="0" baseline="0" noProof="0">
              <a:ln>
                <a:noFill/>
              </a:ln>
              <a:solidFill>
                <a:schemeClr val="bg2">
                  <a:lumMod val="50000"/>
                </a:schemeClr>
              </a:solidFill>
              <a:effectLst/>
              <a:uLnTx/>
              <a:uFillTx/>
              <a:latin typeface="Calibri" panose="020F0502020204030204"/>
              <a:ea typeface="Cambria" panose="02040503050406030204" pitchFamily="18" charset="0"/>
              <a:cs typeface="+mn-cs"/>
            </a:endParaRPr>
          </a:p>
          <a:p>
            <a:pPr marL="0" marR="0" lvl="0" indent="0" algn="just" defTabSz="914400" eaLnBrk="1" fontAlgn="auto" latinLnBrk="0" hangingPunct="1">
              <a:lnSpc>
                <a:spcPct val="100000"/>
              </a:lnSpc>
              <a:spcBef>
                <a:spcPts val="0"/>
              </a:spcBef>
              <a:spcAft>
                <a:spcPts val="0"/>
              </a:spcAft>
              <a:buClr>
                <a:prstClr val="black">
                  <a:lumMod val="50000"/>
                  <a:lumOff val="50000"/>
                </a:prstClr>
              </a:buClr>
              <a:buSzTx/>
              <a:buFontTx/>
              <a:buNone/>
              <a:tabLst/>
              <a:defRPr/>
            </a:pP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Cambria" panose="02040503050406030204" pitchFamily="18" charset="0"/>
                <a:cs typeface="+mn-cs"/>
              </a:rPr>
              <a:t>Ao conduzir a análise dos dados, implementamos uma abordagem abrangente de higienização, incluindo a depuração sistemática de registros inválidos. Dentre esses registros, destacam-se:</a:t>
            </a:r>
          </a:p>
          <a:p>
            <a:pPr marL="0" marR="0" lvl="0" indent="0" algn="just" defTabSz="914400" eaLnBrk="1" fontAlgn="auto" latinLnBrk="0" hangingPunct="1">
              <a:lnSpc>
                <a:spcPct val="100000"/>
              </a:lnSpc>
              <a:spcBef>
                <a:spcPts val="0"/>
              </a:spcBef>
              <a:spcAft>
                <a:spcPts val="0"/>
              </a:spcAft>
              <a:buClr>
                <a:prstClr val="black">
                  <a:lumMod val="50000"/>
                  <a:lumOff val="50000"/>
                </a:prstClr>
              </a:buClr>
              <a:buSzTx/>
              <a:buFontTx/>
              <a:buNone/>
              <a:tabLst/>
              <a:defRPr/>
            </a:pPr>
            <a:endPar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Cambria" panose="02040503050406030204" pitchFamily="18" charset="0"/>
              <a:cs typeface="+mn-cs"/>
            </a:endParaRPr>
          </a:p>
          <a:p>
            <a:pPr marL="0" marR="0" lvl="0" indent="0" algn="just" defTabSz="914400" eaLnBrk="1" fontAlgn="auto" latinLnBrk="0" hangingPunct="1">
              <a:lnSpc>
                <a:spcPct val="100000"/>
              </a:lnSpc>
              <a:spcBef>
                <a:spcPts val="0"/>
              </a:spcBef>
              <a:spcAft>
                <a:spcPts val="0"/>
              </a:spcAft>
              <a:buClr>
                <a:prstClr val="black">
                  <a:lumMod val="50000"/>
                  <a:lumOff val="50000"/>
                </a:prstClr>
              </a:buClr>
              <a:buSzTx/>
              <a:buFontTx/>
              <a:buNone/>
              <a:tabLst/>
              <a:defRPr/>
            </a:pP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Cambria" panose="02040503050406030204" pitchFamily="18" charset="0"/>
                <a:cs typeface="+mn-cs"/>
              </a:rPr>
              <a:t>No caso de contatos telefônicos, verificamos a presença de cadastros desprovidos de números de telefone, registros inválidos devido à ausência de DDD ou presença de caracteres numéricos insuficientes.</a:t>
            </a:r>
          </a:p>
          <a:p>
            <a:pPr marL="0" marR="0" lvl="0" indent="0" algn="just" defTabSz="914400" eaLnBrk="1" fontAlgn="auto" latinLnBrk="0" hangingPunct="1">
              <a:lnSpc>
                <a:spcPct val="100000"/>
              </a:lnSpc>
              <a:spcBef>
                <a:spcPts val="0"/>
              </a:spcBef>
              <a:spcAft>
                <a:spcPts val="0"/>
              </a:spcAft>
              <a:buClr>
                <a:prstClr val="black">
                  <a:lumMod val="50000"/>
                  <a:lumOff val="50000"/>
                </a:prstClr>
              </a:buClr>
              <a:buSzTx/>
              <a:buFontTx/>
              <a:buNone/>
              <a:tabLst/>
              <a:defRPr/>
            </a:pPr>
            <a:endPar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Cambria" panose="02040503050406030204" pitchFamily="18" charset="0"/>
              <a:cs typeface="+mn-cs"/>
            </a:endParaRPr>
          </a:p>
          <a:p>
            <a:pPr marL="0" marR="0" lvl="0" indent="0" algn="just" defTabSz="914400" eaLnBrk="1" fontAlgn="auto" latinLnBrk="0" hangingPunct="1">
              <a:lnSpc>
                <a:spcPct val="100000"/>
              </a:lnSpc>
              <a:spcBef>
                <a:spcPts val="0"/>
              </a:spcBef>
              <a:spcAft>
                <a:spcPts val="0"/>
              </a:spcAft>
              <a:buClr>
                <a:prstClr val="black">
                  <a:lumMod val="50000"/>
                  <a:lumOff val="50000"/>
                </a:prstClr>
              </a:buClr>
              <a:buSzTx/>
              <a:buFontTx/>
              <a:buNone/>
              <a:tabLst/>
              <a:defRPr/>
            </a:pP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Cambria" panose="02040503050406030204" pitchFamily="18" charset="0"/>
                <a:cs typeface="+mn-cs"/>
              </a:rPr>
              <a:t>Em relação aos contatos online, identificamos cadastros sem números de telefone para facilitar o envio de links por SMS e WhatsApp, bem como registros com falta de endereços de e-mail para a condução da pesquisa online.</a:t>
            </a:r>
          </a:p>
          <a:p>
            <a:pPr marL="0" marR="0" lvl="0" indent="0" algn="just" defTabSz="914400" eaLnBrk="1" fontAlgn="auto" latinLnBrk="0" hangingPunct="1">
              <a:lnSpc>
                <a:spcPct val="100000"/>
              </a:lnSpc>
              <a:spcBef>
                <a:spcPts val="0"/>
              </a:spcBef>
              <a:spcAft>
                <a:spcPts val="0"/>
              </a:spcAft>
              <a:buClr>
                <a:prstClr val="black">
                  <a:lumMod val="50000"/>
                  <a:lumOff val="50000"/>
                </a:prstClr>
              </a:buClr>
              <a:buSzTx/>
              <a:buFontTx/>
              <a:buNone/>
              <a:tabLst/>
              <a:defRPr/>
            </a:pPr>
            <a:endPar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Cambria" panose="02040503050406030204" pitchFamily="18" charset="0"/>
              <a:cs typeface="+mn-cs"/>
            </a:endParaRPr>
          </a:p>
          <a:p>
            <a:pPr marL="0" marR="0" lvl="0" indent="0" algn="just" defTabSz="914400" eaLnBrk="1" fontAlgn="auto" latinLnBrk="0" hangingPunct="1">
              <a:lnSpc>
                <a:spcPct val="100000"/>
              </a:lnSpc>
              <a:spcBef>
                <a:spcPts val="0"/>
              </a:spcBef>
              <a:spcAft>
                <a:spcPts val="0"/>
              </a:spcAft>
              <a:buClr>
                <a:prstClr val="black">
                  <a:lumMod val="50000"/>
                  <a:lumOff val="50000"/>
                </a:prstClr>
              </a:buClr>
              <a:buSzTx/>
              <a:buFontTx/>
              <a:buNone/>
              <a:tabLst/>
              <a:defRPr/>
            </a:pP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Cambria" panose="02040503050406030204" pitchFamily="18" charset="0"/>
                <a:cs typeface="+mn-cs"/>
              </a:rPr>
              <a:t>Após essa criteriosa higienização, constatamos a presença de dados suficientes para a condução eficaz da pesquisa, sem comprometer os parâmetros estabelecidos no estudo amostral.</a:t>
            </a:r>
          </a:p>
          <a:p>
            <a:pPr marL="0" marR="0" lvl="0" indent="0" algn="just" defTabSz="914400" eaLnBrk="1" fontAlgn="auto" latinLnBrk="0" hangingPunct="1">
              <a:lnSpc>
                <a:spcPct val="100000"/>
              </a:lnSpc>
              <a:spcBef>
                <a:spcPts val="0"/>
              </a:spcBef>
              <a:spcAft>
                <a:spcPts val="0"/>
              </a:spcAft>
              <a:buClr>
                <a:prstClr val="black">
                  <a:lumMod val="50000"/>
                  <a:lumOff val="50000"/>
                </a:prstClr>
              </a:buClr>
              <a:buSzTx/>
              <a:buFontTx/>
              <a:buNone/>
              <a:tabLst/>
              <a:defRPr/>
            </a:pPr>
            <a:endPar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Cambria" panose="02040503050406030204" pitchFamily="18" charset="0"/>
              <a:cs typeface="+mn-cs"/>
            </a:endParaRPr>
          </a:p>
          <a:p>
            <a:pPr marL="0" marR="0" lvl="0" indent="0" algn="just" defTabSz="914400" eaLnBrk="1" fontAlgn="auto" latinLnBrk="0" hangingPunct="1">
              <a:lnSpc>
                <a:spcPct val="100000"/>
              </a:lnSpc>
              <a:spcBef>
                <a:spcPts val="0"/>
              </a:spcBef>
              <a:spcAft>
                <a:spcPts val="0"/>
              </a:spcAft>
              <a:buClr>
                <a:prstClr val="black">
                  <a:lumMod val="50000"/>
                  <a:lumOff val="50000"/>
                </a:prstClr>
              </a:buClr>
              <a:buSzTx/>
              <a:buFontTx/>
              <a:buNone/>
              <a:tabLst/>
              <a:defRPr/>
            </a:pPr>
            <a:r>
              <a:rPr kumimoji="0" lang="pt-BR" sz="1200" b="0" i="0" u="none" strike="noStrike" kern="0" cap="none" spc="0" normalizeH="0" baseline="0" noProof="0">
                <a:ln>
                  <a:noFill/>
                </a:ln>
                <a:solidFill>
                  <a:schemeClr val="bg2">
                    <a:lumMod val="50000"/>
                  </a:schemeClr>
                </a:solidFill>
                <a:effectLst/>
                <a:uLnTx/>
                <a:uFillTx/>
                <a:latin typeface="Calibri" panose="020F0502020204030204"/>
                <a:ea typeface="Cambria" panose="02040503050406030204" pitchFamily="18" charset="0"/>
                <a:cs typeface="+mn-cs"/>
              </a:rPr>
              <a:t>Ao longo da pesquisa em campo as analises se confirmaram, não sendo observadas inconsistências que justificasse uma revisão dos cadastros por parte da operadora.</a:t>
            </a:r>
            <a:endParaRPr kumimoji="0" lang="pt-BR" sz="1200" b="1" i="0" u="none" strike="noStrike" kern="0" cap="none" spc="0" normalizeH="0" baseline="0" noProof="0">
              <a:ln>
                <a:noFill/>
              </a:ln>
              <a:solidFill>
                <a:schemeClr val="bg2">
                  <a:lumMod val="50000"/>
                </a:schemeClr>
              </a:solidFill>
              <a:effectLst/>
              <a:uLnTx/>
              <a:uFillTx/>
              <a:latin typeface="Calibri" panose="020F0502020204030204"/>
              <a:ea typeface="Verdana" panose="020B0604030504040204" pitchFamily="34" charset="0"/>
              <a:cs typeface="Times New Roman" panose="02020603050405020304" pitchFamily="18" charset="0"/>
            </a:endParaRPr>
          </a:p>
        </p:txBody>
      </p:sp>
      <p:pic>
        <p:nvPicPr>
          <p:cNvPr id="11" name="Picture 12" descr="Planejamento - ícones de esportes grátis">
            <a:extLst>
              <a:ext uri="{FF2B5EF4-FFF2-40B4-BE49-F238E27FC236}">
                <a16:creationId xmlns:a16="http://schemas.microsoft.com/office/drawing/2014/main" id="{E19315E0-B1A2-68C8-268C-DA4F1C9731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 y="1318734"/>
            <a:ext cx="551051" cy="551051"/>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CBFB932D-20D5-B460-DFE6-7AB486223536}"/>
              </a:ext>
            </a:extLst>
          </p:cNvPr>
          <p:cNvSpPr txBox="1"/>
          <p:nvPr/>
        </p:nvSpPr>
        <p:spPr>
          <a:xfrm>
            <a:off x="5184577" y="1784938"/>
            <a:ext cx="5487830" cy="3600986"/>
          </a:xfrm>
          <a:prstGeom prst="rect">
            <a:avLst/>
          </a:prstGeom>
          <a:noFill/>
        </p:spPr>
        <p:txBody>
          <a:bodyPr wrap="square">
            <a:spAutoFit/>
          </a:bodyPr>
          <a:lstStyle/>
          <a:p>
            <a:pPr algn="just" fontAlgn="auto">
              <a:spcBef>
                <a:spcPts val="0"/>
              </a:spcBef>
              <a:spcAft>
                <a:spcPts val="0"/>
              </a:spcAft>
              <a:buClr>
                <a:prstClr val="black">
                  <a:lumMod val="50000"/>
                  <a:lumOff val="50000"/>
                </a:prstClr>
              </a:buClr>
            </a:pPr>
            <a:r>
              <a:rPr lang="pt-BR" sz="1600" b="1">
                <a:solidFill>
                  <a:schemeClr val="bg2">
                    <a:lumMod val="50000"/>
                  </a:schemeClr>
                </a:solidFill>
                <a:latin typeface="Calibri" panose="020F0502020204030204"/>
                <a:cs typeface="Times New Roman" panose="02020603050405020304" pitchFamily="18" charset="0"/>
              </a:rPr>
              <a:t>População total:</a:t>
            </a:r>
          </a:p>
          <a:p>
            <a:pPr algn="just" fontAlgn="auto">
              <a:spcBef>
                <a:spcPts val="0"/>
              </a:spcBef>
              <a:spcAft>
                <a:spcPts val="0"/>
              </a:spcAft>
              <a:buClr>
                <a:prstClr val="black">
                  <a:lumMod val="50000"/>
                  <a:lumOff val="50000"/>
                </a:prstClr>
              </a:buClr>
            </a:pPr>
            <a:r>
              <a:rPr lang="pt-BR" sz="1400" b="1">
                <a:solidFill>
                  <a:schemeClr val="bg2">
                    <a:lumMod val="50000"/>
                  </a:schemeClr>
                </a:solidFill>
                <a:latin typeface="Calibri" panose="020F0502020204030204"/>
                <a:cs typeface="Times New Roman" panose="02020603050405020304" pitchFamily="18" charset="0"/>
              </a:rPr>
              <a:t>37.430  </a:t>
            </a:r>
            <a:r>
              <a:rPr lang="pt-BR" sz="1400">
                <a:solidFill>
                  <a:schemeClr val="bg2">
                    <a:lumMod val="50000"/>
                  </a:schemeClr>
                </a:solidFill>
                <a:latin typeface="Calibri" panose="020F0502020204030204"/>
                <a:cs typeface="Times New Roman" panose="02020603050405020304" pitchFamily="18" charset="0"/>
              </a:rPr>
              <a:t>Beneficiários </a:t>
            </a:r>
            <a:r>
              <a:rPr lang="pt-BR" sz="1400" b="1">
                <a:solidFill>
                  <a:schemeClr val="bg2">
                    <a:lumMod val="50000"/>
                  </a:schemeClr>
                </a:solidFill>
                <a:latin typeface="Calibri" panose="020F0502020204030204"/>
                <a:ea typeface="Cambria" panose="02040503050406030204" pitchFamily="18" charset="0"/>
                <a:cs typeface="+mn-cs"/>
              </a:rPr>
              <a:t>PASA</a:t>
            </a:r>
            <a:endParaRPr lang="pt-BR" sz="1400">
              <a:solidFill>
                <a:schemeClr val="bg2">
                  <a:lumMod val="50000"/>
                </a:schemeClr>
              </a:solidFill>
              <a:latin typeface="Calibri" panose="020F0502020204030204"/>
              <a:cs typeface="Times New Roman" panose="02020603050405020304" pitchFamily="18" charset="0"/>
            </a:endParaRPr>
          </a:p>
          <a:p>
            <a:pPr algn="just" fontAlgn="auto">
              <a:spcBef>
                <a:spcPts val="0"/>
              </a:spcBef>
              <a:spcAft>
                <a:spcPts val="0"/>
              </a:spcAft>
              <a:buClr>
                <a:prstClr val="black">
                  <a:lumMod val="50000"/>
                  <a:lumOff val="50000"/>
                </a:prstClr>
              </a:buClr>
            </a:pPr>
            <a:endParaRPr lang="pt-BR" sz="1600">
              <a:solidFill>
                <a:schemeClr val="bg2">
                  <a:lumMod val="50000"/>
                </a:schemeClr>
              </a:solidFill>
              <a:latin typeface="Calibri" panose="020F0502020204030204"/>
              <a:cs typeface="Times New Roman" panose="02020603050405020304" pitchFamily="18" charset="0"/>
            </a:endParaRPr>
          </a:p>
          <a:p>
            <a:pPr algn="just" fontAlgn="auto">
              <a:spcBef>
                <a:spcPts val="0"/>
              </a:spcBef>
              <a:spcAft>
                <a:spcPts val="0"/>
              </a:spcAft>
              <a:buClr>
                <a:prstClr val="black">
                  <a:lumMod val="50000"/>
                  <a:lumOff val="50000"/>
                </a:prstClr>
              </a:buClr>
            </a:pPr>
            <a:r>
              <a:rPr lang="pt-BR" sz="1600" b="1">
                <a:solidFill>
                  <a:schemeClr val="bg2">
                    <a:lumMod val="50000"/>
                  </a:schemeClr>
                </a:solidFill>
                <a:latin typeface="Calibri" panose="020F0502020204030204"/>
                <a:cs typeface="Times New Roman" panose="02020603050405020304" pitchFamily="18" charset="0"/>
              </a:rPr>
              <a:t>População elegível à pesquisa:</a:t>
            </a:r>
          </a:p>
          <a:p>
            <a:pPr algn="just" fontAlgn="auto">
              <a:spcBef>
                <a:spcPts val="0"/>
              </a:spcBef>
              <a:spcAft>
                <a:spcPts val="0"/>
              </a:spcAft>
              <a:buClr>
                <a:prstClr val="black">
                  <a:lumMod val="50000"/>
                  <a:lumOff val="50000"/>
                </a:prstClr>
              </a:buClr>
            </a:pPr>
            <a:r>
              <a:rPr lang="pt-BR" sz="1400" b="1">
                <a:solidFill>
                  <a:schemeClr val="bg2">
                    <a:lumMod val="50000"/>
                  </a:schemeClr>
                </a:solidFill>
                <a:latin typeface="Calibri" panose="020F0502020204030204"/>
                <a:cs typeface="Times New Roman" panose="02020603050405020304" pitchFamily="18" charset="0"/>
              </a:rPr>
              <a:t> 35.956  </a:t>
            </a:r>
            <a:r>
              <a:rPr lang="pt-BR" sz="1400">
                <a:solidFill>
                  <a:schemeClr val="bg2">
                    <a:lumMod val="50000"/>
                  </a:schemeClr>
                </a:solidFill>
                <a:latin typeface="Calibri" panose="020F0502020204030204"/>
                <a:cs typeface="Times New Roman" panose="02020603050405020304" pitchFamily="18" charset="0"/>
              </a:rPr>
              <a:t>maiores de 18 anos</a:t>
            </a:r>
          </a:p>
          <a:p>
            <a:pPr algn="just" fontAlgn="auto">
              <a:spcBef>
                <a:spcPts val="0"/>
              </a:spcBef>
              <a:spcAft>
                <a:spcPts val="0"/>
              </a:spcAft>
              <a:buClr>
                <a:prstClr val="black">
                  <a:lumMod val="50000"/>
                  <a:lumOff val="50000"/>
                </a:prstClr>
              </a:buClr>
            </a:pPr>
            <a:endParaRPr lang="pt-BR" sz="1600" b="1">
              <a:solidFill>
                <a:schemeClr val="bg2">
                  <a:lumMod val="50000"/>
                </a:schemeClr>
              </a:solidFill>
              <a:latin typeface="Calibri" panose="020F0502020204030204"/>
              <a:cs typeface="Times New Roman" panose="02020603050405020304" pitchFamily="18" charset="0"/>
            </a:endParaRPr>
          </a:p>
          <a:p>
            <a:pPr algn="just" fontAlgn="auto">
              <a:spcBef>
                <a:spcPts val="0"/>
              </a:spcBef>
              <a:spcAft>
                <a:spcPts val="0"/>
              </a:spcAft>
              <a:buClr>
                <a:prstClr val="black">
                  <a:lumMod val="50000"/>
                  <a:lumOff val="50000"/>
                </a:prstClr>
              </a:buClr>
            </a:pPr>
            <a:r>
              <a:rPr lang="pt-BR" sz="1600" b="1">
                <a:solidFill>
                  <a:schemeClr val="bg2">
                    <a:lumMod val="50000"/>
                  </a:schemeClr>
                </a:solidFill>
                <a:latin typeface="Calibri" panose="020F0502020204030204"/>
                <a:cs typeface="Times New Roman" panose="02020603050405020304" pitchFamily="18" charset="0"/>
              </a:rPr>
              <a:t>Planejamento da Pesquisa:</a:t>
            </a:r>
          </a:p>
          <a:p>
            <a:pPr algn="just" fontAlgn="auto">
              <a:spcBef>
                <a:spcPts val="0"/>
              </a:spcBef>
              <a:spcAft>
                <a:spcPts val="0"/>
              </a:spcAft>
              <a:buClr>
                <a:prstClr val="black">
                  <a:lumMod val="50000"/>
                  <a:lumOff val="50000"/>
                </a:prstClr>
              </a:buClr>
            </a:pPr>
            <a:r>
              <a:rPr lang="pt-BR" sz="1400" b="1">
                <a:solidFill>
                  <a:schemeClr val="bg2">
                    <a:lumMod val="50000"/>
                  </a:schemeClr>
                </a:solidFill>
                <a:latin typeface="Calibri" panose="020F0502020204030204"/>
                <a:cs typeface="Times New Roman" panose="02020603050405020304" pitchFamily="18" charset="0"/>
              </a:rPr>
              <a:t>09/10/2024</a:t>
            </a:r>
          </a:p>
          <a:p>
            <a:pPr algn="just" fontAlgn="auto">
              <a:spcBef>
                <a:spcPts val="0"/>
              </a:spcBef>
              <a:spcAft>
                <a:spcPts val="0"/>
              </a:spcAft>
              <a:buClr>
                <a:prstClr val="black">
                  <a:lumMod val="50000"/>
                  <a:lumOff val="50000"/>
                </a:prstClr>
              </a:buClr>
            </a:pPr>
            <a:endParaRPr lang="pt-BR" sz="1600" b="1">
              <a:solidFill>
                <a:schemeClr val="bg2">
                  <a:lumMod val="50000"/>
                </a:schemeClr>
              </a:solidFill>
              <a:latin typeface="Calibri" panose="020F0502020204030204"/>
              <a:cs typeface="Times New Roman" panose="02020603050405020304" pitchFamily="18" charset="0"/>
            </a:endParaRPr>
          </a:p>
          <a:p>
            <a:pPr algn="just" fontAlgn="auto">
              <a:spcBef>
                <a:spcPts val="0"/>
              </a:spcBef>
              <a:spcAft>
                <a:spcPts val="0"/>
              </a:spcAft>
              <a:buClr>
                <a:prstClr val="black">
                  <a:lumMod val="50000"/>
                  <a:lumOff val="50000"/>
                </a:prstClr>
              </a:buClr>
            </a:pPr>
            <a:r>
              <a:rPr lang="pt-BR" sz="1600" b="1">
                <a:solidFill>
                  <a:schemeClr val="bg2">
                    <a:lumMod val="50000"/>
                  </a:schemeClr>
                </a:solidFill>
                <a:latin typeface="Calibri" panose="020F0502020204030204"/>
                <a:cs typeface="Times New Roman" panose="02020603050405020304" pitchFamily="18" charset="0"/>
              </a:rPr>
              <a:t>Período de Campo:</a:t>
            </a:r>
          </a:p>
          <a:p>
            <a:pPr algn="just" fontAlgn="auto">
              <a:spcBef>
                <a:spcPts val="0"/>
              </a:spcBef>
              <a:spcAft>
                <a:spcPts val="0"/>
              </a:spcAft>
              <a:buClr>
                <a:prstClr val="black">
                  <a:lumMod val="50000"/>
                  <a:lumOff val="50000"/>
                </a:prstClr>
              </a:buClr>
            </a:pPr>
            <a:r>
              <a:rPr lang="pt-BR" sz="1400" b="1">
                <a:solidFill>
                  <a:schemeClr val="bg2">
                    <a:lumMod val="50000"/>
                  </a:schemeClr>
                </a:solidFill>
                <a:latin typeface="Calibri" panose="020F0502020204030204"/>
                <a:cs typeface="Times New Roman" panose="02020603050405020304" pitchFamily="18" charset="0"/>
              </a:rPr>
              <a:t>28/10/2024 à 17/12/2024</a:t>
            </a:r>
          </a:p>
          <a:p>
            <a:pPr algn="just" fontAlgn="auto">
              <a:spcBef>
                <a:spcPts val="0"/>
              </a:spcBef>
              <a:spcAft>
                <a:spcPts val="0"/>
              </a:spcAft>
              <a:buClr>
                <a:prstClr val="black">
                  <a:lumMod val="50000"/>
                  <a:lumOff val="50000"/>
                </a:prstClr>
              </a:buClr>
            </a:pPr>
            <a:endParaRPr lang="pt-BR" sz="1600" b="1">
              <a:solidFill>
                <a:schemeClr val="bg2">
                  <a:lumMod val="50000"/>
                </a:schemeClr>
              </a:solidFill>
              <a:latin typeface="Calibri" panose="020F0502020204030204"/>
              <a:cs typeface="Times New Roman" panose="02020603050405020304" pitchFamily="18" charset="0"/>
            </a:endParaRPr>
          </a:p>
          <a:p>
            <a:pPr algn="just" fontAlgn="auto">
              <a:spcBef>
                <a:spcPts val="0"/>
              </a:spcBef>
              <a:spcAft>
                <a:spcPts val="0"/>
              </a:spcAft>
              <a:buClr>
                <a:prstClr val="black">
                  <a:lumMod val="50000"/>
                  <a:lumOff val="50000"/>
                </a:prstClr>
              </a:buClr>
            </a:pPr>
            <a:r>
              <a:rPr lang="pt-BR" sz="1600" b="1">
                <a:solidFill>
                  <a:schemeClr val="bg2">
                    <a:lumMod val="50000"/>
                  </a:schemeClr>
                </a:solidFill>
                <a:latin typeface="Calibri" panose="020F0502020204030204"/>
                <a:cs typeface="Times New Roman" panose="02020603050405020304" pitchFamily="18" charset="0"/>
              </a:rPr>
              <a:t>Forma de coleta dos dados: </a:t>
            </a:r>
            <a:r>
              <a:rPr lang="pt-BR" sz="1400">
                <a:solidFill>
                  <a:schemeClr val="bg2">
                    <a:lumMod val="50000"/>
                  </a:schemeClr>
                </a:solidFill>
                <a:latin typeface="Calibri" panose="020F0502020204030204"/>
                <a:cs typeface="Calibri Light" panose="020F0302020204030204" pitchFamily="34" charset="0"/>
              </a:rPr>
              <a:t>Pesquisa telefônica (CATI) e online</a:t>
            </a:r>
            <a:r>
              <a:rPr lang="pt-BR" sz="1400" b="1">
                <a:solidFill>
                  <a:schemeClr val="bg2">
                    <a:lumMod val="50000"/>
                  </a:schemeClr>
                </a:solidFill>
                <a:latin typeface="Calibri" panose="020F0502020204030204"/>
                <a:cs typeface="Times New Roman" panose="02020603050405020304" pitchFamily="18" charset="0"/>
              </a:rPr>
              <a:t>. </a:t>
            </a:r>
            <a:r>
              <a:rPr lang="pt-BR" sz="1400">
                <a:solidFill>
                  <a:schemeClr val="bg2">
                    <a:lumMod val="50000"/>
                  </a:schemeClr>
                </a:solidFill>
                <a:latin typeface="Calibri" panose="020F0502020204030204"/>
                <a:cs typeface="Times New Roman" panose="02020603050405020304" pitchFamily="18" charset="0"/>
              </a:rPr>
              <a:t>Seguindo os códigos de ética </a:t>
            </a:r>
            <a:r>
              <a:rPr lang="pt-BR" sz="1400" b="1">
                <a:solidFill>
                  <a:schemeClr val="bg2">
                    <a:lumMod val="50000"/>
                  </a:schemeClr>
                </a:solidFill>
                <a:latin typeface="Calibri" panose="020F0502020204030204"/>
                <a:cs typeface="Times New Roman" panose="02020603050405020304" pitchFamily="18" charset="0"/>
              </a:rPr>
              <a:t>ASQ, ICC/ESOMAR </a:t>
            </a:r>
            <a:r>
              <a:rPr lang="pt-BR" sz="1400">
                <a:solidFill>
                  <a:schemeClr val="bg2">
                    <a:lumMod val="50000"/>
                  </a:schemeClr>
                </a:solidFill>
                <a:latin typeface="Calibri" panose="020F0502020204030204"/>
                <a:cs typeface="Times New Roman" panose="02020603050405020304" pitchFamily="18" charset="0"/>
              </a:rPr>
              <a:t>e a </a:t>
            </a:r>
            <a:r>
              <a:rPr lang="pt-BR" sz="1400" b="1">
                <a:solidFill>
                  <a:schemeClr val="bg2">
                    <a:lumMod val="50000"/>
                  </a:schemeClr>
                </a:solidFill>
                <a:latin typeface="Calibri" panose="020F0502020204030204"/>
                <a:cs typeface="Times New Roman" panose="02020603050405020304" pitchFamily="18" charset="0"/>
              </a:rPr>
              <a:t>norma ABNT NBR ISO 20.252</a:t>
            </a:r>
            <a:endParaRPr lang="pt-BR" sz="1600" b="1">
              <a:solidFill>
                <a:schemeClr val="bg2">
                  <a:lumMod val="50000"/>
                </a:schemeClr>
              </a:solidFill>
              <a:latin typeface="Calibri" panose="020F0502020204030204"/>
              <a:cs typeface="Times New Roman" panose="02020603050405020304" pitchFamily="18" charset="0"/>
            </a:endParaRPr>
          </a:p>
        </p:txBody>
      </p:sp>
    </p:spTree>
    <p:extLst>
      <p:ext uri="{BB962C8B-B14F-4D97-AF65-F5344CB8AC3E}">
        <p14:creationId xmlns:p14="http://schemas.microsoft.com/office/powerpoint/2010/main" val="2407923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B190540-BAEC-1DB4-7CD3-0201AEDEF67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Jornada do Cliente</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17" name="Gráfico 16">
            <a:extLst>
              <a:ext uri="{FF2B5EF4-FFF2-40B4-BE49-F238E27FC236}">
                <a16:creationId xmlns:a16="http://schemas.microsoft.com/office/drawing/2014/main" id="{64727C3E-39A6-CC81-B458-CD97B5231D70}"/>
              </a:ext>
            </a:extLst>
          </p:cNvPr>
          <p:cNvGraphicFramePr/>
          <p:nvPr>
            <p:extLst>
              <p:ext uri="{D42A27DB-BD31-4B8C-83A1-F6EECF244321}">
                <p14:modId xmlns:p14="http://schemas.microsoft.com/office/powerpoint/2010/main" val="67122941"/>
              </p:ext>
            </p:extLst>
          </p:nvPr>
        </p:nvGraphicFramePr>
        <p:xfrm>
          <a:off x="648147" y="972991"/>
          <a:ext cx="7761857" cy="4673804"/>
        </p:xfrm>
        <a:graphic>
          <a:graphicData uri="http://schemas.openxmlformats.org/drawingml/2006/chart">
            <c:chart xmlns:c="http://schemas.openxmlformats.org/drawingml/2006/chart" xmlns:r="http://schemas.openxmlformats.org/officeDocument/2006/relationships" r:id="rId2"/>
          </a:graphicData>
        </a:graphic>
      </p:graphicFrame>
      <p:sp>
        <p:nvSpPr>
          <p:cNvPr id="35" name="CaixaDeTexto 34">
            <a:extLst>
              <a:ext uri="{FF2B5EF4-FFF2-40B4-BE49-F238E27FC236}">
                <a16:creationId xmlns:a16="http://schemas.microsoft.com/office/drawing/2014/main" id="{A4C2F4B5-8D92-063B-A23A-B4EF5D661340}"/>
              </a:ext>
            </a:extLst>
          </p:cNvPr>
          <p:cNvSpPr txBox="1"/>
          <p:nvPr/>
        </p:nvSpPr>
        <p:spPr>
          <a:xfrm>
            <a:off x="-35492" y="6093296"/>
            <a:ext cx="5035353" cy="400110"/>
          </a:xfrm>
          <a:prstGeom prst="rect">
            <a:avLst/>
          </a:prstGeom>
          <a:noFill/>
        </p:spPr>
        <p:txBody>
          <a:bodyPr wrap="none" rtlCol="0">
            <a:spAutoFit/>
          </a:bodyPr>
          <a:lstStyle/>
          <a:p>
            <a:pPr fontAlgn="auto">
              <a:spcBef>
                <a:spcPts val="0"/>
              </a:spcBef>
              <a:spcAft>
                <a:spcPts val="0"/>
              </a:spcAft>
            </a:pPr>
            <a:r>
              <a:rPr lang="pt-BR" sz="1000">
                <a:solidFill>
                  <a:schemeClr val="bg2">
                    <a:lumMod val="50000"/>
                  </a:schemeClr>
                </a:solidFill>
                <a:latin typeface="Calibri" panose="020F0502020204030204"/>
                <a:cs typeface="+mn-cs"/>
              </a:rPr>
              <a:t>Nota: Resultados apresentados em percentual (%).</a:t>
            </a:r>
          </a:p>
          <a:p>
            <a:pPr fontAlgn="auto">
              <a:spcBef>
                <a:spcPts val="0"/>
              </a:spcBef>
              <a:spcAft>
                <a:spcPts val="0"/>
              </a:spcAft>
            </a:pPr>
            <a:r>
              <a:rPr lang="pt-BR" sz="1000">
                <a:solidFill>
                  <a:schemeClr val="bg2">
                    <a:lumMod val="50000"/>
                  </a:schemeClr>
                </a:solidFill>
                <a:latin typeface="Calibri" panose="020F0502020204030204"/>
                <a:cs typeface="+mn-cs"/>
              </a:rPr>
              <a:t>Nota¹: A questão 16 foi separa esse ano, se tornando a q16 para consultas e q17 para exames</a:t>
            </a:r>
          </a:p>
        </p:txBody>
      </p:sp>
      <p:graphicFrame>
        <p:nvGraphicFramePr>
          <p:cNvPr id="36" name="Tabela 35">
            <a:extLst>
              <a:ext uri="{FF2B5EF4-FFF2-40B4-BE49-F238E27FC236}">
                <a16:creationId xmlns:a16="http://schemas.microsoft.com/office/drawing/2014/main" id="{29E4EDF5-2FDF-C288-E45F-4EC0704A2EC6}"/>
              </a:ext>
            </a:extLst>
          </p:cNvPr>
          <p:cNvGraphicFramePr>
            <a:graphicFrameLocks noGrp="1"/>
          </p:cNvGraphicFramePr>
          <p:nvPr>
            <p:extLst>
              <p:ext uri="{D42A27DB-BD31-4B8C-83A1-F6EECF244321}">
                <p14:modId xmlns:p14="http://schemas.microsoft.com/office/powerpoint/2010/main" val="1659164268"/>
              </p:ext>
            </p:extLst>
          </p:nvPr>
        </p:nvGraphicFramePr>
        <p:xfrm>
          <a:off x="8929067" y="913142"/>
          <a:ext cx="1713600" cy="4484646"/>
        </p:xfrm>
        <a:graphic>
          <a:graphicData uri="http://schemas.openxmlformats.org/drawingml/2006/table">
            <a:tbl>
              <a:tblPr/>
              <a:tblGrid>
                <a:gridCol w="428400">
                  <a:extLst>
                    <a:ext uri="{9D8B030D-6E8A-4147-A177-3AD203B41FA5}">
                      <a16:colId xmlns:a16="http://schemas.microsoft.com/office/drawing/2014/main" val="1995534324"/>
                    </a:ext>
                  </a:extLst>
                </a:gridCol>
                <a:gridCol w="428400">
                  <a:extLst>
                    <a:ext uri="{9D8B030D-6E8A-4147-A177-3AD203B41FA5}">
                      <a16:colId xmlns:a16="http://schemas.microsoft.com/office/drawing/2014/main" val="1790336341"/>
                    </a:ext>
                  </a:extLst>
                </a:gridCol>
                <a:gridCol w="428400">
                  <a:extLst>
                    <a:ext uri="{9D8B030D-6E8A-4147-A177-3AD203B41FA5}">
                      <a16:colId xmlns:a16="http://schemas.microsoft.com/office/drawing/2014/main" val="515028303"/>
                    </a:ext>
                  </a:extLst>
                </a:gridCol>
                <a:gridCol w="428400">
                  <a:extLst>
                    <a:ext uri="{9D8B030D-6E8A-4147-A177-3AD203B41FA5}">
                      <a16:colId xmlns:a16="http://schemas.microsoft.com/office/drawing/2014/main" val="4208306558"/>
                    </a:ext>
                  </a:extLst>
                </a:gridCol>
              </a:tblGrid>
              <a:tr h="35337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US" sz="1200" b="1" i="0" u="none" strike="noStrike">
                          <a:solidFill>
                            <a:schemeClr val="tx1">
                              <a:lumMod val="75000"/>
                              <a:lumOff val="25000"/>
                            </a:schemeClr>
                          </a:solidFill>
                          <a:effectLst/>
                          <a:latin typeface="Calibri" panose="020F0502020204030204" pitchFamily="34" charset="0"/>
                        </a:rPr>
                        <a:t>2023</a:t>
                      </a:r>
                      <a:endParaRPr lang="pt-BR" sz="1200" b="1" i="0" u="none" strike="noStrike">
                        <a:solidFill>
                          <a:schemeClr val="tx1">
                            <a:lumMod val="75000"/>
                            <a:lumOff val="25000"/>
                          </a:schemeClr>
                        </a:solidFill>
                        <a:effectLst/>
                        <a:latin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US" sz="1200" b="1" i="0" u="none" strike="noStrike">
                          <a:solidFill>
                            <a:schemeClr val="tx1">
                              <a:lumMod val="75000"/>
                              <a:lumOff val="25000"/>
                            </a:schemeClr>
                          </a:solidFill>
                          <a:effectLst/>
                          <a:latin typeface="Calibri" panose="020F0502020204030204" pitchFamily="34" charset="0"/>
                        </a:rPr>
                        <a:t>2022</a:t>
                      </a:r>
                      <a:endParaRPr lang="pt-BR" sz="1200" b="1" i="0" u="none" strike="noStrike">
                        <a:solidFill>
                          <a:schemeClr val="tx1">
                            <a:lumMod val="75000"/>
                            <a:lumOff val="25000"/>
                          </a:schemeClr>
                        </a:solidFill>
                        <a:effectLst/>
                        <a:latin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tx1">
                              <a:lumMod val="75000"/>
                              <a:lumOff val="25000"/>
                            </a:schemeClr>
                          </a:solidFill>
                          <a:effectLst/>
                          <a:latin typeface="Calibri" panose="020F0502020204030204" pitchFamily="34" charset="0"/>
                        </a:rPr>
                        <a:t>2021</a:t>
                      </a: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tx1">
                              <a:lumMod val="75000"/>
                              <a:lumOff val="25000"/>
                            </a:schemeClr>
                          </a:solidFill>
                          <a:effectLst/>
                          <a:latin typeface="Calibri" panose="020F0502020204030204" pitchFamily="34" charset="0"/>
                        </a:rPr>
                        <a:t>2020</a:t>
                      </a: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4343037"/>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92</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r>
                        <a:rPr lang="pt-BR" sz="1200" b="1" i="0" u="none" strike="noStrike">
                          <a:solidFill>
                            <a:schemeClr val="tx1">
                              <a:lumMod val="65000"/>
                              <a:lumOff val="35000"/>
                            </a:schemeClr>
                          </a:solidFill>
                          <a:effectLst/>
                          <a:latin typeface="Calibri" panose="020F0502020204030204" pitchFamily="34" charset="0"/>
                        </a:rPr>
                        <a:t>89</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a:solidFill>
                            <a:schemeClr val="bg1"/>
                          </a:solidFill>
                          <a:effectLst/>
                          <a:latin typeface="Calibri" panose="020F0502020204030204" pitchFamily="34" charset="0"/>
                        </a:rPr>
                        <a:t>93</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r>
                        <a:rPr lang="pt-BR" sz="1200" b="1" i="0" u="none" strike="noStrike">
                          <a:solidFill>
                            <a:schemeClr val="bg1"/>
                          </a:solidFill>
                          <a:effectLst/>
                          <a:latin typeface="Calibri" panose="020F0502020204030204" pitchFamily="34" charset="0"/>
                        </a:rPr>
                        <a:t>92</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2016647009"/>
                  </a:ext>
                </a:extLst>
              </a:tr>
              <a:tr h="17668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64023"/>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tx1">
                              <a:lumMod val="65000"/>
                              <a:lumOff val="35000"/>
                            </a:schemeClr>
                          </a:solidFill>
                          <a:effectLst/>
                          <a:latin typeface="Calibri" panose="020F0502020204030204" pitchFamily="34" charset="0"/>
                        </a:rPr>
                        <a:t>86</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a:solidFill>
                            <a:schemeClr val="tx1">
                              <a:lumMod val="65000"/>
                              <a:lumOff val="35000"/>
                            </a:schemeClr>
                          </a:solidFill>
                          <a:effectLst/>
                          <a:latin typeface="Calibri" panose="020F0502020204030204" pitchFamily="34" charset="0"/>
                        </a:rPr>
                        <a:t>83</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a:solidFill>
                            <a:schemeClr val="tx1">
                              <a:lumMod val="65000"/>
                              <a:lumOff val="35000"/>
                            </a:schemeClr>
                          </a:solidFill>
                          <a:effectLst/>
                          <a:latin typeface="Calibri" panose="020F0502020204030204" pitchFamily="34" charset="0"/>
                        </a:rPr>
                        <a:t>86</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a:solidFill>
                            <a:schemeClr val="bg1"/>
                          </a:solidFill>
                          <a:effectLst/>
                          <a:latin typeface="Calibri" panose="020F0502020204030204" pitchFamily="34" charset="0"/>
                        </a:rPr>
                        <a:t>71</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2338854297"/>
                  </a:ext>
                </a:extLst>
              </a:tr>
              <a:tr h="17668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298206"/>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73</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chemeClr val="bg1"/>
                          </a:solidFill>
                          <a:effectLst/>
                          <a:latin typeface="Calibri" panose="020F0502020204030204" pitchFamily="34" charset="0"/>
                        </a:rPr>
                        <a:t>73</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chemeClr val="bg1"/>
                          </a:solidFill>
                          <a:effectLst/>
                          <a:latin typeface="Calibri" panose="020F0502020204030204" pitchFamily="34" charset="0"/>
                        </a:rPr>
                        <a:t>76</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chemeClr val="bg1"/>
                          </a:solidFill>
                          <a:effectLst/>
                          <a:latin typeface="Calibri" panose="020F0502020204030204" pitchFamily="34" charset="0"/>
                        </a:rPr>
                        <a:t>75</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1164019509"/>
                  </a:ext>
                </a:extLst>
              </a:tr>
              <a:tr h="17668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6688008"/>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73</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chemeClr val="bg1"/>
                          </a:solidFill>
                          <a:effectLst/>
                          <a:latin typeface="Calibri" panose="020F0502020204030204" pitchFamily="34" charset="0"/>
                        </a:rPr>
                        <a:t>73</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chemeClr val="bg1"/>
                          </a:solidFill>
                          <a:effectLst/>
                          <a:latin typeface="Calibri" panose="020F0502020204030204" pitchFamily="34" charset="0"/>
                        </a:rPr>
                        <a:t>76</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chemeClr val="bg1"/>
                          </a:solidFill>
                          <a:effectLst/>
                          <a:latin typeface="Calibri" panose="020F0502020204030204" pitchFamily="34" charset="0"/>
                        </a:rPr>
                        <a:t>75</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1416595624"/>
                  </a:ext>
                </a:extLst>
              </a:tr>
              <a:tr h="18886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8850750"/>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63</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chemeClr val="bg1"/>
                          </a:solidFill>
                          <a:effectLst/>
                          <a:latin typeface="Calibri" panose="020F0502020204030204" pitchFamily="34" charset="0"/>
                        </a:rPr>
                        <a:t>67</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chemeClr val="bg1"/>
                          </a:solidFill>
                          <a:effectLst/>
                          <a:latin typeface="Calibri" panose="020F0502020204030204" pitchFamily="34" charset="0"/>
                        </a:rPr>
                        <a:t>64</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chemeClr val="bg1"/>
                          </a:solidFill>
                          <a:effectLst/>
                          <a:latin typeface="Calibri" panose="020F0502020204030204" pitchFamily="34" charset="0"/>
                        </a:rPr>
                        <a:t>68</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1658058622"/>
                  </a:ext>
                </a:extLst>
              </a:tr>
              <a:tr h="18886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4858596"/>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65</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a:solidFill>
                            <a:schemeClr val="bg1"/>
                          </a:solidFill>
                          <a:effectLst/>
                          <a:latin typeface="Calibri" panose="020F0502020204030204" pitchFamily="34" charset="0"/>
                        </a:rPr>
                        <a:t>65</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a:solidFill>
                            <a:schemeClr val="bg1"/>
                          </a:solidFill>
                          <a:effectLst/>
                          <a:latin typeface="Calibri" panose="020F0502020204030204" pitchFamily="34" charset="0"/>
                        </a:rPr>
                        <a:t>68</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a:solidFill>
                            <a:schemeClr val="bg1"/>
                          </a:solidFill>
                          <a:effectLst/>
                          <a:latin typeface="Calibri" panose="020F0502020204030204" pitchFamily="34" charset="0"/>
                        </a:rPr>
                        <a:t>68</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434138072"/>
                  </a:ext>
                </a:extLst>
              </a:tr>
              <a:tr h="18886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167864"/>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67</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chemeClr val="bg1"/>
                          </a:solidFill>
                          <a:effectLst/>
                          <a:latin typeface="Calibri" panose="020F0502020204030204" pitchFamily="34" charset="0"/>
                        </a:rPr>
                        <a:t>69</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chemeClr val="bg1"/>
                          </a:solidFill>
                          <a:effectLst/>
                          <a:latin typeface="Calibri" panose="020F0502020204030204" pitchFamily="34" charset="0"/>
                        </a:rPr>
                        <a:t>70</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a:solidFill>
                            <a:schemeClr val="bg1"/>
                          </a:solidFill>
                          <a:effectLst/>
                          <a:latin typeface="Calibri" panose="020F0502020204030204" pitchFamily="34" charset="0"/>
                        </a:rPr>
                        <a:t>75</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740203502"/>
                  </a:ext>
                </a:extLst>
              </a:tr>
              <a:tr h="144000">
                <a:tc>
                  <a:txBody>
                    <a:body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100" b="1" i="0" u="none" strike="noStrike">
                        <a:solidFill>
                          <a:schemeClr val="bg1"/>
                        </a:solidFill>
                        <a:effectLst/>
                        <a:latin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156512"/>
                  </a:ext>
                </a:extLst>
              </a:tr>
              <a:tr h="360000">
                <a:tc>
                  <a:txBody>
                    <a:bodyPr/>
                    <a:lstStyle/>
                    <a:p>
                      <a:pPr algn="ctr" fontAlgn="ctr"/>
                      <a:r>
                        <a:rPr lang="pt-BR" sz="1200" b="1" i="0" u="none" strike="noStrike">
                          <a:solidFill>
                            <a:schemeClr val="bg1"/>
                          </a:solidFill>
                          <a:effectLst/>
                          <a:latin typeface="Calibri" panose="020F0502020204030204" pitchFamily="34" charset="0"/>
                        </a:rPr>
                        <a:t>64</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a:solidFill>
                            <a:schemeClr val="bg1"/>
                          </a:solidFill>
                          <a:effectLst/>
                          <a:latin typeface="Calibri" panose="020F0502020204030204" pitchFamily="34" charset="0"/>
                        </a:rPr>
                        <a:t>64</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a:solidFill>
                            <a:schemeClr val="bg1"/>
                          </a:solidFill>
                          <a:effectLst/>
                          <a:latin typeface="Calibri" panose="020F0502020204030204" pitchFamily="34" charset="0"/>
                        </a:rPr>
                        <a:t>63</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a:solidFill>
                            <a:schemeClr val="bg1"/>
                          </a:solidFill>
                          <a:effectLst/>
                          <a:latin typeface="Calibri" panose="020F0502020204030204" pitchFamily="34" charset="0"/>
                        </a:rPr>
                        <a:t>65</a:t>
                      </a: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067633923"/>
                  </a:ext>
                </a:extLst>
              </a:tr>
            </a:tbl>
          </a:graphicData>
        </a:graphic>
      </p:graphicFrame>
      <p:sp>
        <p:nvSpPr>
          <p:cNvPr id="53" name="Seta: para Baixo 52">
            <a:extLst>
              <a:ext uri="{FF2B5EF4-FFF2-40B4-BE49-F238E27FC236}">
                <a16:creationId xmlns:a16="http://schemas.microsoft.com/office/drawing/2014/main" id="{9C7FF16E-4199-2252-D098-9DAECCF7CF57}"/>
              </a:ext>
            </a:extLst>
          </p:cNvPr>
          <p:cNvSpPr/>
          <p:nvPr/>
        </p:nvSpPr>
        <p:spPr>
          <a:xfrm rot="10800000" flipV="1">
            <a:off x="8567312" y="1340768"/>
            <a:ext cx="236156" cy="261663"/>
          </a:xfrm>
          <a:prstGeom prst="downArrow">
            <a:avLst/>
          </a:prstGeom>
          <a:solidFill>
            <a:srgbClr val="A6A6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 name="Imagem 2">
            <a:extLst>
              <a:ext uri="{FF2B5EF4-FFF2-40B4-BE49-F238E27FC236}">
                <a16:creationId xmlns:a16="http://schemas.microsoft.com/office/drawing/2014/main" id="{5B68F158-4777-D70B-DBD0-B1EBB7A759C9}"/>
              </a:ext>
            </a:extLst>
          </p:cNvPr>
          <p:cNvPicPr>
            <a:picLocks noChangeAspect="1"/>
          </p:cNvPicPr>
          <p:nvPr/>
        </p:nvPicPr>
        <p:blipFill>
          <a:blip r:embed="rId3"/>
          <a:stretch>
            <a:fillRect/>
          </a:stretch>
        </p:blipFill>
        <p:spPr>
          <a:xfrm>
            <a:off x="5942717" y="5595666"/>
            <a:ext cx="4066470" cy="597564"/>
          </a:xfrm>
          <a:prstGeom prst="rect">
            <a:avLst/>
          </a:prstGeom>
        </p:spPr>
      </p:pic>
      <p:pic>
        <p:nvPicPr>
          <p:cNvPr id="4" name="Imagem 3">
            <a:extLst>
              <a:ext uri="{FF2B5EF4-FFF2-40B4-BE49-F238E27FC236}">
                <a16:creationId xmlns:a16="http://schemas.microsoft.com/office/drawing/2014/main" id="{DA6C02E9-528C-0D20-D25F-5F5754B46AEF}"/>
              </a:ext>
            </a:extLst>
          </p:cNvPr>
          <p:cNvPicPr>
            <a:picLocks noChangeAspect="1"/>
          </p:cNvPicPr>
          <p:nvPr/>
        </p:nvPicPr>
        <p:blipFill>
          <a:blip r:embed="rId4"/>
          <a:stretch>
            <a:fillRect/>
          </a:stretch>
        </p:blipFill>
        <p:spPr>
          <a:xfrm>
            <a:off x="3860125" y="5589240"/>
            <a:ext cx="2075779" cy="608604"/>
          </a:xfrm>
          <a:prstGeom prst="rect">
            <a:avLst/>
          </a:prstGeom>
        </p:spPr>
      </p:pic>
      <p:sp>
        <p:nvSpPr>
          <p:cNvPr id="5" name="CaixaDeTexto 4">
            <a:extLst>
              <a:ext uri="{FF2B5EF4-FFF2-40B4-BE49-F238E27FC236}">
                <a16:creationId xmlns:a16="http://schemas.microsoft.com/office/drawing/2014/main" id="{99D808F2-7401-A41E-5702-C7708D8FD3D2}"/>
              </a:ext>
            </a:extLst>
          </p:cNvPr>
          <p:cNvSpPr txBox="1"/>
          <p:nvPr/>
        </p:nvSpPr>
        <p:spPr>
          <a:xfrm>
            <a:off x="-1896" y="5229200"/>
            <a:ext cx="1152128" cy="307724"/>
          </a:xfrm>
          <a:prstGeom prst="rect">
            <a:avLst/>
          </a:prstGeom>
          <a:noFill/>
        </p:spPr>
        <p:txBody>
          <a:bodyPr wrap="square" lIns="91390" tIns="45694" rIns="91390" bIns="45694" rtlCol="0">
            <a:spAutoFit/>
          </a:bodyPr>
          <a:lstStyle/>
          <a:p>
            <a:pPr algn="ctr" fontAlgn="auto">
              <a:spcBef>
                <a:spcPts val="0"/>
              </a:spcBef>
              <a:spcAft>
                <a:spcPts val="0"/>
              </a:spcAft>
            </a:pPr>
            <a:r>
              <a:rPr lang="pt-BR" sz="1400" b="1">
                <a:solidFill>
                  <a:srgbClr val="FF7C80"/>
                </a:solidFill>
                <a:latin typeface="Calibri" panose="020F0502020204030204"/>
                <a:cs typeface="+mn-cs"/>
              </a:rPr>
              <a:t>FRAQUEZAS</a:t>
            </a:r>
          </a:p>
        </p:txBody>
      </p:sp>
      <p:sp>
        <p:nvSpPr>
          <p:cNvPr id="6" name="Fluxograma: Processo 5">
            <a:extLst>
              <a:ext uri="{FF2B5EF4-FFF2-40B4-BE49-F238E27FC236}">
                <a16:creationId xmlns:a16="http://schemas.microsoft.com/office/drawing/2014/main" id="{05EFED0F-BE7F-E3D6-37F6-5D3596B6FD3A}"/>
              </a:ext>
            </a:extLst>
          </p:cNvPr>
          <p:cNvSpPr/>
          <p:nvPr/>
        </p:nvSpPr>
        <p:spPr>
          <a:xfrm>
            <a:off x="76271" y="2291723"/>
            <a:ext cx="10648639" cy="3225509"/>
          </a:xfrm>
          <a:prstGeom prst="flowChartProcess">
            <a:avLst/>
          </a:prstGeom>
          <a:no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Seta: para Baixo 9">
            <a:extLst>
              <a:ext uri="{FF2B5EF4-FFF2-40B4-BE49-F238E27FC236}">
                <a16:creationId xmlns:a16="http://schemas.microsoft.com/office/drawing/2014/main" id="{CB4BF281-6B3E-DB35-1432-21C61AB81796}"/>
              </a:ext>
            </a:extLst>
          </p:cNvPr>
          <p:cNvSpPr/>
          <p:nvPr/>
        </p:nvSpPr>
        <p:spPr>
          <a:xfrm rot="10800000" flipV="1">
            <a:off x="8568135" y="2400591"/>
            <a:ext cx="236156" cy="261663"/>
          </a:xfrm>
          <a:prstGeom prst="downArrow">
            <a:avLst/>
          </a:prstGeom>
          <a:solidFill>
            <a:srgbClr val="A6A6A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Seta: para Baixo 10">
            <a:extLst>
              <a:ext uri="{FF2B5EF4-FFF2-40B4-BE49-F238E27FC236}">
                <a16:creationId xmlns:a16="http://schemas.microsoft.com/office/drawing/2014/main" id="{A7C3DAFB-1000-7EC6-3D41-95FE9FEB7EB4}"/>
              </a:ext>
            </a:extLst>
          </p:cNvPr>
          <p:cNvSpPr/>
          <p:nvPr/>
        </p:nvSpPr>
        <p:spPr>
          <a:xfrm rot="10800000" flipV="1">
            <a:off x="8567312" y="2961755"/>
            <a:ext cx="236156" cy="261663"/>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Seta: para Baixo 11">
            <a:extLst>
              <a:ext uri="{FF2B5EF4-FFF2-40B4-BE49-F238E27FC236}">
                <a16:creationId xmlns:a16="http://schemas.microsoft.com/office/drawing/2014/main" id="{AE196D3C-AE08-B2EB-98EC-67DA1EC26ACA}"/>
              </a:ext>
            </a:extLst>
          </p:cNvPr>
          <p:cNvSpPr/>
          <p:nvPr/>
        </p:nvSpPr>
        <p:spPr>
          <a:xfrm rot="10800000" flipV="1">
            <a:off x="8575174" y="3497305"/>
            <a:ext cx="236156" cy="261663"/>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Seta: para Baixo 12">
            <a:extLst>
              <a:ext uri="{FF2B5EF4-FFF2-40B4-BE49-F238E27FC236}">
                <a16:creationId xmlns:a16="http://schemas.microsoft.com/office/drawing/2014/main" id="{4A7C239A-4279-47FF-4D6B-DFB79FB20C12}"/>
              </a:ext>
            </a:extLst>
          </p:cNvPr>
          <p:cNvSpPr/>
          <p:nvPr/>
        </p:nvSpPr>
        <p:spPr>
          <a:xfrm>
            <a:off x="8577187" y="3998265"/>
            <a:ext cx="236156" cy="261663"/>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Seta: para Baixo 13">
            <a:extLst>
              <a:ext uri="{FF2B5EF4-FFF2-40B4-BE49-F238E27FC236}">
                <a16:creationId xmlns:a16="http://schemas.microsoft.com/office/drawing/2014/main" id="{CADA2358-FF4D-C698-850A-0F4A4219B0B6}"/>
              </a:ext>
            </a:extLst>
          </p:cNvPr>
          <p:cNvSpPr/>
          <p:nvPr/>
        </p:nvSpPr>
        <p:spPr>
          <a:xfrm rot="10800000" flipV="1">
            <a:off x="8575174" y="4581128"/>
            <a:ext cx="236156" cy="261663"/>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Seta: para Baixo 14">
            <a:extLst>
              <a:ext uri="{FF2B5EF4-FFF2-40B4-BE49-F238E27FC236}">
                <a16:creationId xmlns:a16="http://schemas.microsoft.com/office/drawing/2014/main" id="{9EF8D98A-5B23-B2CD-6C83-CB03B54D7256}"/>
              </a:ext>
            </a:extLst>
          </p:cNvPr>
          <p:cNvSpPr/>
          <p:nvPr/>
        </p:nvSpPr>
        <p:spPr>
          <a:xfrm rot="10800000" flipV="1">
            <a:off x="8575997" y="5110982"/>
            <a:ext cx="236156" cy="261663"/>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Fluxograma: Processo 15">
            <a:extLst>
              <a:ext uri="{FF2B5EF4-FFF2-40B4-BE49-F238E27FC236}">
                <a16:creationId xmlns:a16="http://schemas.microsoft.com/office/drawing/2014/main" id="{81722B4C-E003-B155-D835-5C654F792FFF}"/>
              </a:ext>
            </a:extLst>
          </p:cNvPr>
          <p:cNvSpPr/>
          <p:nvPr/>
        </p:nvSpPr>
        <p:spPr>
          <a:xfrm>
            <a:off x="76270" y="1220299"/>
            <a:ext cx="10648639" cy="1068912"/>
          </a:xfrm>
          <a:prstGeom prst="flowChartProcess">
            <a:avLst/>
          </a:prstGeom>
          <a:no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CaixaDeTexto 17">
            <a:extLst>
              <a:ext uri="{FF2B5EF4-FFF2-40B4-BE49-F238E27FC236}">
                <a16:creationId xmlns:a16="http://schemas.microsoft.com/office/drawing/2014/main" id="{CBE2CB6F-585E-B1DF-90B7-40D6A4684801}"/>
              </a:ext>
            </a:extLst>
          </p:cNvPr>
          <p:cNvSpPr txBox="1"/>
          <p:nvPr/>
        </p:nvSpPr>
        <p:spPr>
          <a:xfrm>
            <a:off x="-143941" y="2008298"/>
            <a:ext cx="1846555" cy="307724"/>
          </a:xfrm>
          <a:prstGeom prst="rect">
            <a:avLst/>
          </a:prstGeom>
          <a:noFill/>
        </p:spPr>
        <p:txBody>
          <a:bodyPr wrap="square" lIns="91390" tIns="45694" rIns="91390" bIns="45694" rtlCol="0">
            <a:spAutoFit/>
          </a:bodyPr>
          <a:lstStyle/>
          <a:p>
            <a:pPr algn="ctr" fontAlgn="auto">
              <a:spcBef>
                <a:spcPts val="0"/>
              </a:spcBef>
              <a:spcAft>
                <a:spcPts val="0"/>
              </a:spcAft>
            </a:pPr>
            <a:r>
              <a:rPr lang="pt-BR" sz="1400" b="1">
                <a:solidFill>
                  <a:srgbClr val="FFC000"/>
                </a:solidFill>
                <a:latin typeface="Calibri" panose="020F0502020204030204"/>
                <a:cs typeface="+mn-cs"/>
              </a:rPr>
              <a:t>OPORTUNIDADES</a:t>
            </a:r>
          </a:p>
        </p:txBody>
      </p:sp>
      <p:sp>
        <p:nvSpPr>
          <p:cNvPr id="19" name="Seta: para Baixo 18">
            <a:extLst>
              <a:ext uri="{FF2B5EF4-FFF2-40B4-BE49-F238E27FC236}">
                <a16:creationId xmlns:a16="http://schemas.microsoft.com/office/drawing/2014/main" id="{51DC04D2-C0E4-895B-F644-1F791852A435}"/>
              </a:ext>
            </a:extLst>
          </p:cNvPr>
          <p:cNvSpPr/>
          <p:nvPr/>
        </p:nvSpPr>
        <p:spPr>
          <a:xfrm rot="10800000" flipV="1">
            <a:off x="8569027" y="1871192"/>
            <a:ext cx="236156" cy="261663"/>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1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anim calcmode="lin" valueType="num">
                                      <p:cBhvr>
                                        <p:cTn id="31" dur="1000" fill="hold"/>
                                        <p:tgtEl>
                                          <p:spTgt spid="53"/>
                                        </p:tgtEl>
                                        <p:attrNameLst>
                                          <p:attrName>ppt_x</p:attrName>
                                        </p:attrNameLst>
                                      </p:cBhvr>
                                      <p:tavLst>
                                        <p:tav tm="0">
                                          <p:val>
                                            <p:strVal val="#ppt_x"/>
                                          </p:val>
                                        </p:tav>
                                        <p:tav tm="100000">
                                          <p:val>
                                            <p:strVal val="#ppt_x"/>
                                          </p:val>
                                        </p:tav>
                                      </p:tavLst>
                                    </p:anim>
                                    <p:anim calcmode="lin" valueType="num">
                                      <p:cBhvr>
                                        <p:cTn id="32" dur="1000" fill="hold"/>
                                        <p:tgtEl>
                                          <p:spTgt spid="5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 grpId="0"/>
      <p:bldP spid="6" grpId="0" animBg="1"/>
      <p:bldP spid="10" grpId="0" animBg="1"/>
      <p:bldP spid="11" grpId="0" animBg="1"/>
      <p:bldP spid="12" grpId="0" animBg="1"/>
      <p:bldP spid="13" grpId="0" animBg="1"/>
      <p:bldP spid="14" grpId="0" animBg="1"/>
      <p:bldP spid="15" grpId="0" animBg="1"/>
      <p:bldP spid="16" grpId="0" animBg="1"/>
      <p:bldP spid="18" grpId="0"/>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B190540-BAEC-1DB4-7CD3-0201AEDEF67F}"/>
              </a:ext>
            </a:extLst>
          </p:cNvPr>
          <p:cNvSpPr/>
          <p:nvPr/>
        </p:nvSpPr>
        <p:spPr>
          <a:xfrm>
            <a:off x="1" y="168832"/>
            <a:ext cx="9001074"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Jornada do Cliente – Gênero e Faixa etária</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3" name="Tabela 2">
            <a:extLst>
              <a:ext uri="{FF2B5EF4-FFF2-40B4-BE49-F238E27FC236}">
                <a16:creationId xmlns:a16="http://schemas.microsoft.com/office/drawing/2014/main" id="{10139124-8562-60B8-861D-5E7AE7985F15}"/>
              </a:ext>
            </a:extLst>
          </p:cNvPr>
          <p:cNvGraphicFramePr>
            <a:graphicFrameLocks noGrp="1"/>
          </p:cNvGraphicFramePr>
          <p:nvPr>
            <p:extLst>
              <p:ext uri="{D42A27DB-BD31-4B8C-83A1-F6EECF244321}">
                <p14:modId xmlns:p14="http://schemas.microsoft.com/office/powerpoint/2010/main" val="190839956"/>
              </p:ext>
            </p:extLst>
          </p:nvPr>
        </p:nvGraphicFramePr>
        <p:xfrm>
          <a:off x="80512" y="980377"/>
          <a:ext cx="10640325" cy="4731439"/>
        </p:xfrm>
        <a:graphic>
          <a:graphicData uri="http://schemas.openxmlformats.org/drawingml/2006/table">
            <a:tbl>
              <a:tblPr/>
              <a:tblGrid>
                <a:gridCol w="4428000">
                  <a:extLst>
                    <a:ext uri="{9D8B030D-6E8A-4147-A177-3AD203B41FA5}">
                      <a16:colId xmlns:a16="http://schemas.microsoft.com/office/drawing/2014/main" val="855960767"/>
                    </a:ext>
                  </a:extLst>
                </a:gridCol>
                <a:gridCol w="648000">
                  <a:extLst>
                    <a:ext uri="{9D8B030D-6E8A-4147-A177-3AD203B41FA5}">
                      <a16:colId xmlns:a16="http://schemas.microsoft.com/office/drawing/2014/main" val="3564945274"/>
                    </a:ext>
                  </a:extLst>
                </a:gridCol>
                <a:gridCol w="183874">
                  <a:extLst>
                    <a:ext uri="{9D8B030D-6E8A-4147-A177-3AD203B41FA5}">
                      <a16:colId xmlns:a16="http://schemas.microsoft.com/office/drawing/2014/main" val="626258300"/>
                    </a:ext>
                  </a:extLst>
                </a:gridCol>
                <a:gridCol w="648000">
                  <a:extLst>
                    <a:ext uri="{9D8B030D-6E8A-4147-A177-3AD203B41FA5}">
                      <a16:colId xmlns:a16="http://schemas.microsoft.com/office/drawing/2014/main" val="3714069949"/>
                    </a:ext>
                  </a:extLst>
                </a:gridCol>
                <a:gridCol w="648000">
                  <a:extLst>
                    <a:ext uri="{9D8B030D-6E8A-4147-A177-3AD203B41FA5}">
                      <a16:colId xmlns:a16="http://schemas.microsoft.com/office/drawing/2014/main" val="3288379899"/>
                    </a:ext>
                  </a:extLst>
                </a:gridCol>
                <a:gridCol w="196451">
                  <a:extLst>
                    <a:ext uri="{9D8B030D-6E8A-4147-A177-3AD203B41FA5}">
                      <a16:colId xmlns:a16="http://schemas.microsoft.com/office/drawing/2014/main" val="3934750973"/>
                    </a:ext>
                  </a:extLst>
                </a:gridCol>
                <a:gridCol w="648000">
                  <a:extLst>
                    <a:ext uri="{9D8B030D-6E8A-4147-A177-3AD203B41FA5}">
                      <a16:colId xmlns:a16="http://schemas.microsoft.com/office/drawing/2014/main" val="1328686774"/>
                    </a:ext>
                  </a:extLst>
                </a:gridCol>
                <a:gridCol w="648000">
                  <a:extLst>
                    <a:ext uri="{9D8B030D-6E8A-4147-A177-3AD203B41FA5}">
                      <a16:colId xmlns:a16="http://schemas.microsoft.com/office/drawing/2014/main" val="3072138829"/>
                    </a:ext>
                  </a:extLst>
                </a:gridCol>
                <a:gridCol w="648000">
                  <a:extLst>
                    <a:ext uri="{9D8B030D-6E8A-4147-A177-3AD203B41FA5}">
                      <a16:colId xmlns:a16="http://schemas.microsoft.com/office/drawing/2014/main" val="3697062183"/>
                    </a:ext>
                  </a:extLst>
                </a:gridCol>
                <a:gridCol w="648000">
                  <a:extLst>
                    <a:ext uri="{9D8B030D-6E8A-4147-A177-3AD203B41FA5}">
                      <a16:colId xmlns:a16="http://schemas.microsoft.com/office/drawing/2014/main" val="1888154293"/>
                    </a:ext>
                  </a:extLst>
                </a:gridCol>
                <a:gridCol w="648000">
                  <a:extLst>
                    <a:ext uri="{9D8B030D-6E8A-4147-A177-3AD203B41FA5}">
                      <a16:colId xmlns:a16="http://schemas.microsoft.com/office/drawing/2014/main" val="1274691415"/>
                    </a:ext>
                  </a:extLst>
                </a:gridCol>
                <a:gridCol w="648000">
                  <a:extLst>
                    <a:ext uri="{9D8B030D-6E8A-4147-A177-3AD203B41FA5}">
                      <a16:colId xmlns:a16="http://schemas.microsoft.com/office/drawing/2014/main" val="129939280"/>
                    </a:ext>
                  </a:extLst>
                </a:gridCol>
              </a:tblGrid>
              <a:tr h="3815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chemeClr val="bg2">
                            <a:lumMod val="50000"/>
                          </a:schemeClr>
                        </a:solidFill>
                        <a:effectLst/>
                        <a:latin typeface="Calibri" panose="020F0502020204030204" pitchFamily="34" charset="0"/>
                      </a:endParaRPr>
                    </a:p>
                  </a:txBody>
                  <a:tcPr marL="8198" marR="8198" marT="8198"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Geral</a:t>
                      </a:r>
                    </a:p>
                  </a:txBody>
                  <a:tcPr marL="8198" marR="8198" marT="8198"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Fem.</a:t>
                      </a: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Masc.</a:t>
                      </a: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chemeClr val="bg2">
                            <a:lumMod val="50000"/>
                          </a:schemeClr>
                        </a:solidFill>
                        <a:effectLst/>
                        <a:latin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18 a 25 </a:t>
                      </a:r>
                    </a:p>
                    <a:p>
                      <a:pPr algn="ctr" fontAlgn="ctr"/>
                      <a:r>
                        <a:rPr lang="pt-BR" sz="1100" b="1" i="0" u="none" strike="noStrike">
                          <a:solidFill>
                            <a:schemeClr val="bg2">
                              <a:lumMod val="50000"/>
                            </a:schemeClr>
                          </a:solidFill>
                          <a:effectLst/>
                          <a:latin typeface="Calibri" panose="020F0502020204030204" pitchFamily="34" charset="0"/>
                        </a:rPr>
                        <a:t>Anos</a:t>
                      </a:r>
                    </a:p>
                  </a:txBody>
                  <a:tcPr marL="8525" marR="8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26 a 35</a:t>
                      </a:r>
                    </a:p>
                    <a:p>
                      <a:pPr algn="ctr" fontAlgn="ctr"/>
                      <a:r>
                        <a:rPr lang="pt-BR" sz="1100" b="1" i="0" u="none" strike="noStrike">
                          <a:solidFill>
                            <a:schemeClr val="bg2">
                              <a:lumMod val="50000"/>
                            </a:schemeClr>
                          </a:solidFill>
                          <a:effectLst/>
                          <a:latin typeface="Calibri" panose="020F0502020204030204" pitchFamily="34" charset="0"/>
                        </a:rPr>
                        <a:t>anos</a:t>
                      </a:r>
                    </a:p>
                  </a:txBody>
                  <a:tcPr marL="8525" marR="8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36 a 45</a:t>
                      </a:r>
                    </a:p>
                    <a:p>
                      <a:pPr algn="ctr" fontAlgn="ctr"/>
                      <a:r>
                        <a:rPr lang="pt-BR" sz="1100" b="1" i="0" u="none" strike="noStrike">
                          <a:solidFill>
                            <a:schemeClr val="bg2">
                              <a:lumMod val="50000"/>
                            </a:schemeClr>
                          </a:solidFill>
                          <a:effectLst/>
                          <a:latin typeface="Calibri" panose="020F0502020204030204" pitchFamily="34" charset="0"/>
                        </a:rPr>
                        <a:t>anos</a:t>
                      </a:r>
                    </a:p>
                  </a:txBody>
                  <a:tcPr marL="8525" marR="8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46 a 55</a:t>
                      </a:r>
                    </a:p>
                    <a:p>
                      <a:pPr algn="ctr" fontAlgn="ctr"/>
                      <a:r>
                        <a:rPr lang="pt-BR" sz="1100" b="1" i="0" u="none" strike="noStrike">
                          <a:solidFill>
                            <a:schemeClr val="bg2">
                              <a:lumMod val="50000"/>
                            </a:schemeClr>
                          </a:solidFill>
                          <a:effectLst/>
                          <a:latin typeface="Calibri" panose="020F0502020204030204" pitchFamily="34" charset="0"/>
                        </a:rPr>
                        <a:t>anos</a:t>
                      </a:r>
                    </a:p>
                  </a:txBody>
                  <a:tcPr marL="8525" marR="8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56 a 65</a:t>
                      </a:r>
                    </a:p>
                    <a:p>
                      <a:pPr algn="ctr" fontAlgn="ctr"/>
                      <a:r>
                        <a:rPr lang="pt-BR" sz="1100" b="1" i="0" u="none" strike="noStrike">
                          <a:solidFill>
                            <a:schemeClr val="bg2">
                              <a:lumMod val="50000"/>
                            </a:schemeClr>
                          </a:solidFill>
                          <a:effectLst/>
                          <a:latin typeface="Calibri" panose="020F0502020204030204" pitchFamily="34" charset="0"/>
                        </a:rPr>
                        <a:t>anos</a:t>
                      </a:r>
                    </a:p>
                  </a:txBody>
                  <a:tcPr marL="8525" marR="8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chemeClr val="bg2">
                              <a:lumMod val="50000"/>
                            </a:schemeClr>
                          </a:solidFill>
                          <a:effectLst/>
                          <a:latin typeface="Calibri" panose="020F0502020204030204" pitchFamily="34" charset="0"/>
                        </a:rPr>
                        <a:t>Mais de 65 anos</a:t>
                      </a:r>
                    </a:p>
                  </a:txBody>
                  <a:tcPr marL="8525" marR="8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616464124"/>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1100" b="0" i="0" u="none" strike="noStrike" kern="1200">
                          <a:solidFill>
                            <a:schemeClr val="bg2">
                              <a:lumMod val="50000"/>
                            </a:schemeClr>
                          </a:solidFill>
                          <a:effectLst/>
                          <a:latin typeface="Calibri" panose="020F0502020204030204" pitchFamily="34" charset="0"/>
                          <a:ea typeface="+mn-ea"/>
                          <a:cs typeface="+mn-cs"/>
                        </a:rPr>
                        <a:t>15 - A rede credenciada para realização de exames atende as minhas necessidades</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88</a:t>
                      </a:r>
                    </a:p>
                  </a:txBody>
                  <a:tcPr marL="0" marR="0" marT="0"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tx1">
                              <a:lumMod val="65000"/>
                              <a:lumOff val="35000"/>
                            </a:schemeClr>
                          </a:solidFill>
                          <a:effectLst/>
                          <a:latin typeface="Calibri" panose="020F0502020204030204" pitchFamily="34" charset="0"/>
                          <a:ea typeface="+mn-ea"/>
                          <a:cs typeface="Calibri" panose="020F0502020204030204" pitchFamily="34" charset="0"/>
                        </a:rPr>
                        <a:t>89</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kern="1200">
                          <a:solidFill>
                            <a:schemeClr val="tx1">
                              <a:lumMod val="65000"/>
                              <a:lumOff val="35000"/>
                            </a:schemeClr>
                          </a:solidFill>
                          <a:effectLst/>
                          <a:latin typeface="Calibri" panose="020F0502020204030204" pitchFamily="34" charset="0"/>
                          <a:ea typeface="+mn-ea"/>
                          <a:cs typeface="Calibri" panose="020F0502020204030204" pitchFamily="34" charset="0"/>
                        </a:rPr>
                        <a:t>85</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100</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r>
                        <a:rPr lang="pt-BR" sz="1200" b="1" i="0" u="none" strike="noStrike" kern="1200">
                          <a:solidFill>
                            <a:schemeClr val="tx1">
                              <a:lumMod val="65000"/>
                              <a:lumOff val="35000"/>
                            </a:schemeClr>
                          </a:solidFill>
                          <a:effectLst/>
                          <a:latin typeface="Calibri" panose="020F0502020204030204" pitchFamily="34" charset="0"/>
                          <a:ea typeface="+mn-ea"/>
                          <a:cs typeface="Calibri" panose="020F0502020204030204" pitchFamily="34" charset="0"/>
                        </a:rPr>
                        <a:t>89</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kern="1200">
                          <a:solidFill>
                            <a:schemeClr val="tx1">
                              <a:lumMod val="65000"/>
                              <a:lumOff val="35000"/>
                            </a:schemeClr>
                          </a:solidFill>
                          <a:effectLst/>
                          <a:latin typeface="Calibri" panose="020F0502020204030204" pitchFamily="34" charset="0"/>
                          <a:ea typeface="+mn-ea"/>
                          <a:cs typeface="Calibri" panose="020F0502020204030204" pitchFamily="34" charset="0"/>
                        </a:rPr>
                        <a:t>85</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kern="1200">
                          <a:solidFill>
                            <a:schemeClr val="tx1">
                              <a:lumMod val="65000"/>
                              <a:lumOff val="35000"/>
                            </a:schemeClr>
                          </a:solidFill>
                          <a:effectLst/>
                          <a:latin typeface="Calibri" panose="020F0502020204030204" pitchFamily="34" charset="0"/>
                          <a:ea typeface="+mn-ea"/>
                          <a:cs typeface="Calibri" panose="020F0502020204030204" pitchFamily="34" charset="0"/>
                        </a:rPr>
                        <a:t>88</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kern="1200">
                          <a:solidFill>
                            <a:schemeClr val="tx1">
                              <a:lumMod val="65000"/>
                              <a:lumOff val="35000"/>
                            </a:schemeClr>
                          </a:solidFill>
                          <a:effectLst/>
                          <a:latin typeface="Calibri" panose="020F0502020204030204" pitchFamily="34" charset="0"/>
                          <a:ea typeface="+mn-ea"/>
                          <a:cs typeface="Calibri" panose="020F0502020204030204" pitchFamily="34" charset="0"/>
                        </a:rPr>
                        <a:t>89</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kern="1200">
                          <a:solidFill>
                            <a:schemeClr val="tx1">
                              <a:lumMod val="65000"/>
                              <a:lumOff val="35000"/>
                            </a:schemeClr>
                          </a:solidFill>
                          <a:effectLst/>
                          <a:latin typeface="Calibri" panose="020F0502020204030204" pitchFamily="34" charset="0"/>
                          <a:ea typeface="+mn-ea"/>
                          <a:cs typeface="Calibri" panose="020F0502020204030204" pitchFamily="34" charset="0"/>
                        </a:rPr>
                        <a:t>86</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3669192901"/>
                  </a:ext>
                </a:extLst>
              </a:tr>
              <a:tr h="2128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lvl="1" algn="l" fontAlgn="ctr"/>
                      <a:endParaRPr lang="pt-BR" sz="1100" b="0" i="0" u="none" strike="noStrike" kern="120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5168625"/>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1100" b="0" i="0" u="none" strike="noStrike" kern="1200">
                          <a:solidFill>
                            <a:schemeClr val="bg2">
                              <a:lumMod val="50000"/>
                            </a:schemeClr>
                          </a:solidFill>
                          <a:effectLst/>
                          <a:latin typeface="Calibri" panose="020F0502020204030204" pitchFamily="34" charset="0"/>
                          <a:ea typeface="+mn-ea"/>
                          <a:cs typeface="+mn-cs"/>
                        </a:rPr>
                        <a:t>14 - A rede de hospitais credenciados atende as minhas necessidades</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81</a:t>
                      </a:r>
                    </a:p>
                  </a:txBody>
                  <a:tcPr marL="0" marR="0" marT="0"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tx1">
                              <a:lumMod val="65000"/>
                              <a:lumOff val="35000"/>
                            </a:schemeClr>
                          </a:solidFill>
                          <a:effectLst/>
                          <a:latin typeface="Calibri" panose="020F0502020204030204" pitchFamily="34" charset="0"/>
                          <a:ea typeface="+mn-ea"/>
                          <a:cs typeface="Calibri" panose="020F0502020204030204" pitchFamily="34" charset="0"/>
                        </a:rPr>
                        <a:t>81</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kern="1200">
                          <a:solidFill>
                            <a:schemeClr val="tx1">
                              <a:lumMod val="65000"/>
                              <a:lumOff val="35000"/>
                            </a:schemeClr>
                          </a:solidFill>
                          <a:effectLst/>
                          <a:latin typeface="Calibri" panose="020F0502020204030204" pitchFamily="34" charset="0"/>
                          <a:ea typeface="+mn-ea"/>
                          <a:cs typeface="Calibri" panose="020F0502020204030204" pitchFamily="34" charset="0"/>
                        </a:rPr>
                        <a:t>81</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100</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79</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tx1">
                              <a:lumMod val="65000"/>
                              <a:lumOff val="35000"/>
                            </a:schemeClr>
                          </a:solidFill>
                          <a:effectLst/>
                          <a:latin typeface="Calibri" panose="020F0502020204030204" pitchFamily="34" charset="0"/>
                          <a:ea typeface="+mn-ea"/>
                          <a:cs typeface="Calibri" panose="020F0502020204030204" pitchFamily="34" charset="0"/>
                        </a:rPr>
                        <a:t>87</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kern="1200">
                          <a:solidFill>
                            <a:schemeClr val="tx1">
                              <a:lumMod val="65000"/>
                              <a:lumOff val="35000"/>
                            </a:schemeClr>
                          </a:solidFill>
                          <a:effectLst/>
                          <a:latin typeface="Calibri" panose="020F0502020204030204" pitchFamily="34" charset="0"/>
                          <a:ea typeface="+mn-ea"/>
                          <a:cs typeface="Calibri" panose="020F0502020204030204" pitchFamily="34" charset="0"/>
                        </a:rPr>
                        <a:t>81</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71</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tx1">
                              <a:lumMod val="65000"/>
                              <a:lumOff val="35000"/>
                            </a:schemeClr>
                          </a:solidFill>
                          <a:effectLst/>
                          <a:latin typeface="Calibri" panose="020F0502020204030204" pitchFamily="34" charset="0"/>
                          <a:ea typeface="+mn-ea"/>
                          <a:cs typeface="Calibri" panose="020F0502020204030204" pitchFamily="34" charset="0"/>
                        </a:rPr>
                        <a:t>82</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1604796658"/>
                  </a:ext>
                </a:extLst>
              </a:tr>
              <a:tr h="2128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pt-BR" sz="1100" b="0" i="0" u="none" strike="noStrike" kern="120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5564672"/>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1100" b="0" i="0" u="none" strike="noStrike" kern="1200">
                          <a:solidFill>
                            <a:schemeClr val="bg2">
                              <a:lumMod val="50000"/>
                            </a:schemeClr>
                          </a:solidFill>
                          <a:effectLst/>
                          <a:latin typeface="Calibri" panose="020F0502020204030204" pitchFamily="34" charset="0"/>
                          <a:ea typeface="+mn-ea"/>
                          <a:cs typeface="+mn-cs"/>
                        </a:rPr>
                        <a:t>17 - A facilidade para agendamento de exames atende as minhas expectativas em relação ao prazo, ou seja, não há dificuldades para agendar</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71</a:t>
                      </a:r>
                    </a:p>
                  </a:txBody>
                  <a:tcPr marL="0" marR="0" marT="0"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77</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62</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76</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73</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tx1">
                              <a:lumMod val="65000"/>
                              <a:lumOff val="35000"/>
                            </a:schemeClr>
                          </a:solidFill>
                          <a:effectLst/>
                          <a:latin typeface="Calibri" panose="020F0502020204030204" pitchFamily="34" charset="0"/>
                          <a:ea typeface="+mn-ea"/>
                          <a:cs typeface="Calibri" panose="020F0502020204030204" pitchFamily="34" charset="0"/>
                        </a:rPr>
                        <a:t>81</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53</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72</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70</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807630169"/>
                  </a:ext>
                </a:extLst>
              </a:tr>
              <a:tr h="2128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pt-BR" sz="1100" b="0" i="0" u="none" strike="noStrike" kern="120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480623"/>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1100" b="0" i="0" u="none" strike="noStrike" kern="1200">
                          <a:solidFill>
                            <a:schemeClr val="bg2">
                              <a:lumMod val="50000"/>
                            </a:schemeClr>
                          </a:solidFill>
                          <a:effectLst/>
                          <a:latin typeface="Calibri" panose="020F0502020204030204" pitchFamily="34" charset="0"/>
                          <a:ea typeface="+mn-ea"/>
                          <a:cs typeface="+mn-cs"/>
                        </a:rPr>
                        <a:t>16 - A facilidade para agendamento de consultas atende as minhas expectativas em relação ao prazo, ou seja, não há dificuldades para agendar</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60</a:t>
                      </a:r>
                    </a:p>
                  </a:txBody>
                  <a:tcPr marL="0" marR="0" marT="0"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60</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60</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71</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59</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65</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45</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47</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66</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976896550"/>
                  </a:ext>
                </a:extLst>
              </a:tr>
              <a:tr h="2128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pt-BR" sz="1100" b="0" i="0" u="none" strike="noStrike" kern="120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7742078"/>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1100" b="0" i="0" u="none" strike="noStrike" kern="1200">
                          <a:solidFill>
                            <a:schemeClr val="bg2">
                              <a:lumMod val="50000"/>
                            </a:schemeClr>
                          </a:solidFill>
                          <a:effectLst/>
                          <a:latin typeface="Calibri" panose="020F0502020204030204" pitchFamily="34" charset="0"/>
                          <a:ea typeface="+mn-ea"/>
                          <a:cs typeface="+mn-cs"/>
                        </a:rPr>
                        <a:t>13 - A rede de médicos credenciados atende as minhas necessidades</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57</a:t>
                      </a:r>
                    </a:p>
                  </a:txBody>
                  <a:tcPr marL="0" marR="0" marT="0"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57</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58</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76</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58</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58</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42</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51</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61</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773660370"/>
                  </a:ext>
                </a:extLst>
              </a:tr>
              <a:tr h="2128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pt-BR" sz="1100" b="0" i="0" u="none" strike="noStrike" kern="120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672734"/>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1100" b="0" i="0" u="none" strike="noStrike" kern="1200">
                          <a:solidFill>
                            <a:schemeClr val="bg2">
                              <a:lumMod val="50000"/>
                            </a:schemeClr>
                          </a:solidFill>
                          <a:effectLst/>
                          <a:latin typeface="Calibri" panose="020F0502020204030204" pitchFamily="34" charset="0"/>
                          <a:ea typeface="+mn-ea"/>
                          <a:cs typeface="+mn-cs"/>
                        </a:rPr>
                        <a:t>19 - Quando preciso, tenho facilidade para entrar em contato com a minha operadora de plano de saúde</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54</a:t>
                      </a:r>
                    </a:p>
                  </a:txBody>
                  <a:tcPr marL="0" marR="0" marT="0"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55</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54</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53</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55</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67</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51</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50</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53</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635680704"/>
                  </a:ext>
                </a:extLst>
              </a:tr>
              <a:tr h="20234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pt-BR" sz="1100" b="0" i="0" u="none" strike="noStrike" kern="1200">
                        <a:solidFill>
                          <a:schemeClr val="bg2">
                            <a:lumMod val="50000"/>
                          </a:schemeClr>
                        </a:solidFill>
                        <a:effectLst/>
                        <a:latin typeface="Calibri" panose="020F0502020204030204" pitchFamily="34" charset="0"/>
                        <a:ea typeface="+mn-ea"/>
                        <a:cs typeface="+mn-cs"/>
                      </a:endParaRPr>
                    </a:p>
                  </a:txBody>
                  <a:tcPr marL="857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8198" marR="8198" marT="8198"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8506389"/>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pt-BR" sz="1100" b="0" i="0" u="none" strike="noStrike" kern="1200">
                          <a:solidFill>
                            <a:schemeClr val="bg2">
                              <a:lumMod val="50000"/>
                            </a:schemeClr>
                          </a:solidFill>
                          <a:effectLst/>
                          <a:latin typeface="Calibri" panose="020F0502020204030204" pitchFamily="34" charset="0"/>
                          <a:ea typeface="+mn-ea"/>
                          <a:cs typeface="+mn-cs"/>
                        </a:rPr>
                        <a:t>20 - Os canais de atendimento da minha operadora de saúde atendem as minhas expectativas</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52</a:t>
                      </a:r>
                    </a:p>
                  </a:txBody>
                  <a:tcPr marL="0" marR="0" marT="0"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54</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50</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65</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59</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62</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50</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45</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50</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4134140228"/>
                  </a:ext>
                </a:extLst>
              </a:tr>
              <a:tr h="203145">
                <a:tc>
                  <a:txBody>
                    <a:bodyPr/>
                    <a:lstStyle/>
                    <a:p>
                      <a:pPr algn="l" fontAlgn="b"/>
                      <a:endParaRPr lang="pt-BR" sz="1100" b="0" i="0" u="none" strike="noStrike" kern="1200">
                        <a:solidFill>
                          <a:schemeClr val="bg2">
                            <a:lumMod val="50000"/>
                          </a:schemeClr>
                        </a:solidFill>
                        <a:effectLst/>
                        <a:latin typeface="Calibri" panose="020F0502020204030204" pitchFamily="34" charset="0"/>
                        <a:ea typeface="+mn-ea"/>
                        <a:cs typeface="+mn-cs"/>
                      </a:endParaRP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417568"/>
                  </a:ext>
                </a:extLst>
              </a:tr>
              <a:tr h="360000">
                <a:tc>
                  <a:txBody>
                    <a:bodyPr/>
                    <a:lstStyle/>
                    <a:p>
                      <a:pPr algn="l" fontAlgn="b"/>
                      <a:r>
                        <a:rPr lang="pt-BR" sz="1100" b="0" i="0" u="none" strike="noStrike" kern="1200">
                          <a:solidFill>
                            <a:schemeClr val="bg2">
                              <a:lumMod val="50000"/>
                            </a:schemeClr>
                          </a:solidFill>
                          <a:effectLst/>
                          <a:latin typeface="Calibri" panose="020F0502020204030204" pitchFamily="34" charset="0"/>
                          <a:ea typeface="+mn-ea"/>
                          <a:cs typeface="+mn-cs"/>
                        </a:rPr>
                        <a:t>18 - Os canais de comunicação são bem definidos (quando tenho um assunto, sei com quem tratar)</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51</a:t>
                      </a:r>
                    </a:p>
                  </a:txBody>
                  <a:tcPr marL="0" marR="0" marT="0" marB="0" anchor="ctr">
                    <a:lnL w="57150" cap="flat" cmpd="sng" algn="ctr">
                      <a:no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54</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48</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endParaRPr lang="pt-BR" sz="1200" b="1" i="0" u="none" strike="noStrike" kern="1200">
                        <a:solidFill>
                          <a:schemeClr val="bg1"/>
                        </a:solidFill>
                        <a:effectLst/>
                        <a:latin typeface="Calibri" panose="020F0502020204030204" pitchFamily="34" charset="0"/>
                        <a:ea typeface="+mn-ea"/>
                        <a:cs typeface="Calibri" panose="020F0502020204030204" pitchFamily="34" charset="0"/>
                      </a:endParaRP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53</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46</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58</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48</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51</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ctr"/>
                      <a:r>
                        <a:rPr lang="pt-BR" sz="1200" b="1" i="0" u="none" strike="noStrike" kern="1200">
                          <a:solidFill>
                            <a:schemeClr val="bg1"/>
                          </a:solidFill>
                          <a:effectLst/>
                          <a:latin typeface="Calibri" panose="020F0502020204030204" pitchFamily="34" charset="0"/>
                          <a:ea typeface="+mn-ea"/>
                          <a:cs typeface="Calibri" panose="020F0502020204030204" pitchFamily="34" charset="0"/>
                        </a:rPr>
                        <a:t>52</a:t>
                      </a:r>
                    </a:p>
                  </a:txBody>
                  <a:tcPr marL="0" marR="0" marT="0" marB="0" anchor="ctr">
                    <a:lnL w="57150" cap="flat" cmpd="sng" algn="ctr">
                      <a:solidFill>
                        <a:sysClr val="window" lastClr="FFFFFF"/>
                      </a:solidFill>
                      <a:prstDash val="solid"/>
                      <a:round/>
                      <a:headEnd type="none" w="med" len="med"/>
                      <a:tailEnd type="none" w="med" len="med"/>
                    </a:lnL>
                    <a:lnR w="57150" cap="flat" cmpd="sng" algn="ctr">
                      <a:solidFill>
                        <a:sysClr val="window" lastClr="FFFFFF"/>
                      </a:solidFill>
                      <a:prstDash val="solid"/>
                      <a:round/>
                      <a:headEnd type="none" w="med" len="med"/>
                      <a:tailEnd type="none" w="med" len="med"/>
                    </a:lnR>
                    <a:lnT w="57150" cap="flat" cmpd="sng" algn="ctr">
                      <a:solidFill>
                        <a:sysClr val="window" lastClr="FFFFFF"/>
                      </a:solidFill>
                      <a:prstDash val="solid"/>
                      <a:round/>
                      <a:headEnd type="none" w="med" len="med"/>
                      <a:tailEnd type="none" w="med" len="med"/>
                    </a:lnT>
                    <a:lnB w="571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898944597"/>
                  </a:ext>
                </a:extLst>
              </a:tr>
            </a:tbl>
          </a:graphicData>
        </a:graphic>
      </p:graphicFrame>
      <p:grpSp>
        <p:nvGrpSpPr>
          <p:cNvPr id="4" name="Agrupar 3">
            <a:extLst>
              <a:ext uri="{FF2B5EF4-FFF2-40B4-BE49-F238E27FC236}">
                <a16:creationId xmlns:a16="http://schemas.microsoft.com/office/drawing/2014/main" id="{DB1E8B9D-8D77-6699-6328-A78C8D052611}"/>
              </a:ext>
            </a:extLst>
          </p:cNvPr>
          <p:cNvGrpSpPr/>
          <p:nvPr/>
        </p:nvGrpSpPr>
        <p:grpSpPr>
          <a:xfrm>
            <a:off x="3312443" y="6028733"/>
            <a:ext cx="6459391" cy="319209"/>
            <a:chOff x="4635337" y="5863153"/>
            <a:chExt cx="6459391" cy="319209"/>
          </a:xfrm>
        </p:grpSpPr>
        <p:sp>
          <p:nvSpPr>
            <p:cNvPr id="5" name="Retângulo 4">
              <a:extLst>
                <a:ext uri="{FF2B5EF4-FFF2-40B4-BE49-F238E27FC236}">
                  <a16:creationId xmlns:a16="http://schemas.microsoft.com/office/drawing/2014/main" id="{A57D50EF-4BC8-2E59-458B-1C80D4855633}"/>
                </a:ext>
              </a:extLst>
            </p:cNvPr>
            <p:cNvSpPr/>
            <p:nvPr/>
          </p:nvSpPr>
          <p:spPr>
            <a:xfrm>
              <a:off x="4635337" y="5863153"/>
              <a:ext cx="6459391" cy="319209"/>
            </a:xfrm>
            <a:prstGeom prst="rect">
              <a:avLst/>
            </a:prstGeom>
            <a:solidFill>
              <a:srgbClr val="FBFBFB"/>
            </a:solidFill>
            <a:ln w="12700" cap="flat" cmpd="sng" algn="ctr">
              <a:solidFill>
                <a:sysClr val="window" lastClr="FFFFFF">
                  <a:lumMod val="9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 name="Agrupar 5">
              <a:extLst>
                <a:ext uri="{FF2B5EF4-FFF2-40B4-BE49-F238E27FC236}">
                  <a16:creationId xmlns:a16="http://schemas.microsoft.com/office/drawing/2014/main" id="{6591473F-5FC4-6BAD-DF99-16A4C95C877E}"/>
                </a:ext>
              </a:extLst>
            </p:cNvPr>
            <p:cNvGrpSpPr/>
            <p:nvPr/>
          </p:nvGrpSpPr>
          <p:grpSpPr>
            <a:xfrm>
              <a:off x="4741763" y="5894805"/>
              <a:ext cx="6352965" cy="261558"/>
              <a:chOff x="2577809" y="6108634"/>
              <a:chExt cx="6352965" cy="261558"/>
            </a:xfrm>
          </p:grpSpPr>
          <p:sp>
            <p:nvSpPr>
              <p:cNvPr id="7" name="Retângulo de cantos arredondados 247">
                <a:extLst>
                  <a:ext uri="{FF2B5EF4-FFF2-40B4-BE49-F238E27FC236}">
                    <a16:creationId xmlns:a16="http://schemas.microsoft.com/office/drawing/2014/main" id="{03824E25-76C3-B031-FA99-D931EB17C875}"/>
                  </a:ext>
                </a:extLst>
              </p:cNvPr>
              <p:cNvSpPr/>
              <p:nvPr/>
            </p:nvSpPr>
            <p:spPr>
              <a:xfrm>
                <a:off x="3933677" y="6170828"/>
                <a:ext cx="288787" cy="144000"/>
              </a:xfrm>
              <a:prstGeom prst="roundRect">
                <a:avLst/>
              </a:prstGeom>
              <a:solidFill>
                <a:srgbClr val="FFE699"/>
              </a:solidFill>
              <a:ln w="12700" cap="flat" cmpd="sng" algn="ctr">
                <a:noFill/>
                <a:prstDash val="solid"/>
                <a:miter lim="800000"/>
              </a:ln>
              <a:effectLst/>
            </p:spPr>
            <p:txBody>
              <a:bodyPr lIns="91390" tIns="45694" rIns="91390" bIns="45694"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a:ln>
                    <a:noFill/>
                  </a:ln>
                  <a:solidFill>
                    <a:prstClr val="black"/>
                  </a:solidFill>
                  <a:effectLst/>
                  <a:uLnTx/>
                  <a:uFillTx/>
                  <a:latin typeface="Calibri" panose="020F0502020204030204"/>
                  <a:cs typeface="Calibri" pitchFamily="34" charset="0"/>
                </a:endParaRPr>
              </a:p>
            </p:txBody>
          </p:sp>
          <p:sp>
            <p:nvSpPr>
              <p:cNvPr id="8" name="Retângulo de cantos arredondados 248">
                <a:extLst>
                  <a:ext uri="{FF2B5EF4-FFF2-40B4-BE49-F238E27FC236}">
                    <a16:creationId xmlns:a16="http://schemas.microsoft.com/office/drawing/2014/main" id="{08554907-0240-5B19-3A13-4566B198D0D3}"/>
                  </a:ext>
                </a:extLst>
              </p:cNvPr>
              <p:cNvSpPr/>
              <p:nvPr/>
            </p:nvSpPr>
            <p:spPr>
              <a:xfrm>
                <a:off x="6111011" y="6170828"/>
                <a:ext cx="276483" cy="144000"/>
              </a:xfrm>
              <a:prstGeom prst="roundRect">
                <a:avLst/>
              </a:prstGeom>
              <a:solidFill>
                <a:srgbClr val="FF7C80"/>
              </a:solidFill>
              <a:ln w="12700" cap="flat" cmpd="sng" algn="ctr">
                <a:noFill/>
                <a:prstDash val="solid"/>
                <a:miter lim="800000"/>
              </a:ln>
              <a:effectLst/>
            </p:spPr>
            <p:txBody>
              <a:bodyPr lIns="91390" tIns="45694" rIns="91390" bIns="45694"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a:ln>
                    <a:noFill/>
                  </a:ln>
                  <a:solidFill>
                    <a:prstClr val="white"/>
                  </a:solidFill>
                  <a:effectLst/>
                  <a:uLnTx/>
                  <a:uFillTx/>
                  <a:latin typeface="Calibri" panose="020F0502020204030204"/>
                  <a:cs typeface="Calibri" pitchFamily="34" charset="0"/>
                </a:endParaRPr>
              </a:p>
            </p:txBody>
          </p:sp>
          <p:sp>
            <p:nvSpPr>
              <p:cNvPr id="9" name="CaixaDeTexto 8">
                <a:extLst>
                  <a:ext uri="{FF2B5EF4-FFF2-40B4-BE49-F238E27FC236}">
                    <a16:creationId xmlns:a16="http://schemas.microsoft.com/office/drawing/2014/main" id="{AAC96029-EB7E-C604-F6FA-0362449EEB35}"/>
                  </a:ext>
                </a:extLst>
              </p:cNvPr>
              <p:cNvSpPr txBox="1"/>
              <p:nvPr/>
            </p:nvSpPr>
            <p:spPr>
              <a:xfrm>
                <a:off x="2794735" y="6108634"/>
                <a:ext cx="1343121" cy="261558"/>
              </a:xfrm>
              <a:prstGeom prst="rect">
                <a:avLst/>
              </a:prstGeom>
              <a:noFill/>
            </p:spPr>
            <p:txBody>
              <a:bodyPr wrap="square" lIns="91390" tIns="45694" rIns="91390" bIns="45694"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50" b="0" i="0" u="none" strike="noStrike" kern="0" cap="none" spc="0" normalizeH="0" baseline="0" noProof="0">
                    <a:ln>
                      <a:noFill/>
                    </a:ln>
                    <a:solidFill>
                      <a:prstClr val="black">
                        <a:lumMod val="75000"/>
                        <a:lumOff val="25000"/>
                      </a:prstClr>
                    </a:solidFill>
                    <a:effectLst/>
                    <a:uLnTx/>
                    <a:uFillTx/>
                    <a:latin typeface="Calibri" panose="020F0502020204030204"/>
                    <a:cs typeface="+mn-cs"/>
                  </a:rPr>
                  <a:t>Excelência /Força</a:t>
                </a:r>
              </a:p>
            </p:txBody>
          </p:sp>
          <p:sp>
            <p:nvSpPr>
              <p:cNvPr id="10" name="Retângulo de cantos arredondados 246">
                <a:extLst>
                  <a:ext uri="{FF2B5EF4-FFF2-40B4-BE49-F238E27FC236}">
                    <a16:creationId xmlns:a16="http://schemas.microsoft.com/office/drawing/2014/main" id="{EDFECB25-FF3D-C039-D604-9E19D19BA46C}"/>
                  </a:ext>
                </a:extLst>
              </p:cNvPr>
              <p:cNvSpPr/>
              <p:nvPr/>
            </p:nvSpPr>
            <p:spPr>
              <a:xfrm>
                <a:off x="2577809" y="6170828"/>
                <a:ext cx="276483" cy="144000"/>
              </a:xfrm>
              <a:prstGeom prst="roundRect">
                <a:avLst/>
              </a:prstGeom>
              <a:solidFill>
                <a:srgbClr val="70AD47"/>
              </a:solidFill>
              <a:ln w="12700" cap="flat" cmpd="sng" algn="ctr">
                <a:noFill/>
                <a:prstDash val="solid"/>
                <a:miter lim="800000"/>
              </a:ln>
              <a:effectLst/>
            </p:spPr>
            <p:txBody>
              <a:bodyPr lIns="91390" tIns="45694" rIns="91390" bIns="45694"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100" b="0" i="0" u="none" strike="noStrike" kern="0" cap="none" spc="0" normalizeH="0" baseline="0" noProof="0">
                  <a:ln>
                    <a:noFill/>
                  </a:ln>
                  <a:solidFill>
                    <a:prstClr val="white"/>
                  </a:solidFill>
                  <a:effectLst/>
                  <a:uLnTx/>
                  <a:uFillTx/>
                  <a:latin typeface="Calibri" panose="020F0502020204030204"/>
                  <a:cs typeface="Calibri" pitchFamily="34" charset="0"/>
                </a:endParaRPr>
              </a:p>
            </p:txBody>
          </p:sp>
          <p:sp>
            <p:nvSpPr>
              <p:cNvPr id="11" name="CaixaDeTexto 10">
                <a:extLst>
                  <a:ext uri="{FF2B5EF4-FFF2-40B4-BE49-F238E27FC236}">
                    <a16:creationId xmlns:a16="http://schemas.microsoft.com/office/drawing/2014/main" id="{6AFE75B0-FCDB-4C7A-685E-D65169353AD5}"/>
                  </a:ext>
                </a:extLst>
              </p:cNvPr>
              <p:cNvSpPr txBox="1"/>
              <p:nvPr/>
            </p:nvSpPr>
            <p:spPr>
              <a:xfrm>
                <a:off x="4189718" y="6108634"/>
                <a:ext cx="1845377"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50" b="0" i="0" u="none" strike="noStrike" kern="0" cap="none" spc="0" normalizeH="0" baseline="0" noProof="0">
                    <a:ln>
                      <a:noFill/>
                    </a:ln>
                    <a:solidFill>
                      <a:prstClr val="black">
                        <a:lumMod val="75000"/>
                        <a:lumOff val="25000"/>
                      </a:prstClr>
                    </a:solidFill>
                    <a:effectLst/>
                    <a:uLnTx/>
                    <a:uFillTx/>
                    <a:latin typeface="Calibri" panose="020F0502020204030204"/>
                    <a:cs typeface="+mn-cs"/>
                  </a:rPr>
                  <a:t>Conformidade / Oportunidade</a:t>
                </a:r>
              </a:p>
            </p:txBody>
          </p:sp>
          <p:sp>
            <p:nvSpPr>
              <p:cNvPr id="12" name="CaixaDeTexto 11">
                <a:extLst>
                  <a:ext uri="{FF2B5EF4-FFF2-40B4-BE49-F238E27FC236}">
                    <a16:creationId xmlns:a16="http://schemas.microsoft.com/office/drawing/2014/main" id="{14ED9B6D-7C55-EEB7-0F04-37D699166A85}"/>
                  </a:ext>
                </a:extLst>
              </p:cNvPr>
              <p:cNvSpPr txBox="1"/>
              <p:nvPr/>
            </p:nvSpPr>
            <p:spPr>
              <a:xfrm>
                <a:off x="6368854" y="6108634"/>
                <a:ext cx="2561920"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50" b="0" i="0" u="none" strike="noStrike" kern="0" cap="none" spc="0" normalizeH="0" baseline="0" noProof="0">
                    <a:ln>
                      <a:noFill/>
                    </a:ln>
                    <a:solidFill>
                      <a:prstClr val="black">
                        <a:lumMod val="75000"/>
                        <a:lumOff val="25000"/>
                      </a:prstClr>
                    </a:solidFill>
                    <a:effectLst/>
                    <a:uLnTx/>
                    <a:uFillTx/>
                    <a:latin typeface="Calibri" panose="020F0502020204030204"/>
                    <a:cs typeface="+mn-cs"/>
                  </a:rPr>
                  <a:t>Não conformidade / Fraquezas ou Ameaças</a:t>
                </a:r>
              </a:p>
            </p:txBody>
          </p:sp>
        </p:grpSp>
      </p:grpSp>
      <p:sp>
        <p:nvSpPr>
          <p:cNvPr id="13" name="CaixaDeTexto 12">
            <a:extLst>
              <a:ext uri="{FF2B5EF4-FFF2-40B4-BE49-F238E27FC236}">
                <a16:creationId xmlns:a16="http://schemas.microsoft.com/office/drawing/2014/main" id="{FF03BF20-B359-C043-0CA9-EAD56BFA0157}"/>
              </a:ext>
            </a:extLst>
          </p:cNvPr>
          <p:cNvSpPr txBox="1"/>
          <p:nvPr/>
        </p:nvSpPr>
        <p:spPr>
          <a:xfrm>
            <a:off x="-21431" y="6101721"/>
            <a:ext cx="2821606" cy="246221"/>
          </a:xfrm>
          <a:prstGeom prst="rect">
            <a:avLst/>
          </a:prstGeom>
          <a:noFill/>
        </p:spPr>
        <p:txBody>
          <a:bodyPr wrap="none" rtlCol="0">
            <a:spAutoFit/>
          </a:bodyPr>
          <a:lstStyle/>
          <a:p>
            <a:pPr fontAlgn="auto">
              <a:spcBef>
                <a:spcPts val="0"/>
              </a:spcBef>
              <a:spcAft>
                <a:spcPts val="0"/>
              </a:spcAft>
            </a:pPr>
            <a:r>
              <a:rPr lang="pt-BR" sz="1000">
                <a:solidFill>
                  <a:prstClr val="black">
                    <a:lumMod val="75000"/>
                    <a:lumOff val="25000"/>
                  </a:prstClr>
                </a:solidFill>
                <a:latin typeface="Calibri" panose="020F0502020204030204"/>
                <a:cs typeface="+mn-cs"/>
              </a:rPr>
              <a:t>Nota: Resultados apresentados em percentual (%).</a:t>
            </a:r>
          </a:p>
        </p:txBody>
      </p:sp>
    </p:spTree>
    <p:extLst>
      <p:ext uri="{BB962C8B-B14F-4D97-AF65-F5344CB8AC3E}">
        <p14:creationId xmlns:p14="http://schemas.microsoft.com/office/powerpoint/2010/main" val="1164437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73A2D-5E9A-9FF0-DCFB-6427C7D5EE72}"/>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778D21BD-618A-EDEE-8D86-EAC9CFD7605A}"/>
              </a:ext>
            </a:extLst>
          </p:cNvPr>
          <p:cNvSpPr/>
          <p:nvPr/>
        </p:nvSpPr>
        <p:spPr>
          <a:xfrm>
            <a:off x="1" y="168832"/>
            <a:ext cx="8185211"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a:latin typeface="Arial Rounded MT Bold" panose="020F0704030504030204" pitchFamily="34" charset="0"/>
              </a:rPr>
              <a:t>Jornada do Cliente – Justificativas dos não satisfeitos</a:t>
            </a:r>
            <a:endParaRPr lang="pt-BR">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FF8C0CCC-3964-3C6F-3E21-E35803BC4906}"/>
              </a:ext>
            </a:extLst>
          </p:cNvPr>
          <p:cNvSpPr txBox="1"/>
          <p:nvPr/>
        </p:nvSpPr>
        <p:spPr>
          <a:xfrm>
            <a:off x="6440" y="1495817"/>
            <a:ext cx="10794910" cy="4847481"/>
          </a:xfrm>
          <a:prstGeom prst="rect">
            <a:avLst/>
          </a:prstGeom>
          <a:noFill/>
        </p:spPr>
        <p:txBody>
          <a:bodyPr wrap="square" rtlCol="0">
            <a:spAutoFit/>
          </a:bodyPr>
          <a:lstStyle>
            <a:defPPr>
              <a:defRPr lang="pt-BR"/>
            </a:defPPr>
            <a:lvl1pPr marL="380990" indent="-380990" algn="just">
              <a:spcBef>
                <a:spcPts val="933"/>
              </a:spcBef>
              <a:buFont typeface="Wingdings" panose="05000000000000000000" pitchFamily="2" charset="2"/>
              <a:buChar char="§"/>
              <a:defRPr sz="1200">
                <a:solidFill>
                  <a:schemeClr val="bg1">
                    <a:lumMod val="50000"/>
                  </a:schemeClr>
                </a:solidFill>
              </a:defRPr>
            </a:lvl1pPr>
          </a:lstStyle>
          <a:p>
            <a:pPr fontAlgn="auto">
              <a:spcAft>
                <a:spcPts val="0"/>
              </a:spcAft>
            </a:pPr>
            <a:r>
              <a:rPr lang="pt-BR" dirty="0">
                <a:solidFill>
                  <a:schemeClr val="bg2">
                    <a:lumMod val="50000"/>
                  </a:schemeClr>
                </a:solidFill>
                <a:latin typeface="Calibri" panose="020F0502020204030204"/>
                <a:cs typeface="+mn-cs"/>
              </a:rPr>
              <a:t>"Tratamentos eletivos com longo prazo para autorização"</a:t>
            </a:r>
          </a:p>
          <a:p>
            <a:pPr fontAlgn="auto">
              <a:spcAft>
                <a:spcPts val="0"/>
              </a:spcAft>
            </a:pPr>
            <a:r>
              <a:rPr lang="pt-BR" dirty="0">
                <a:solidFill>
                  <a:schemeClr val="bg2">
                    <a:lumMod val="50000"/>
                  </a:schemeClr>
                </a:solidFill>
                <a:latin typeface="Calibri" panose="020F0502020204030204"/>
                <a:cs typeface="+mn-cs"/>
              </a:rPr>
              <a:t>"O agendamento é demorado pois tem que pedir a liberação do plano um simples exame de sangue tem que ter autorização. Difícil."</a:t>
            </a:r>
          </a:p>
          <a:p>
            <a:pPr fontAlgn="auto">
              <a:spcAft>
                <a:spcPts val="0"/>
              </a:spcAft>
            </a:pPr>
            <a:r>
              <a:rPr lang="pt-BR" dirty="0">
                <a:solidFill>
                  <a:schemeClr val="bg2">
                    <a:lumMod val="50000"/>
                  </a:schemeClr>
                </a:solidFill>
                <a:latin typeface="Calibri" panose="020F0502020204030204"/>
                <a:cs typeface="+mn-cs"/>
              </a:rPr>
              <a:t>"Sempre não tem vaga para realização de exames dentro do prazo de retorno"</a:t>
            </a:r>
          </a:p>
          <a:p>
            <a:pPr fontAlgn="auto">
              <a:spcAft>
                <a:spcPts val="0"/>
              </a:spcAft>
            </a:pPr>
            <a:r>
              <a:rPr lang="pt-BR" dirty="0">
                <a:solidFill>
                  <a:schemeClr val="bg2">
                    <a:lumMod val="50000"/>
                  </a:schemeClr>
                </a:solidFill>
                <a:latin typeface="Calibri" panose="020F0502020204030204"/>
                <a:cs typeface="+mn-cs"/>
              </a:rPr>
              <a:t>"Atualmente está mais difícil obter resposta de confirmação do plano"</a:t>
            </a:r>
          </a:p>
          <a:p>
            <a:pPr fontAlgn="auto">
              <a:spcAft>
                <a:spcPts val="0"/>
              </a:spcAft>
            </a:pPr>
            <a:r>
              <a:rPr lang="pt-BR" dirty="0">
                <a:solidFill>
                  <a:schemeClr val="bg2">
                    <a:lumMod val="50000"/>
                  </a:schemeClr>
                </a:solidFill>
                <a:latin typeface="Calibri" panose="020F0502020204030204"/>
                <a:cs typeface="+mn-cs"/>
              </a:rPr>
              <a:t>"Tenho dificuldade de agendar exames e procedimentos médicos. Muitas vezes agendo um exame em um laboratório e a aprovação pelo Pasa não sai. Nesse caso tenho que ligar para o laboratório e adiar até a aprovação sair."</a:t>
            </a:r>
          </a:p>
          <a:p>
            <a:pPr fontAlgn="auto">
              <a:spcAft>
                <a:spcPts val="0"/>
              </a:spcAft>
            </a:pPr>
            <a:r>
              <a:rPr lang="pt-BR" dirty="0">
                <a:solidFill>
                  <a:schemeClr val="bg2">
                    <a:lumMod val="50000"/>
                  </a:schemeClr>
                </a:solidFill>
                <a:latin typeface="Calibri" panose="020F0502020204030204"/>
                <a:cs typeface="+mn-cs"/>
              </a:rPr>
              <a:t>"Algumas vezes tenho que procurar saber o que está acontecendo para solicitações de autorização p realizar o procedimento."</a:t>
            </a:r>
          </a:p>
          <a:p>
            <a:pPr fontAlgn="auto">
              <a:spcAft>
                <a:spcPts val="0"/>
              </a:spcAft>
            </a:pPr>
            <a:r>
              <a:rPr lang="pt-BR" dirty="0">
                <a:solidFill>
                  <a:schemeClr val="bg2">
                    <a:lumMod val="50000"/>
                  </a:schemeClr>
                </a:solidFill>
                <a:latin typeface="Calibri" panose="020F0502020204030204"/>
                <a:cs typeface="+mn-cs"/>
              </a:rPr>
              <a:t>"Todos meus exames e consulta são feitos com médicos credenciados fora da clínica Pasa, os agendamentos demoram meses."</a:t>
            </a:r>
          </a:p>
          <a:p>
            <a:pPr fontAlgn="auto">
              <a:spcAft>
                <a:spcPts val="0"/>
              </a:spcAft>
            </a:pPr>
            <a:r>
              <a:rPr lang="pt-BR" dirty="0">
                <a:solidFill>
                  <a:schemeClr val="bg2">
                    <a:lumMod val="50000"/>
                  </a:schemeClr>
                </a:solidFill>
                <a:latin typeface="Calibri" panose="020F0502020204030204"/>
                <a:cs typeface="+mn-cs"/>
              </a:rPr>
              <a:t>"Às vezes o prazo para realização dos exames e extenso"</a:t>
            </a:r>
          </a:p>
          <a:p>
            <a:pPr fontAlgn="auto">
              <a:spcAft>
                <a:spcPts val="0"/>
              </a:spcAft>
            </a:pPr>
            <a:r>
              <a:rPr lang="pt-BR" dirty="0">
                <a:solidFill>
                  <a:schemeClr val="bg2">
                    <a:lumMod val="50000"/>
                  </a:schemeClr>
                </a:solidFill>
                <a:latin typeface="Calibri" panose="020F0502020204030204"/>
                <a:cs typeface="+mn-cs"/>
              </a:rPr>
              <a:t>"No caso da endocrinologista não atendeu"</a:t>
            </a:r>
          </a:p>
          <a:p>
            <a:pPr fontAlgn="auto">
              <a:spcAft>
                <a:spcPts val="0"/>
              </a:spcAft>
            </a:pPr>
            <a:r>
              <a:rPr lang="pt-BR" dirty="0">
                <a:solidFill>
                  <a:schemeClr val="bg2">
                    <a:lumMod val="50000"/>
                  </a:schemeClr>
                </a:solidFill>
                <a:latin typeface="Calibri" panose="020F0502020204030204"/>
                <a:cs typeface="+mn-cs"/>
              </a:rPr>
              <a:t>"Nem sempre é rápido"</a:t>
            </a:r>
          </a:p>
          <a:p>
            <a:pPr fontAlgn="auto">
              <a:spcAft>
                <a:spcPts val="0"/>
              </a:spcAft>
            </a:pPr>
            <a:r>
              <a:rPr lang="pt-BR" dirty="0">
                <a:solidFill>
                  <a:schemeClr val="bg2">
                    <a:lumMod val="50000"/>
                  </a:schemeClr>
                </a:solidFill>
                <a:latin typeface="Calibri" panose="020F0502020204030204"/>
                <a:cs typeface="+mn-cs"/>
              </a:rPr>
              <a:t>"Demora no exame, com datas muito distantes."</a:t>
            </a:r>
          </a:p>
          <a:p>
            <a:pPr fontAlgn="auto">
              <a:spcAft>
                <a:spcPts val="0"/>
              </a:spcAft>
            </a:pPr>
            <a:r>
              <a:rPr lang="pt-BR" dirty="0">
                <a:solidFill>
                  <a:schemeClr val="bg2">
                    <a:lumMod val="50000"/>
                  </a:schemeClr>
                </a:solidFill>
                <a:latin typeface="Calibri" panose="020F0502020204030204"/>
                <a:cs typeface="+mn-cs"/>
              </a:rPr>
              <a:t>"Depende do plano. Se for Pasa plus, atende bem. Se for Pasa 360 (Vitoria, São Luís), a rede é muito restrita e por vezes a marcação de uma consulta ou exame se torna muito demorada."</a:t>
            </a:r>
          </a:p>
          <a:p>
            <a:pPr fontAlgn="auto">
              <a:spcAft>
                <a:spcPts val="0"/>
              </a:spcAft>
            </a:pPr>
            <a:r>
              <a:rPr lang="pt-BR" dirty="0">
                <a:solidFill>
                  <a:schemeClr val="bg2">
                    <a:lumMod val="50000"/>
                  </a:schemeClr>
                </a:solidFill>
                <a:latin typeface="Calibri" panose="020F0502020204030204"/>
                <a:cs typeface="+mn-cs"/>
              </a:rPr>
              <a:t>"Agendei uma para 03 meses e ainda preciso passar por um anestesista"</a:t>
            </a:r>
          </a:p>
          <a:p>
            <a:pPr fontAlgn="auto">
              <a:spcAft>
                <a:spcPts val="0"/>
              </a:spcAft>
            </a:pPr>
            <a:r>
              <a:rPr lang="pt-BR" dirty="0">
                <a:solidFill>
                  <a:schemeClr val="bg2">
                    <a:lumMod val="50000"/>
                  </a:schemeClr>
                </a:solidFill>
                <a:latin typeface="Calibri" panose="020F0502020204030204"/>
                <a:cs typeface="+mn-cs"/>
              </a:rPr>
              <a:t>"Plano cada vez mais caro e com menor número de credenciados e dificuldade de liberação de exames para meus dependentes."</a:t>
            </a:r>
          </a:p>
          <a:p>
            <a:pPr fontAlgn="auto">
              <a:spcAft>
                <a:spcPts val="0"/>
              </a:spcAft>
            </a:pPr>
            <a:r>
              <a:rPr lang="pt-BR" dirty="0">
                <a:solidFill>
                  <a:schemeClr val="bg2">
                    <a:lumMod val="50000"/>
                  </a:schemeClr>
                </a:solidFill>
                <a:latin typeface="Calibri" panose="020F0502020204030204"/>
                <a:cs typeface="+mn-cs"/>
              </a:rPr>
              <a:t>"Tenho que pedir autorização para realizar exames, o que antes era só comparecer, por exemplo para exame de sangue."</a:t>
            </a:r>
          </a:p>
        </p:txBody>
      </p:sp>
      <p:sp>
        <p:nvSpPr>
          <p:cNvPr id="4" name="CaixaDeTexto 3">
            <a:extLst>
              <a:ext uri="{FF2B5EF4-FFF2-40B4-BE49-F238E27FC236}">
                <a16:creationId xmlns:a16="http://schemas.microsoft.com/office/drawing/2014/main" id="{87E7B1D4-1CA2-AFAD-2534-16FC3F87D5F9}"/>
              </a:ext>
            </a:extLst>
          </p:cNvPr>
          <p:cNvSpPr txBox="1"/>
          <p:nvPr/>
        </p:nvSpPr>
        <p:spPr>
          <a:xfrm>
            <a:off x="6439" y="908720"/>
            <a:ext cx="10794909" cy="523220"/>
          </a:xfrm>
          <a:prstGeom prst="rect">
            <a:avLst/>
          </a:prstGeom>
          <a:noFill/>
        </p:spPr>
        <p:txBody>
          <a:bodyPr wrap="square" rtlCol="0">
            <a:spAutoFit/>
          </a:bodyPr>
          <a:lstStyle/>
          <a:p>
            <a:pPr algn="just" fontAlgn="auto">
              <a:spcBef>
                <a:spcPts val="933"/>
              </a:spcBef>
              <a:spcAft>
                <a:spcPts val="0"/>
              </a:spcAft>
            </a:pPr>
            <a:r>
              <a:rPr lang="pt-BR" sz="1400" b="1">
                <a:solidFill>
                  <a:schemeClr val="bg2">
                    <a:lumMod val="50000"/>
                  </a:schemeClr>
                </a:solidFill>
                <a:latin typeface="Calibri" panose="020F0502020204030204"/>
                <a:cs typeface="+mn-cs"/>
              </a:rPr>
              <a:t>17 - A facilidade para agendamento de exames atende as minhas expectativas em relação ao prazo, ou seja, não há dificuldades para agendar (71%)</a:t>
            </a:r>
          </a:p>
        </p:txBody>
      </p:sp>
    </p:spTree>
    <p:extLst>
      <p:ext uri="{BB962C8B-B14F-4D97-AF65-F5344CB8AC3E}">
        <p14:creationId xmlns:p14="http://schemas.microsoft.com/office/powerpoint/2010/main" val="2029806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AC438-8480-8297-7F87-E071AC52EC86}"/>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7EFF16D0-0C4F-72D3-A902-80D9B5B00E2D}"/>
              </a:ext>
            </a:extLst>
          </p:cNvPr>
          <p:cNvSpPr/>
          <p:nvPr/>
        </p:nvSpPr>
        <p:spPr>
          <a:xfrm>
            <a:off x="1" y="168832"/>
            <a:ext cx="8185211"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a:latin typeface="Arial Rounded MT Bold" panose="020F0704030504030204" pitchFamily="34" charset="0"/>
              </a:rPr>
              <a:t>Jornada do Cliente – Justificativas dos não satisfeitos</a:t>
            </a:r>
            <a:endParaRPr lang="pt-BR">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F298C89E-76EA-CEBC-0064-E36CCE074D07}"/>
              </a:ext>
            </a:extLst>
          </p:cNvPr>
          <p:cNvSpPr txBox="1"/>
          <p:nvPr/>
        </p:nvSpPr>
        <p:spPr>
          <a:xfrm>
            <a:off x="6440" y="1495817"/>
            <a:ext cx="10794910" cy="4847481"/>
          </a:xfrm>
          <a:prstGeom prst="rect">
            <a:avLst/>
          </a:prstGeom>
          <a:noFill/>
        </p:spPr>
        <p:txBody>
          <a:bodyPr wrap="square" rtlCol="0">
            <a:spAutoFit/>
          </a:bodyPr>
          <a:lstStyle>
            <a:defPPr>
              <a:defRPr lang="pt-BR"/>
            </a:defPPr>
            <a:lvl1pPr marL="380990" indent="-380990" algn="just">
              <a:spcBef>
                <a:spcPts val="933"/>
              </a:spcBef>
              <a:buFont typeface="Wingdings" panose="05000000000000000000" pitchFamily="2" charset="2"/>
              <a:buChar char="§"/>
              <a:defRPr sz="1200">
                <a:solidFill>
                  <a:schemeClr val="bg1">
                    <a:lumMod val="50000"/>
                  </a:schemeClr>
                </a:solidFill>
              </a:defRPr>
            </a:lvl1pPr>
          </a:lstStyle>
          <a:p>
            <a:pPr fontAlgn="auto">
              <a:spcAft>
                <a:spcPts val="0"/>
              </a:spcAft>
            </a:pPr>
            <a:r>
              <a:rPr lang="pt-BR" dirty="0">
                <a:solidFill>
                  <a:schemeClr val="bg2">
                    <a:lumMod val="50000"/>
                  </a:schemeClr>
                </a:solidFill>
                <a:latin typeface="Calibri" panose="020F0502020204030204"/>
                <a:cs typeface="+mn-cs"/>
              </a:rPr>
              <a:t>"3 meses de espera pelas consultas."</a:t>
            </a:r>
          </a:p>
          <a:p>
            <a:pPr fontAlgn="auto">
              <a:spcAft>
                <a:spcPts val="0"/>
              </a:spcAft>
            </a:pPr>
            <a:r>
              <a:rPr lang="pt-BR" dirty="0">
                <a:solidFill>
                  <a:schemeClr val="bg2">
                    <a:lumMod val="50000"/>
                  </a:schemeClr>
                </a:solidFill>
                <a:latin typeface="Calibri" panose="020F0502020204030204"/>
                <a:cs typeface="+mn-cs"/>
              </a:rPr>
              <a:t>"Muita demora para atender."</a:t>
            </a:r>
          </a:p>
          <a:p>
            <a:pPr fontAlgn="auto">
              <a:spcAft>
                <a:spcPts val="0"/>
              </a:spcAft>
            </a:pPr>
            <a:r>
              <a:rPr lang="pt-BR" dirty="0">
                <a:solidFill>
                  <a:schemeClr val="bg2">
                    <a:lumMod val="50000"/>
                  </a:schemeClr>
                </a:solidFill>
                <a:latin typeface="Calibri" panose="020F0502020204030204"/>
                <a:cs typeface="+mn-cs"/>
              </a:rPr>
              <a:t>"Em minha cidade para conseguir um especialista é muito demorado."</a:t>
            </a:r>
          </a:p>
          <a:p>
            <a:pPr fontAlgn="auto">
              <a:spcAft>
                <a:spcPts val="0"/>
              </a:spcAft>
            </a:pPr>
            <a:r>
              <a:rPr lang="pt-BR" dirty="0">
                <a:solidFill>
                  <a:schemeClr val="bg2">
                    <a:lumMod val="50000"/>
                  </a:schemeClr>
                </a:solidFill>
                <a:latin typeface="Calibri" panose="020F0502020204030204"/>
                <a:cs typeface="+mn-cs"/>
              </a:rPr>
              <a:t>"Agendamento de profissionais bons é muito concorrida"</a:t>
            </a:r>
          </a:p>
          <a:p>
            <a:pPr fontAlgn="auto">
              <a:spcAft>
                <a:spcPts val="0"/>
              </a:spcAft>
            </a:pPr>
            <a:r>
              <a:rPr lang="pt-BR" dirty="0">
                <a:solidFill>
                  <a:schemeClr val="bg2">
                    <a:lumMod val="50000"/>
                  </a:schemeClr>
                </a:solidFill>
                <a:latin typeface="Calibri" panose="020F0502020204030204"/>
                <a:cs typeface="+mn-cs"/>
              </a:rPr>
              <a:t>"Somos bem atendidos, mas nem sempre no curto prazo, muitas vezes um prazo maior, coisa ruim pois as vezes recorremos a outro médico que não é da mesma especialidade"</a:t>
            </a:r>
          </a:p>
          <a:p>
            <a:pPr fontAlgn="auto">
              <a:spcAft>
                <a:spcPts val="0"/>
              </a:spcAft>
            </a:pPr>
            <a:r>
              <a:rPr lang="pt-BR" dirty="0">
                <a:solidFill>
                  <a:schemeClr val="bg2">
                    <a:lumMod val="50000"/>
                  </a:schemeClr>
                </a:solidFill>
                <a:latin typeface="Calibri" panose="020F0502020204030204"/>
                <a:cs typeface="+mn-cs"/>
              </a:rPr>
              <a:t>"Não me recordo de usar o agendamento pela central do plano com frequência suficiente para opinar. Geralmente agendo diretamente na clínica, hospital ou consultório."</a:t>
            </a:r>
          </a:p>
          <a:p>
            <a:pPr fontAlgn="auto">
              <a:spcAft>
                <a:spcPts val="0"/>
              </a:spcAft>
            </a:pPr>
            <a:r>
              <a:rPr lang="pt-BR" dirty="0">
                <a:solidFill>
                  <a:schemeClr val="bg2">
                    <a:lumMod val="50000"/>
                  </a:schemeClr>
                </a:solidFill>
                <a:latin typeface="Calibri" panose="020F0502020204030204"/>
                <a:cs typeface="+mn-cs"/>
              </a:rPr>
              <a:t>"Demora na autorização"</a:t>
            </a:r>
          </a:p>
          <a:p>
            <a:pPr fontAlgn="auto">
              <a:spcAft>
                <a:spcPts val="0"/>
              </a:spcAft>
            </a:pPr>
            <a:r>
              <a:rPr lang="pt-BR" dirty="0">
                <a:solidFill>
                  <a:schemeClr val="bg2">
                    <a:lumMod val="50000"/>
                  </a:schemeClr>
                </a:solidFill>
                <a:latin typeface="Calibri" panose="020F0502020204030204"/>
                <a:cs typeface="+mn-cs"/>
              </a:rPr>
              <a:t>"Poucos prestadores de serviço e baixa disponibilidade nas agendas"</a:t>
            </a:r>
          </a:p>
          <a:p>
            <a:pPr fontAlgn="auto">
              <a:spcAft>
                <a:spcPts val="0"/>
              </a:spcAft>
            </a:pPr>
            <a:r>
              <a:rPr lang="pt-BR" dirty="0">
                <a:solidFill>
                  <a:schemeClr val="bg2">
                    <a:lumMod val="50000"/>
                  </a:schemeClr>
                </a:solidFill>
                <a:latin typeface="Calibri" panose="020F0502020204030204"/>
                <a:cs typeface="+mn-cs"/>
              </a:rPr>
              <a:t>"Aplicativo dá erro no fuso horário."</a:t>
            </a:r>
          </a:p>
          <a:p>
            <a:pPr fontAlgn="auto">
              <a:spcAft>
                <a:spcPts val="0"/>
              </a:spcAft>
            </a:pPr>
            <a:r>
              <a:rPr lang="pt-BR" dirty="0">
                <a:solidFill>
                  <a:schemeClr val="bg2">
                    <a:lumMod val="50000"/>
                  </a:schemeClr>
                </a:solidFill>
                <a:latin typeface="Calibri" panose="020F0502020204030204"/>
                <a:cs typeface="+mn-cs"/>
              </a:rPr>
              <a:t>"Não é muito fácil conseguir"</a:t>
            </a:r>
          </a:p>
          <a:p>
            <a:pPr fontAlgn="auto">
              <a:spcAft>
                <a:spcPts val="0"/>
              </a:spcAft>
            </a:pPr>
            <a:r>
              <a:rPr lang="pt-BR" dirty="0">
                <a:solidFill>
                  <a:schemeClr val="bg2">
                    <a:lumMod val="50000"/>
                  </a:schemeClr>
                </a:solidFill>
                <a:latin typeface="Calibri" panose="020F0502020204030204"/>
                <a:cs typeface="+mn-cs"/>
              </a:rPr>
              <a:t>"Demorar para agendar consulta por parte dos credenciados."</a:t>
            </a:r>
          </a:p>
          <a:p>
            <a:pPr fontAlgn="auto">
              <a:spcAft>
                <a:spcPts val="0"/>
              </a:spcAft>
            </a:pPr>
            <a:r>
              <a:rPr lang="pt-BR" dirty="0">
                <a:solidFill>
                  <a:schemeClr val="bg2">
                    <a:lumMod val="50000"/>
                  </a:schemeClr>
                </a:solidFill>
                <a:latin typeface="Calibri" panose="020F0502020204030204"/>
                <a:cs typeface="+mn-cs"/>
              </a:rPr>
              <a:t>"Prazo muito dilatado para certos exames e consultas pelo plano"</a:t>
            </a:r>
          </a:p>
          <a:p>
            <a:pPr fontAlgn="auto">
              <a:spcAft>
                <a:spcPts val="0"/>
              </a:spcAft>
            </a:pPr>
            <a:r>
              <a:rPr lang="pt-BR" dirty="0">
                <a:solidFill>
                  <a:schemeClr val="bg2">
                    <a:lumMod val="50000"/>
                  </a:schemeClr>
                </a:solidFill>
                <a:latin typeface="Calibri" panose="020F0502020204030204"/>
                <a:cs typeface="+mn-cs"/>
              </a:rPr>
              <a:t>"Existe algumas poucas dificuldades mas superável"</a:t>
            </a:r>
          </a:p>
          <a:p>
            <a:pPr fontAlgn="auto">
              <a:spcAft>
                <a:spcPts val="0"/>
              </a:spcAft>
            </a:pPr>
            <a:r>
              <a:rPr lang="pt-BR" dirty="0">
                <a:solidFill>
                  <a:schemeClr val="bg2">
                    <a:lumMod val="50000"/>
                  </a:schemeClr>
                </a:solidFill>
                <a:latin typeface="Calibri" panose="020F0502020204030204"/>
                <a:cs typeface="+mn-cs"/>
              </a:rPr>
              <a:t>"Alto tempo de espera nas consultas."</a:t>
            </a:r>
          </a:p>
          <a:p>
            <a:pPr fontAlgn="auto">
              <a:spcAft>
                <a:spcPts val="0"/>
              </a:spcAft>
            </a:pPr>
            <a:r>
              <a:rPr lang="pt-BR" dirty="0">
                <a:solidFill>
                  <a:schemeClr val="bg2">
                    <a:lumMod val="50000"/>
                  </a:schemeClr>
                </a:solidFill>
                <a:latin typeface="Calibri" panose="020F0502020204030204"/>
                <a:cs typeface="+mn-cs"/>
              </a:rPr>
              <a:t>"Por algumas vezes não encontrar o profissional desejado."</a:t>
            </a:r>
          </a:p>
        </p:txBody>
      </p:sp>
      <p:sp>
        <p:nvSpPr>
          <p:cNvPr id="4" name="CaixaDeTexto 3">
            <a:extLst>
              <a:ext uri="{FF2B5EF4-FFF2-40B4-BE49-F238E27FC236}">
                <a16:creationId xmlns:a16="http://schemas.microsoft.com/office/drawing/2014/main" id="{3D95188F-BAFD-D154-6B20-6DE0744445BD}"/>
              </a:ext>
            </a:extLst>
          </p:cNvPr>
          <p:cNvSpPr txBox="1"/>
          <p:nvPr/>
        </p:nvSpPr>
        <p:spPr>
          <a:xfrm>
            <a:off x="6439" y="908720"/>
            <a:ext cx="10794909" cy="523220"/>
          </a:xfrm>
          <a:prstGeom prst="rect">
            <a:avLst/>
          </a:prstGeom>
          <a:noFill/>
        </p:spPr>
        <p:txBody>
          <a:bodyPr wrap="square" rtlCol="0">
            <a:spAutoFit/>
          </a:bodyPr>
          <a:lstStyle/>
          <a:p>
            <a:pPr algn="just" fontAlgn="auto">
              <a:spcBef>
                <a:spcPts val="933"/>
              </a:spcBef>
              <a:spcAft>
                <a:spcPts val="0"/>
              </a:spcAft>
            </a:pPr>
            <a:r>
              <a:rPr lang="pt-BR" sz="1400" b="1">
                <a:solidFill>
                  <a:schemeClr val="bg2">
                    <a:lumMod val="50000"/>
                  </a:schemeClr>
                </a:solidFill>
                <a:latin typeface="Calibri" panose="020F0502020204030204"/>
                <a:cs typeface="+mn-cs"/>
              </a:rPr>
              <a:t>16 - A facilidade para agendamento de consultas atende as minhas expectativas em relação à prazo, ou seja, não há dificuldades para agendar. (60%)</a:t>
            </a:r>
          </a:p>
        </p:txBody>
      </p:sp>
    </p:spTree>
    <p:extLst>
      <p:ext uri="{BB962C8B-B14F-4D97-AF65-F5344CB8AC3E}">
        <p14:creationId xmlns:p14="http://schemas.microsoft.com/office/powerpoint/2010/main" val="3594974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5F93B-5D3A-8F79-D976-3AF3221C4CAE}"/>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E4CC2894-94F1-06DE-1A8A-068053DDA7D1}"/>
              </a:ext>
            </a:extLst>
          </p:cNvPr>
          <p:cNvSpPr/>
          <p:nvPr/>
        </p:nvSpPr>
        <p:spPr>
          <a:xfrm>
            <a:off x="1" y="168832"/>
            <a:ext cx="8185211"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a:latin typeface="Arial Rounded MT Bold" panose="020F0704030504030204" pitchFamily="34" charset="0"/>
              </a:rPr>
              <a:t>Jornada do Cliente – Justificativas dos não satisfeitos</a:t>
            </a:r>
            <a:endParaRPr lang="pt-BR">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741B7297-4DE7-5BEF-E573-21827727ABA1}"/>
              </a:ext>
            </a:extLst>
          </p:cNvPr>
          <p:cNvSpPr txBox="1"/>
          <p:nvPr/>
        </p:nvSpPr>
        <p:spPr>
          <a:xfrm>
            <a:off x="6440" y="1495817"/>
            <a:ext cx="10794910" cy="4362733"/>
          </a:xfrm>
          <a:prstGeom prst="rect">
            <a:avLst/>
          </a:prstGeom>
          <a:noFill/>
        </p:spPr>
        <p:txBody>
          <a:bodyPr wrap="square" rtlCol="0">
            <a:spAutoFit/>
          </a:bodyPr>
          <a:lstStyle>
            <a:defPPr>
              <a:defRPr lang="pt-BR"/>
            </a:defPPr>
            <a:lvl1pPr marL="380990" indent="-380990" algn="just">
              <a:spcBef>
                <a:spcPts val="933"/>
              </a:spcBef>
              <a:buFont typeface="Wingdings" panose="05000000000000000000" pitchFamily="2" charset="2"/>
              <a:buChar char="§"/>
              <a:defRPr sz="1200">
                <a:solidFill>
                  <a:schemeClr val="bg1">
                    <a:lumMod val="50000"/>
                  </a:schemeClr>
                </a:solidFill>
              </a:defRPr>
            </a:lvl1pPr>
          </a:lstStyle>
          <a:p>
            <a:pPr fontAlgn="auto">
              <a:spcAft>
                <a:spcPts val="0"/>
              </a:spcAft>
            </a:pPr>
            <a:r>
              <a:rPr lang="pt-BR" dirty="0">
                <a:solidFill>
                  <a:schemeClr val="bg2">
                    <a:lumMod val="50000"/>
                  </a:schemeClr>
                </a:solidFill>
                <a:latin typeface="Calibri" panose="020F0502020204030204"/>
                <a:cs typeface="+mn-cs"/>
              </a:rPr>
              <a:t>"Porque aqui em Itabira é muito ruim achar qualquer médico que atenda em tempo ágil do plano de saúde. Você marca e só consegue pra três ou quatro meses depois."</a:t>
            </a:r>
          </a:p>
          <a:p>
            <a:pPr fontAlgn="auto">
              <a:spcAft>
                <a:spcPts val="0"/>
              </a:spcAft>
            </a:pPr>
            <a:r>
              <a:rPr lang="pt-BR" dirty="0">
                <a:solidFill>
                  <a:schemeClr val="bg2">
                    <a:lumMod val="50000"/>
                  </a:schemeClr>
                </a:solidFill>
                <a:latin typeface="Calibri" panose="020F0502020204030204"/>
                <a:cs typeface="+mn-cs"/>
              </a:rPr>
              <a:t>"Poucos médicos qualificados credenciados e os que tinham estão saindo por conta da burocracia."</a:t>
            </a:r>
          </a:p>
          <a:p>
            <a:pPr fontAlgn="auto">
              <a:spcAft>
                <a:spcPts val="0"/>
              </a:spcAft>
            </a:pPr>
            <a:r>
              <a:rPr lang="pt-BR" dirty="0">
                <a:solidFill>
                  <a:schemeClr val="bg2">
                    <a:lumMod val="50000"/>
                  </a:schemeClr>
                </a:solidFill>
                <a:latin typeface="Calibri" panose="020F0502020204030204"/>
                <a:cs typeface="+mn-cs"/>
              </a:rPr>
              <a:t>"Poucos credenciados, e os que eram bons, saíram todos."</a:t>
            </a:r>
          </a:p>
          <a:p>
            <a:pPr fontAlgn="auto">
              <a:spcAft>
                <a:spcPts val="0"/>
              </a:spcAft>
            </a:pPr>
            <a:r>
              <a:rPr lang="pt-BR" dirty="0">
                <a:solidFill>
                  <a:schemeClr val="bg2">
                    <a:lumMod val="50000"/>
                  </a:schemeClr>
                </a:solidFill>
                <a:latin typeface="Calibri" panose="020F0502020204030204"/>
                <a:cs typeface="+mn-cs"/>
              </a:rPr>
              <a:t>"A qualidade dos médicos oferecidos, muitos são recém formados, para ter uma melhor experiência quando preciso de alguma especialidade preciso pagar por fora."</a:t>
            </a:r>
          </a:p>
          <a:p>
            <a:pPr fontAlgn="auto">
              <a:spcAft>
                <a:spcPts val="0"/>
              </a:spcAft>
            </a:pPr>
            <a:r>
              <a:rPr lang="pt-BR" dirty="0">
                <a:solidFill>
                  <a:schemeClr val="bg2">
                    <a:lumMod val="50000"/>
                  </a:schemeClr>
                </a:solidFill>
                <a:latin typeface="Calibri" panose="020F0502020204030204"/>
                <a:cs typeface="+mn-cs"/>
              </a:rPr>
              <a:t>"Vários médicos os quais eu consultava, saíram do plano de saúde (descredenciamento), só fica viável a utilização hospitalar, mas para consultas é muito demorado."</a:t>
            </a:r>
          </a:p>
          <a:p>
            <a:pPr fontAlgn="auto">
              <a:spcAft>
                <a:spcPts val="0"/>
              </a:spcAft>
            </a:pPr>
            <a:r>
              <a:rPr lang="pt-BR" dirty="0">
                <a:solidFill>
                  <a:schemeClr val="bg2">
                    <a:lumMod val="50000"/>
                  </a:schemeClr>
                </a:solidFill>
                <a:latin typeface="Calibri" panose="020F0502020204030204"/>
                <a:cs typeface="+mn-cs"/>
              </a:rPr>
              <a:t>"A dificuldade de encontrar algum médico que atenda próximo a mim."</a:t>
            </a:r>
          </a:p>
          <a:p>
            <a:pPr fontAlgn="auto">
              <a:spcAft>
                <a:spcPts val="0"/>
              </a:spcAft>
            </a:pPr>
            <a:r>
              <a:rPr lang="pt-BR" dirty="0">
                <a:solidFill>
                  <a:schemeClr val="bg2">
                    <a:lumMod val="50000"/>
                  </a:schemeClr>
                </a:solidFill>
                <a:latin typeface="Calibri" panose="020F0502020204030204"/>
                <a:cs typeface="+mn-cs"/>
              </a:rPr>
              <a:t>"A rede credenciada muito restrita."</a:t>
            </a:r>
          </a:p>
          <a:p>
            <a:pPr fontAlgn="auto">
              <a:spcAft>
                <a:spcPts val="0"/>
              </a:spcAft>
            </a:pPr>
            <a:r>
              <a:rPr lang="pt-BR" dirty="0">
                <a:solidFill>
                  <a:schemeClr val="bg2">
                    <a:lumMod val="50000"/>
                  </a:schemeClr>
                </a:solidFill>
                <a:latin typeface="Calibri" panose="020F0502020204030204"/>
                <a:cs typeface="+mn-cs"/>
              </a:rPr>
              <a:t>"Porque os médicos credenciados não são adequados de avaliar."</a:t>
            </a:r>
          </a:p>
          <a:p>
            <a:pPr fontAlgn="auto">
              <a:spcAft>
                <a:spcPts val="0"/>
              </a:spcAft>
            </a:pPr>
            <a:r>
              <a:rPr lang="pt-BR" dirty="0">
                <a:solidFill>
                  <a:schemeClr val="bg2">
                    <a:lumMod val="50000"/>
                  </a:schemeClr>
                </a:solidFill>
                <a:latin typeface="Calibri" panose="020F0502020204030204"/>
                <a:cs typeface="+mn-cs"/>
              </a:rPr>
              <a:t>"Não me atende ."</a:t>
            </a:r>
          </a:p>
          <a:p>
            <a:pPr fontAlgn="auto">
              <a:spcAft>
                <a:spcPts val="0"/>
              </a:spcAft>
            </a:pPr>
            <a:r>
              <a:rPr lang="pt-BR" dirty="0">
                <a:solidFill>
                  <a:schemeClr val="bg2">
                    <a:lumMod val="50000"/>
                  </a:schemeClr>
                </a:solidFill>
                <a:latin typeface="Calibri" panose="020F0502020204030204"/>
                <a:cs typeface="+mn-cs"/>
              </a:rPr>
              <a:t>"Tem médicos excelentes que tinham no plano e foram descredenciados, como a ginecologista por exemplo."</a:t>
            </a:r>
          </a:p>
          <a:p>
            <a:pPr fontAlgn="auto">
              <a:spcAft>
                <a:spcPts val="0"/>
              </a:spcAft>
            </a:pPr>
            <a:r>
              <a:rPr lang="pt-BR" dirty="0">
                <a:solidFill>
                  <a:schemeClr val="bg2">
                    <a:lumMod val="50000"/>
                  </a:schemeClr>
                </a:solidFill>
                <a:latin typeface="Calibri" panose="020F0502020204030204"/>
                <a:cs typeface="+mn-cs"/>
              </a:rPr>
              <a:t>"Baixa cobertura em São Paulo."</a:t>
            </a:r>
          </a:p>
          <a:p>
            <a:pPr fontAlgn="auto">
              <a:spcAft>
                <a:spcPts val="0"/>
              </a:spcAft>
            </a:pPr>
            <a:r>
              <a:rPr lang="pt-BR" dirty="0">
                <a:solidFill>
                  <a:schemeClr val="bg2">
                    <a:lumMod val="50000"/>
                  </a:schemeClr>
                </a:solidFill>
                <a:latin typeface="Calibri" panose="020F0502020204030204"/>
                <a:cs typeface="+mn-cs"/>
              </a:rPr>
              <a:t>"Difícil encontrar certos especialistas"</a:t>
            </a:r>
          </a:p>
          <a:p>
            <a:pPr fontAlgn="auto">
              <a:spcAft>
                <a:spcPts val="0"/>
              </a:spcAft>
            </a:pPr>
            <a:r>
              <a:rPr lang="pt-BR" dirty="0">
                <a:solidFill>
                  <a:schemeClr val="bg2">
                    <a:lumMod val="50000"/>
                  </a:schemeClr>
                </a:solidFill>
                <a:latin typeface="Calibri" panose="020F0502020204030204"/>
                <a:cs typeface="+mn-cs"/>
              </a:rPr>
              <a:t>"Não, os melhores estão descredenciando e precisamos pagar particular p/ dar continuidade ao tratamento"</a:t>
            </a:r>
          </a:p>
          <a:p>
            <a:pPr fontAlgn="auto">
              <a:spcAft>
                <a:spcPts val="0"/>
              </a:spcAft>
            </a:pPr>
            <a:r>
              <a:rPr lang="pt-BR" dirty="0">
                <a:solidFill>
                  <a:schemeClr val="bg2">
                    <a:lumMod val="50000"/>
                  </a:schemeClr>
                </a:solidFill>
                <a:latin typeface="Calibri" panose="020F0502020204030204"/>
                <a:cs typeface="+mn-cs"/>
              </a:rPr>
              <a:t>"Em muitos casos, tenho que recorrer a médicos fora do plano."</a:t>
            </a:r>
          </a:p>
        </p:txBody>
      </p:sp>
      <p:sp>
        <p:nvSpPr>
          <p:cNvPr id="4" name="CaixaDeTexto 3">
            <a:extLst>
              <a:ext uri="{FF2B5EF4-FFF2-40B4-BE49-F238E27FC236}">
                <a16:creationId xmlns:a16="http://schemas.microsoft.com/office/drawing/2014/main" id="{202E091A-36EC-8802-176B-205DA9513B7C}"/>
              </a:ext>
            </a:extLst>
          </p:cNvPr>
          <p:cNvSpPr txBox="1"/>
          <p:nvPr/>
        </p:nvSpPr>
        <p:spPr>
          <a:xfrm>
            <a:off x="6439" y="908720"/>
            <a:ext cx="10794909" cy="307777"/>
          </a:xfrm>
          <a:prstGeom prst="rect">
            <a:avLst/>
          </a:prstGeom>
          <a:noFill/>
        </p:spPr>
        <p:txBody>
          <a:bodyPr wrap="square" rtlCol="0">
            <a:spAutoFit/>
          </a:bodyPr>
          <a:lstStyle/>
          <a:p>
            <a:pPr algn="just" fontAlgn="auto">
              <a:spcBef>
                <a:spcPts val="933"/>
              </a:spcBef>
              <a:spcAft>
                <a:spcPts val="0"/>
              </a:spcAft>
            </a:pPr>
            <a:r>
              <a:rPr lang="pt-BR" sz="1400" b="1">
                <a:solidFill>
                  <a:schemeClr val="bg2">
                    <a:lumMod val="50000"/>
                  </a:schemeClr>
                </a:solidFill>
                <a:latin typeface="Calibri" panose="020F0502020204030204"/>
                <a:cs typeface="+mn-cs"/>
              </a:rPr>
              <a:t>13 - A rede de médicos credenciados atende as minhas necessidades (57%)</a:t>
            </a:r>
          </a:p>
        </p:txBody>
      </p:sp>
    </p:spTree>
    <p:extLst>
      <p:ext uri="{BB962C8B-B14F-4D97-AF65-F5344CB8AC3E}">
        <p14:creationId xmlns:p14="http://schemas.microsoft.com/office/powerpoint/2010/main" val="3032800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F2BC5-EFEC-CB71-84CC-2805333F58C0}"/>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D233175F-5B68-1A52-CD7E-0547402B66DE}"/>
              </a:ext>
            </a:extLst>
          </p:cNvPr>
          <p:cNvSpPr/>
          <p:nvPr/>
        </p:nvSpPr>
        <p:spPr>
          <a:xfrm>
            <a:off x="1" y="168832"/>
            <a:ext cx="8185211"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a:latin typeface="Arial Rounded MT Bold" panose="020F0704030504030204" pitchFamily="34" charset="0"/>
              </a:rPr>
              <a:t>Jornada do Cliente – Justificativas dos não satisfeitos</a:t>
            </a:r>
            <a:endParaRPr lang="pt-BR">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024474E5-488D-3E88-CE6E-8811D12031F6}"/>
              </a:ext>
            </a:extLst>
          </p:cNvPr>
          <p:cNvSpPr txBox="1"/>
          <p:nvPr/>
        </p:nvSpPr>
        <p:spPr>
          <a:xfrm>
            <a:off x="6440" y="1495817"/>
            <a:ext cx="10794910" cy="4847481"/>
          </a:xfrm>
          <a:prstGeom prst="rect">
            <a:avLst/>
          </a:prstGeom>
          <a:noFill/>
        </p:spPr>
        <p:txBody>
          <a:bodyPr wrap="square" rtlCol="0">
            <a:spAutoFit/>
          </a:bodyPr>
          <a:lstStyle>
            <a:defPPr>
              <a:defRPr lang="pt-BR"/>
            </a:defPPr>
            <a:lvl1pPr marL="380990" indent="-380990" algn="just">
              <a:spcBef>
                <a:spcPts val="933"/>
              </a:spcBef>
              <a:buFont typeface="Wingdings" panose="05000000000000000000" pitchFamily="2" charset="2"/>
              <a:buChar char="§"/>
              <a:defRPr sz="1200">
                <a:solidFill>
                  <a:schemeClr val="bg1">
                    <a:lumMod val="50000"/>
                  </a:schemeClr>
                </a:solidFill>
              </a:defRPr>
            </a:lvl1pPr>
          </a:lstStyle>
          <a:p>
            <a:pPr fontAlgn="auto">
              <a:spcAft>
                <a:spcPts val="0"/>
              </a:spcAft>
            </a:pPr>
            <a:r>
              <a:rPr lang="pt-BR">
                <a:solidFill>
                  <a:schemeClr val="bg2">
                    <a:lumMod val="50000"/>
                  </a:schemeClr>
                </a:solidFill>
                <a:latin typeface="Calibri" panose="020F0502020204030204"/>
                <a:cs typeface="+mn-cs"/>
              </a:rPr>
              <a:t>"Posso falar mas não resolvem os problemas solicitados na maioria das vezes"</a:t>
            </a:r>
          </a:p>
          <a:p>
            <a:pPr fontAlgn="auto">
              <a:spcAft>
                <a:spcPts val="0"/>
              </a:spcAft>
            </a:pPr>
            <a:r>
              <a:rPr lang="pt-BR">
                <a:solidFill>
                  <a:schemeClr val="bg2">
                    <a:lumMod val="50000"/>
                  </a:schemeClr>
                </a:solidFill>
                <a:latin typeface="Calibri" panose="020F0502020204030204"/>
                <a:cs typeface="+mn-cs"/>
              </a:rPr>
              <a:t>"Acesso difícil e demorado."</a:t>
            </a:r>
          </a:p>
          <a:p>
            <a:pPr fontAlgn="auto">
              <a:spcAft>
                <a:spcPts val="0"/>
              </a:spcAft>
            </a:pPr>
            <a:r>
              <a:rPr lang="pt-BR">
                <a:solidFill>
                  <a:schemeClr val="bg2">
                    <a:lumMod val="50000"/>
                  </a:schemeClr>
                </a:solidFill>
                <a:latin typeface="Calibri" panose="020F0502020204030204"/>
                <a:cs typeface="+mn-cs"/>
              </a:rPr>
              <a:t>"Canal muito ruim de atendimento e o site muito ruim"</a:t>
            </a:r>
          </a:p>
          <a:p>
            <a:pPr fontAlgn="auto">
              <a:spcAft>
                <a:spcPts val="0"/>
              </a:spcAft>
            </a:pPr>
            <a:r>
              <a:rPr lang="pt-BR">
                <a:solidFill>
                  <a:schemeClr val="bg2">
                    <a:lumMod val="50000"/>
                  </a:schemeClr>
                </a:solidFill>
                <a:latin typeface="Calibri" panose="020F0502020204030204"/>
                <a:cs typeface="+mn-cs"/>
              </a:rPr>
              <a:t>"É difícil conversar com alguém que resolva minhas dificuldades, seja por telefone, whatsapp ou e-mail. Consigo algum resultado bom apenas quando aciono a ouvidoria."</a:t>
            </a:r>
          </a:p>
          <a:p>
            <a:pPr fontAlgn="auto">
              <a:spcAft>
                <a:spcPts val="0"/>
              </a:spcAft>
            </a:pPr>
            <a:r>
              <a:rPr lang="pt-BR">
                <a:solidFill>
                  <a:schemeClr val="bg2">
                    <a:lumMod val="50000"/>
                  </a:schemeClr>
                </a:solidFill>
                <a:latin typeface="Calibri" panose="020F0502020204030204"/>
                <a:cs typeface="+mn-cs"/>
              </a:rPr>
              <a:t>"Não há atendimento humano"</a:t>
            </a:r>
          </a:p>
          <a:p>
            <a:pPr fontAlgn="auto">
              <a:spcAft>
                <a:spcPts val="0"/>
              </a:spcAft>
            </a:pPr>
            <a:r>
              <a:rPr lang="pt-BR">
                <a:solidFill>
                  <a:schemeClr val="bg2">
                    <a:lumMod val="50000"/>
                  </a:schemeClr>
                </a:solidFill>
                <a:latin typeface="Calibri" panose="020F0502020204030204"/>
                <a:cs typeface="+mn-cs"/>
              </a:rPr>
              <a:t>"Há uma demora para atendimento do sac."</a:t>
            </a:r>
          </a:p>
          <a:p>
            <a:pPr fontAlgn="auto">
              <a:spcAft>
                <a:spcPts val="0"/>
              </a:spcAft>
            </a:pPr>
            <a:r>
              <a:rPr lang="pt-BR">
                <a:solidFill>
                  <a:schemeClr val="bg2">
                    <a:lumMod val="50000"/>
                  </a:schemeClr>
                </a:solidFill>
                <a:latin typeface="Calibri" panose="020F0502020204030204"/>
                <a:cs typeface="+mn-cs"/>
              </a:rPr>
              <a:t>"A modernidade mais atrapalha do que ajuda!"</a:t>
            </a:r>
          </a:p>
          <a:p>
            <a:pPr fontAlgn="auto">
              <a:spcAft>
                <a:spcPts val="0"/>
              </a:spcAft>
            </a:pPr>
            <a:r>
              <a:rPr lang="pt-BR">
                <a:solidFill>
                  <a:schemeClr val="bg2">
                    <a:lumMod val="50000"/>
                  </a:schemeClr>
                </a:solidFill>
                <a:latin typeface="Calibri" panose="020F0502020204030204"/>
                <a:cs typeface="+mn-cs"/>
              </a:rPr>
              <a:t>"Como disse anteriormente, com o atendimento virtual a facilidade fica comprometida"</a:t>
            </a:r>
          </a:p>
          <a:p>
            <a:pPr fontAlgn="auto">
              <a:spcAft>
                <a:spcPts val="0"/>
              </a:spcAft>
            </a:pPr>
            <a:r>
              <a:rPr lang="pt-BR">
                <a:solidFill>
                  <a:schemeClr val="bg2">
                    <a:lumMod val="50000"/>
                  </a:schemeClr>
                </a:solidFill>
                <a:latin typeface="Calibri" panose="020F0502020204030204"/>
                <a:cs typeface="+mn-cs"/>
              </a:rPr>
              <a:t>"Dificuldade de atendimento por pessoa e não robôs"</a:t>
            </a:r>
          </a:p>
          <a:p>
            <a:pPr fontAlgn="auto">
              <a:spcAft>
                <a:spcPts val="0"/>
              </a:spcAft>
            </a:pPr>
            <a:r>
              <a:rPr lang="pt-BR">
                <a:solidFill>
                  <a:schemeClr val="bg2">
                    <a:lumMod val="50000"/>
                  </a:schemeClr>
                </a:solidFill>
                <a:latin typeface="Calibri" panose="020F0502020204030204"/>
                <a:cs typeface="+mn-cs"/>
              </a:rPr>
              <a:t>"Não é fácil receber atendimento"</a:t>
            </a:r>
          </a:p>
          <a:p>
            <a:pPr fontAlgn="auto">
              <a:spcAft>
                <a:spcPts val="0"/>
              </a:spcAft>
            </a:pPr>
            <a:r>
              <a:rPr lang="pt-BR">
                <a:solidFill>
                  <a:schemeClr val="bg2">
                    <a:lumMod val="50000"/>
                  </a:schemeClr>
                </a:solidFill>
                <a:latin typeface="Calibri" panose="020F0502020204030204"/>
                <a:cs typeface="+mn-cs"/>
              </a:rPr>
              <a:t>"Comunicação quase impossível"</a:t>
            </a:r>
          </a:p>
          <a:p>
            <a:pPr fontAlgn="auto">
              <a:spcAft>
                <a:spcPts val="0"/>
              </a:spcAft>
            </a:pPr>
            <a:r>
              <a:rPr lang="pt-BR">
                <a:solidFill>
                  <a:schemeClr val="bg2">
                    <a:lumMod val="50000"/>
                  </a:schemeClr>
                </a:solidFill>
                <a:latin typeface="Calibri" panose="020F0502020204030204"/>
                <a:cs typeface="+mn-cs"/>
              </a:rPr>
              <a:t>"Impessoalidade e opções de assuntos limitadas."</a:t>
            </a:r>
          </a:p>
          <a:p>
            <a:pPr fontAlgn="auto">
              <a:spcAft>
                <a:spcPts val="0"/>
              </a:spcAft>
            </a:pPr>
            <a:r>
              <a:rPr lang="pt-BR">
                <a:solidFill>
                  <a:schemeClr val="bg2">
                    <a:lumMod val="50000"/>
                  </a:schemeClr>
                </a:solidFill>
                <a:latin typeface="Calibri" panose="020F0502020204030204"/>
                <a:cs typeface="+mn-cs"/>
              </a:rPr>
              <a:t>"Entro em contato mas o tempo de espera é muito longo."</a:t>
            </a:r>
          </a:p>
          <a:p>
            <a:pPr fontAlgn="auto">
              <a:spcAft>
                <a:spcPts val="0"/>
              </a:spcAft>
            </a:pPr>
            <a:r>
              <a:rPr lang="pt-BR">
                <a:solidFill>
                  <a:schemeClr val="bg2">
                    <a:lumMod val="50000"/>
                  </a:schemeClr>
                </a:solidFill>
                <a:latin typeface="Calibri" panose="020F0502020204030204"/>
                <a:cs typeface="+mn-cs"/>
              </a:rPr>
              <a:t>"O atendimento nos canais não é simples. Normalmente são confusos e o acesso, via URA, é muito complicado. Imagino a dificuldade para pessoas de idade e poucos familiarizadas com o digital."</a:t>
            </a:r>
          </a:p>
          <a:p>
            <a:pPr fontAlgn="auto">
              <a:spcAft>
                <a:spcPts val="0"/>
              </a:spcAft>
            </a:pPr>
            <a:r>
              <a:rPr lang="pt-BR">
                <a:solidFill>
                  <a:schemeClr val="bg2">
                    <a:lumMod val="50000"/>
                  </a:schemeClr>
                </a:solidFill>
                <a:latin typeface="Calibri" panose="020F0502020204030204"/>
                <a:cs typeface="+mn-cs"/>
              </a:rPr>
              <a:t>"Porque não é fácil, é um número só, que custa atender."</a:t>
            </a:r>
            <a:endParaRPr lang="pt-BR" dirty="0">
              <a:solidFill>
                <a:schemeClr val="bg2">
                  <a:lumMod val="50000"/>
                </a:schemeClr>
              </a:solidFill>
              <a:latin typeface="Calibri" panose="020F0502020204030204"/>
              <a:cs typeface="+mn-cs"/>
            </a:endParaRPr>
          </a:p>
        </p:txBody>
      </p:sp>
      <p:sp>
        <p:nvSpPr>
          <p:cNvPr id="4" name="CaixaDeTexto 3">
            <a:extLst>
              <a:ext uri="{FF2B5EF4-FFF2-40B4-BE49-F238E27FC236}">
                <a16:creationId xmlns:a16="http://schemas.microsoft.com/office/drawing/2014/main" id="{98BCEF06-5F7A-60CC-4832-3D4EE1A5813C}"/>
              </a:ext>
            </a:extLst>
          </p:cNvPr>
          <p:cNvSpPr txBox="1"/>
          <p:nvPr/>
        </p:nvSpPr>
        <p:spPr>
          <a:xfrm>
            <a:off x="6439" y="908720"/>
            <a:ext cx="10794909" cy="307777"/>
          </a:xfrm>
          <a:prstGeom prst="rect">
            <a:avLst/>
          </a:prstGeom>
          <a:noFill/>
        </p:spPr>
        <p:txBody>
          <a:bodyPr wrap="square" rtlCol="0">
            <a:spAutoFit/>
          </a:bodyPr>
          <a:lstStyle/>
          <a:p>
            <a:pPr algn="just" fontAlgn="auto">
              <a:spcBef>
                <a:spcPts val="933"/>
              </a:spcBef>
              <a:spcAft>
                <a:spcPts val="0"/>
              </a:spcAft>
            </a:pPr>
            <a:r>
              <a:rPr lang="pt-BR" sz="1400" b="1">
                <a:solidFill>
                  <a:schemeClr val="bg2">
                    <a:lumMod val="50000"/>
                  </a:schemeClr>
                </a:solidFill>
                <a:latin typeface="Calibri" panose="020F0502020204030204"/>
                <a:cs typeface="+mn-cs"/>
              </a:rPr>
              <a:t>19 - Quando preciso, tenho facilidade para entrar em contato com a minha operadora de plano de saúde (54%)</a:t>
            </a:r>
          </a:p>
        </p:txBody>
      </p:sp>
    </p:spTree>
    <p:extLst>
      <p:ext uri="{BB962C8B-B14F-4D97-AF65-F5344CB8AC3E}">
        <p14:creationId xmlns:p14="http://schemas.microsoft.com/office/powerpoint/2010/main" val="770244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C3407-41F7-89F1-517B-91CEEED6BCF7}"/>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2182708F-6A3C-4842-433B-64399629DD93}"/>
              </a:ext>
            </a:extLst>
          </p:cNvPr>
          <p:cNvSpPr/>
          <p:nvPr/>
        </p:nvSpPr>
        <p:spPr>
          <a:xfrm>
            <a:off x="1" y="168832"/>
            <a:ext cx="8185211"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a:latin typeface="Arial Rounded MT Bold" panose="020F0704030504030204" pitchFamily="34" charset="0"/>
              </a:rPr>
              <a:t>Jornada do Cliente – Justificativas dos não satisfeitos</a:t>
            </a:r>
            <a:endParaRPr lang="pt-BR">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EAE79685-5F1C-5412-7CAC-5010B6898D9B}"/>
              </a:ext>
            </a:extLst>
          </p:cNvPr>
          <p:cNvSpPr txBox="1"/>
          <p:nvPr/>
        </p:nvSpPr>
        <p:spPr>
          <a:xfrm>
            <a:off x="6440" y="1268760"/>
            <a:ext cx="10794910" cy="5563061"/>
          </a:xfrm>
          <a:prstGeom prst="rect">
            <a:avLst/>
          </a:prstGeom>
          <a:noFill/>
        </p:spPr>
        <p:txBody>
          <a:bodyPr wrap="square" rtlCol="0">
            <a:spAutoFit/>
          </a:bodyPr>
          <a:lstStyle>
            <a:defPPr>
              <a:defRPr lang="pt-BR"/>
            </a:defPPr>
            <a:lvl1pPr marL="380990" indent="-380990" algn="just">
              <a:spcBef>
                <a:spcPts val="933"/>
              </a:spcBef>
              <a:buFont typeface="Wingdings" panose="05000000000000000000" pitchFamily="2" charset="2"/>
              <a:buChar char="§"/>
              <a:defRPr sz="1200">
                <a:solidFill>
                  <a:schemeClr val="bg1">
                    <a:lumMod val="50000"/>
                  </a:schemeClr>
                </a:solidFill>
              </a:defRPr>
            </a:lvl1pPr>
          </a:lstStyle>
          <a:p>
            <a:pPr fontAlgn="auto">
              <a:spcAft>
                <a:spcPts val="0"/>
              </a:spcAft>
            </a:pPr>
            <a:r>
              <a:rPr lang="pt-BR" dirty="0">
                <a:solidFill>
                  <a:schemeClr val="bg2">
                    <a:lumMod val="50000"/>
                  </a:schemeClr>
                </a:solidFill>
                <a:latin typeface="Calibri" panose="020F0502020204030204"/>
                <a:cs typeface="+mn-cs"/>
              </a:rPr>
              <a:t>"Ultimamente não tenho resposta para as minhas solicitações."</a:t>
            </a:r>
          </a:p>
          <a:p>
            <a:pPr fontAlgn="auto">
              <a:spcAft>
                <a:spcPts val="0"/>
              </a:spcAft>
            </a:pPr>
            <a:r>
              <a:rPr lang="pt-BR" dirty="0">
                <a:solidFill>
                  <a:schemeClr val="bg2">
                    <a:lumMod val="50000"/>
                  </a:schemeClr>
                </a:solidFill>
                <a:latin typeface="Calibri" panose="020F0502020204030204"/>
                <a:cs typeface="+mn-cs"/>
              </a:rPr>
              <a:t>"Não tem atendimento por telefone - quando tem não atende"</a:t>
            </a:r>
          </a:p>
          <a:p>
            <a:pPr fontAlgn="auto">
              <a:spcAft>
                <a:spcPts val="0"/>
              </a:spcAft>
            </a:pPr>
            <a:r>
              <a:rPr lang="pt-BR" dirty="0">
                <a:solidFill>
                  <a:schemeClr val="bg2">
                    <a:lumMod val="50000"/>
                  </a:schemeClr>
                </a:solidFill>
                <a:latin typeface="Calibri" panose="020F0502020204030204"/>
                <a:cs typeface="+mn-cs"/>
              </a:rPr>
              <a:t>"O atendimento deixa a desejar. Quando temos uma emergência a resposta é automática e não sabemos a quem recorrer"</a:t>
            </a:r>
          </a:p>
          <a:p>
            <a:pPr fontAlgn="auto">
              <a:spcAft>
                <a:spcPts val="0"/>
              </a:spcAft>
            </a:pPr>
            <a:r>
              <a:rPr lang="pt-BR" dirty="0">
                <a:solidFill>
                  <a:schemeClr val="bg2">
                    <a:lumMod val="50000"/>
                  </a:schemeClr>
                </a:solidFill>
                <a:latin typeface="Calibri" panose="020F0502020204030204"/>
                <a:cs typeface="+mn-cs"/>
              </a:rPr>
              <a:t>"Atenderiam se dessem resultado. Repetindo, é difícil conversar com alguém que resolva minhas dificuldades, seja por telefone, whatsapp ou e-mail. Consigo algum resultado bom apenas quando aciono a ouvidoria."</a:t>
            </a:r>
          </a:p>
          <a:p>
            <a:pPr fontAlgn="auto">
              <a:spcAft>
                <a:spcPts val="0"/>
              </a:spcAft>
            </a:pPr>
            <a:r>
              <a:rPr lang="pt-BR" dirty="0">
                <a:solidFill>
                  <a:schemeClr val="bg2">
                    <a:lumMod val="50000"/>
                  </a:schemeClr>
                </a:solidFill>
                <a:latin typeface="Calibri" panose="020F0502020204030204"/>
                <a:cs typeface="+mn-cs"/>
              </a:rPr>
              <a:t>"Não consigo contato humano"</a:t>
            </a:r>
          </a:p>
          <a:p>
            <a:pPr fontAlgn="auto">
              <a:spcAft>
                <a:spcPts val="0"/>
              </a:spcAft>
            </a:pPr>
            <a:r>
              <a:rPr lang="pt-BR" dirty="0">
                <a:solidFill>
                  <a:schemeClr val="bg2">
                    <a:lumMod val="50000"/>
                  </a:schemeClr>
                </a:solidFill>
                <a:latin typeface="Calibri" panose="020F0502020204030204"/>
                <a:cs typeface="+mn-cs"/>
              </a:rPr>
              <a:t>"Nem todas as atendentes tem o conhecimento total sobre o plano"</a:t>
            </a:r>
          </a:p>
          <a:p>
            <a:pPr fontAlgn="auto">
              <a:spcAft>
                <a:spcPts val="0"/>
              </a:spcAft>
            </a:pPr>
            <a:r>
              <a:rPr lang="pt-BR" dirty="0">
                <a:solidFill>
                  <a:schemeClr val="bg2">
                    <a:lumMod val="50000"/>
                  </a:schemeClr>
                </a:solidFill>
                <a:latin typeface="Calibri" panose="020F0502020204030204"/>
                <a:cs typeface="+mn-cs"/>
              </a:rPr>
              <a:t>"Poderia ser melhor, mais rápida e mais eficiente"</a:t>
            </a:r>
          </a:p>
          <a:p>
            <a:pPr fontAlgn="auto">
              <a:spcAft>
                <a:spcPts val="0"/>
              </a:spcAft>
            </a:pPr>
            <a:r>
              <a:rPr lang="pt-BR" dirty="0">
                <a:solidFill>
                  <a:schemeClr val="bg2">
                    <a:lumMod val="50000"/>
                  </a:schemeClr>
                </a:solidFill>
                <a:latin typeface="Calibri" panose="020F0502020204030204"/>
                <a:cs typeface="+mn-cs"/>
              </a:rPr>
              <a:t>"Atendimento telefônico lento"</a:t>
            </a:r>
          </a:p>
          <a:p>
            <a:pPr fontAlgn="auto">
              <a:spcAft>
                <a:spcPts val="0"/>
              </a:spcAft>
            </a:pPr>
            <a:r>
              <a:rPr lang="pt-BR" dirty="0">
                <a:solidFill>
                  <a:schemeClr val="bg2">
                    <a:lumMod val="50000"/>
                  </a:schemeClr>
                </a:solidFill>
                <a:latin typeface="Calibri" panose="020F0502020204030204"/>
                <a:cs typeface="+mn-cs"/>
              </a:rPr>
              <a:t>"A ouvidoria a quem recorri por ocasião da minha cirurgia contactou-me após pedir auxílio à ANS para liberação do procedimento"</a:t>
            </a:r>
          </a:p>
          <a:p>
            <a:pPr fontAlgn="auto">
              <a:spcAft>
                <a:spcPts val="0"/>
              </a:spcAft>
            </a:pPr>
            <a:r>
              <a:rPr lang="pt-BR" dirty="0">
                <a:solidFill>
                  <a:schemeClr val="bg2">
                    <a:lumMod val="50000"/>
                  </a:schemeClr>
                </a:solidFill>
                <a:latin typeface="Calibri" panose="020F0502020204030204"/>
                <a:cs typeface="+mn-cs"/>
              </a:rPr>
              <a:t>"Muito demora em dar as respostas"</a:t>
            </a:r>
          </a:p>
          <a:p>
            <a:pPr fontAlgn="auto">
              <a:spcAft>
                <a:spcPts val="0"/>
              </a:spcAft>
            </a:pPr>
            <a:r>
              <a:rPr lang="pt-BR" dirty="0">
                <a:solidFill>
                  <a:schemeClr val="bg2">
                    <a:lumMod val="50000"/>
                  </a:schemeClr>
                </a:solidFill>
                <a:latin typeface="Calibri" panose="020F0502020204030204"/>
                <a:cs typeface="+mn-cs"/>
              </a:rPr>
              <a:t>"Alternativas limitadas e atendimento telefônico demorado."</a:t>
            </a:r>
          </a:p>
          <a:p>
            <a:pPr fontAlgn="auto">
              <a:spcAft>
                <a:spcPts val="0"/>
              </a:spcAft>
            </a:pPr>
            <a:r>
              <a:rPr lang="pt-BR" dirty="0">
                <a:solidFill>
                  <a:schemeClr val="bg2">
                    <a:lumMod val="50000"/>
                  </a:schemeClr>
                </a:solidFill>
                <a:latin typeface="Calibri" panose="020F0502020204030204"/>
                <a:cs typeface="+mn-cs"/>
              </a:rPr>
              <a:t>"Dificuldade em falar com os atendentes"</a:t>
            </a:r>
          </a:p>
          <a:p>
            <a:pPr fontAlgn="auto">
              <a:spcAft>
                <a:spcPts val="0"/>
              </a:spcAft>
            </a:pPr>
            <a:r>
              <a:rPr lang="pt-BR" dirty="0">
                <a:solidFill>
                  <a:schemeClr val="bg2">
                    <a:lumMod val="50000"/>
                  </a:schemeClr>
                </a:solidFill>
                <a:latin typeface="Calibri" panose="020F0502020204030204"/>
                <a:cs typeface="+mn-cs"/>
              </a:rPr>
              <a:t>"Não sei se melhorou mas entre junho a outubro estava horrível contatar com o plano. Tempo de espera muito longo."</a:t>
            </a:r>
          </a:p>
          <a:p>
            <a:pPr fontAlgn="auto">
              <a:spcAft>
                <a:spcPts val="0"/>
              </a:spcAft>
            </a:pPr>
            <a:r>
              <a:rPr lang="pt-BR" dirty="0">
                <a:solidFill>
                  <a:schemeClr val="bg2">
                    <a:lumMod val="50000"/>
                  </a:schemeClr>
                </a:solidFill>
                <a:latin typeface="Calibri" panose="020F0502020204030204"/>
                <a:cs typeface="+mn-cs"/>
              </a:rPr>
              <a:t>"Atendimento fraco"</a:t>
            </a:r>
          </a:p>
          <a:p>
            <a:pPr fontAlgn="auto">
              <a:spcAft>
                <a:spcPts val="0"/>
              </a:spcAft>
            </a:pPr>
            <a:r>
              <a:rPr lang="pt-BR" dirty="0">
                <a:solidFill>
                  <a:schemeClr val="bg2">
                    <a:lumMod val="50000"/>
                  </a:schemeClr>
                </a:solidFill>
                <a:latin typeface="Calibri" panose="020F0502020204030204"/>
                <a:cs typeface="+mn-cs"/>
              </a:rPr>
              <a:t>"Não, muito demorado e empurra pra outros canais. Estressante."</a:t>
            </a:r>
          </a:p>
          <a:p>
            <a:pPr fontAlgn="auto">
              <a:spcAft>
                <a:spcPts val="0"/>
              </a:spcAft>
            </a:pPr>
            <a:r>
              <a:rPr lang="pt-BR" dirty="0">
                <a:solidFill>
                  <a:schemeClr val="bg2">
                    <a:lumMod val="50000"/>
                  </a:schemeClr>
                </a:solidFill>
                <a:latin typeface="Calibri" panose="020F0502020204030204"/>
                <a:cs typeface="+mn-cs"/>
              </a:rPr>
              <a:t>"Não tenho um bom atendimento"</a:t>
            </a:r>
          </a:p>
          <a:p>
            <a:pPr fontAlgn="auto">
              <a:spcAft>
                <a:spcPts val="0"/>
              </a:spcAft>
            </a:pPr>
            <a:r>
              <a:rPr lang="pt-BR" dirty="0">
                <a:solidFill>
                  <a:schemeClr val="bg2">
                    <a:lumMod val="50000"/>
                  </a:schemeClr>
                </a:solidFill>
                <a:latin typeface="Calibri" panose="020F0502020204030204"/>
                <a:cs typeface="+mn-cs"/>
              </a:rPr>
              <a:t>"Atendem a ligação mas não resolvem"</a:t>
            </a:r>
          </a:p>
          <a:p>
            <a:pPr fontAlgn="auto">
              <a:spcAft>
                <a:spcPts val="0"/>
              </a:spcAft>
            </a:pPr>
            <a:endParaRPr lang="pt-BR" dirty="0">
              <a:solidFill>
                <a:schemeClr val="bg2">
                  <a:lumMod val="50000"/>
                </a:schemeClr>
              </a:solidFill>
              <a:latin typeface="Calibri" panose="020F0502020204030204"/>
              <a:cs typeface="+mn-cs"/>
            </a:endParaRPr>
          </a:p>
        </p:txBody>
      </p:sp>
      <p:sp>
        <p:nvSpPr>
          <p:cNvPr id="4" name="CaixaDeTexto 3">
            <a:extLst>
              <a:ext uri="{FF2B5EF4-FFF2-40B4-BE49-F238E27FC236}">
                <a16:creationId xmlns:a16="http://schemas.microsoft.com/office/drawing/2014/main" id="{B08E2DCE-4F30-FA15-2388-A99978312E1A}"/>
              </a:ext>
            </a:extLst>
          </p:cNvPr>
          <p:cNvSpPr txBox="1"/>
          <p:nvPr/>
        </p:nvSpPr>
        <p:spPr>
          <a:xfrm>
            <a:off x="6439" y="908720"/>
            <a:ext cx="10794909" cy="307777"/>
          </a:xfrm>
          <a:prstGeom prst="rect">
            <a:avLst/>
          </a:prstGeom>
          <a:noFill/>
        </p:spPr>
        <p:txBody>
          <a:bodyPr wrap="square" rtlCol="0">
            <a:spAutoFit/>
          </a:bodyPr>
          <a:lstStyle/>
          <a:p>
            <a:pPr algn="just" fontAlgn="auto">
              <a:spcBef>
                <a:spcPts val="933"/>
              </a:spcBef>
              <a:spcAft>
                <a:spcPts val="0"/>
              </a:spcAft>
            </a:pPr>
            <a:r>
              <a:rPr lang="pt-BR" sz="1400" b="1">
                <a:solidFill>
                  <a:schemeClr val="bg2">
                    <a:lumMod val="50000"/>
                  </a:schemeClr>
                </a:solidFill>
                <a:latin typeface="Calibri" panose="020F0502020204030204"/>
                <a:cs typeface="+mn-cs"/>
              </a:rPr>
              <a:t>20 - Os canais de atendimento da minha operadora de saúde atendem as minhas expectativas (52%)</a:t>
            </a:r>
          </a:p>
        </p:txBody>
      </p:sp>
    </p:spTree>
    <p:extLst>
      <p:ext uri="{BB962C8B-B14F-4D97-AF65-F5344CB8AC3E}">
        <p14:creationId xmlns:p14="http://schemas.microsoft.com/office/powerpoint/2010/main" val="1533882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91178-F41E-1DD8-C469-E2AAA6AE9512}"/>
            </a:ext>
          </a:extLst>
        </p:cNvPr>
        <p:cNvGrpSpPr/>
        <p:nvPr/>
      </p:nvGrpSpPr>
      <p:grpSpPr>
        <a:xfrm>
          <a:off x="0" y="0"/>
          <a:ext cx="0" cy="0"/>
          <a:chOff x="0" y="0"/>
          <a:chExt cx="0" cy="0"/>
        </a:xfrm>
      </p:grpSpPr>
      <p:sp>
        <p:nvSpPr>
          <p:cNvPr id="2" name="Retângulo de cantos arredondados 13">
            <a:extLst>
              <a:ext uri="{FF2B5EF4-FFF2-40B4-BE49-F238E27FC236}">
                <a16:creationId xmlns:a16="http://schemas.microsoft.com/office/drawing/2014/main" id="{1F095D4E-3C3F-4FA7-3928-C78640989646}"/>
              </a:ext>
            </a:extLst>
          </p:cNvPr>
          <p:cNvSpPr/>
          <p:nvPr/>
        </p:nvSpPr>
        <p:spPr>
          <a:xfrm>
            <a:off x="1" y="168832"/>
            <a:ext cx="8185211"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a:latin typeface="Arial Rounded MT Bold" panose="020F0704030504030204" pitchFamily="34" charset="0"/>
              </a:rPr>
              <a:t>Jornada do Cliente – Justificativas dos não satisfeitos</a:t>
            </a:r>
            <a:endParaRPr lang="pt-BR">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766480F3-11DD-2439-9C30-21DBFA26682C}"/>
              </a:ext>
            </a:extLst>
          </p:cNvPr>
          <p:cNvSpPr txBox="1"/>
          <p:nvPr/>
        </p:nvSpPr>
        <p:spPr>
          <a:xfrm>
            <a:off x="6440" y="1268760"/>
            <a:ext cx="10794910" cy="5147563"/>
          </a:xfrm>
          <a:prstGeom prst="rect">
            <a:avLst/>
          </a:prstGeom>
          <a:noFill/>
        </p:spPr>
        <p:txBody>
          <a:bodyPr wrap="square" rtlCol="0">
            <a:spAutoFit/>
          </a:bodyPr>
          <a:lstStyle>
            <a:defPPr>
              <a:defRPr lang="pt-BR"/>
            </a:defPPr>
            <a:lvl1pPr marL="380990" indent="-380990" algn="just">
              <a:spcBef>
                <a:spcPts val="933"/>
              </a:spcBef>
              <a:buFont typeface="Wingdings" panose="05000000000000000000" pitchFamily="2" charset="2"/>
              <a:buChar char="§"/>
              <a:defRPr sz="1200">
                <a:solidFill>
                  <a:schemeClr val="bg1">
                    <a:lumMod val="50000"/>
                  </a:schemeClr>
                </a:solidFill>
              </a:defRPr>
            </a:lvl1pPr>
          </a:lstStyle>
          <a:p>
            <a:pPr fontAlgn="auto">
              <a:spcAft>
                <a:spcPts val="0"/>
              </a:spcAft>
            </a:pPr>
            <a:r>
              <a:rPr lang="pt-BR" dirty="0">
                <a:solidFill>
                  <a:schemeClr val="bg2">
                    <a:lumMod val="50000"/>
                  </a:schemeClr>
                </a:solidFill>
                <a:latin typeface="Calibri" panose="020F0502020204030204"/>
                <a:cs typeface="+mn-cs"/>
              </a:rPr>
              <a:t>"Os atendentes nunca sabem de nada."</a:t>
            </a:r>
          </a:p>
          <a:p>
            <a:pPr fontAlgn="auto">
              <a:spcAft>
                <a:spcPts val="0"/>
              </a:spcAft>
            </a:pPr>
            <a:r>
              <a:rPr lang="pt-BR" dirty="0">
                <a:solidFill>
                  <a:schemeClr val="bg2">
                    <a:lumMod val="50000"/>
                  </a:schemeClr>
                </a:solidFill>
                <a:latin typeface="Calibri" panose="020F0502020204030204"/>
                <a:cs typeface="+mn-cs"/>
              </a:rPr>
              <a:t>"Não temos dados de canais de atendimentos para comunicar pois para comunicarmos com o Pasa temos que procurar os devidos telefones."</a:t>
            </a:r>
          </a:p>
          <a:p>
            <a:pPr fontAlgn="auto">
              <a:spcAft>
                <a:spcPts val="0"/>
              </a:spcAft>
            </a:pPr>
            <a:r>
              <a:rPr lang="pt-BR" dirty="0">
                <a:solidFill>
                  <a:schemeClr val="bg2">
                    <a:lumMod val="50000"/>
                  </a:schemeClr>
                </a:solidFill>
                <a:latin typeface="Calibri" panose="020F0502020204030204"/>
                <a:cs typeface="+mn-cs"/>
              </a:rPr>
              <a:t>"Muitas vezes não se tem uma resposta convincente."</a:t>
            </a:r>
          </a:p>
          <a:p>
            <a:pPr fontAlgn="auto">
              <a:spcAft>
                <a:spcPts val="0"/>
              </a:spcAft>
            </a:pPr>
            <a:r>
              <a:rPr lang="pt-BR" dirty="0">
                <a:solidFill>
                  <a:schemeClr val="bg2">
                    <a:lumMod val="50000"/>
                  </a:schemeClr>
                </a:solidFill>
                <a:latin typeface="Calibri" panose="020F0502020204030204"/>
                <a:cs typeface="+mn-cs"/>
              </a:rPr>
              <a:t>"Bem ruim, e muitas x informações não confiáveis, que parece respostas do script"</a:t>
            </a:r>
          </a:p>
          <a:p>
            <a:pPr fontAlgn="auto">
              <a:spcAft>
                <a:spcPts val="0"/>
              </a:spcAft>
            </a:pPr>
            <a:r>
              <a:rPr lang="pt-BR" dirty="0">
                <a:solidFill>
                  <a:schemeClr val="bg2">
                    <a:lumMod val="50000"/>
                  </a:schemeClr>
                </a:solidFill>
                <a:latin typeface="Calibri" panose="020F0502020204030204"/>
                <a:cs typeface="+mn-cs"/>
              </a:rPr>
              <a:t>"Não é fácil falar sobre o atendimento e nem sempre a resposta é suficiente, muita espera na resposta."</a:t>
            </a:r>
          </a:p>
          <a:p>
            <a:pPr fontAlgn="auto">
              <a:spcAft>
                <a:spcPts val="0"/>
              </a:spcAft>
            </a:pPr>
            <a:r>
              <a:rPr lang="pt-BR" dirty="0">
                <a:solidFill>
                  <a:schemeClr val="bg2">
                    <a:lumMod val="50000"/>
                  </a:schemeClr>
                </a:solidFill>
                <a:latin typeface="Calibri" panose="020F0502020204030204"/>
                <a:cs typeface="+mn-cs"/>
              </a:rPr>
              <a:t>"Aplicativo não funciona e não sei como falar com um atendente"</a:t>
            </a:r>
          </a:p>
          <a:p>
            <a:pPr fontAlgn="auto">
              <a:spcAft>
                <a:spcPts val="0"/>
              </a:spcAft>
            </a:pPr>
            <a:r>
              <a:rPr lang="pt-BR" dirty="0">
                <a:solidFill>
                  <a:schemeClr val="bg2">
                    <a:lumMod val="50000"/>
                  </a:schemeClr>
                </a:solidFill>
                <a:latin typeface="Calibri" panose="020F0502020204030204"/>
                <a:cs typeface="+mn-cs"/>
              </a:rPr>
              <a:t>"Não são bem definidos quando quem atende é um robô"</a:t>
            </a:r>
          </a:p>
          <a:p>
            <a:pPr fontAlgn="auto">
              <a:spcAft>
                <a:spcPts val="0"/>
              </a:spcAft>
            </a:pPr>
            <a:r>
              <a:rPr lang="pt-BR" dirty="0">
                <a:solidFill>
                  <a:schemeClr val="bg2">
                    <a:lumMod val="50000"/>
                  </a:schemeClr>
                </a:solidFill>
                <a:latin typeface="Calibri" panose="020F0502020204030204"/>
                <a:cs typeface="+mn-cs"/>
              </a:rPr>
              <a:t>"Falta de conhecimento"</a:t>
            </a:r>
          </a:p>
          <a:p>
            <a:pPr fontAlgn="auto">
              <a:spcAft>
                <a:spcPts val="0"/>
              </a:spcAft>
            </a:pPr>
            <a:r>
              <a:rPr lang="pt-BR" dirty="0">
                <a:solidFill>
                  <a:schemeClr val="bg2">
                    <a:lumMod val="50000"/>
                  </a:schemeClr>
                </a:solidFill>
                <a:latin typeface="Calibri" panose="020F0502020204030204"/>
                <a:cs typeface="+mn-cs"/>
              </a:rPr>
              <a:t>"Opções de assuntos a tratar limitadas."</a:t>
            </a:r>
          </a:p>
          <a:p>
            <a:pPr fontAlgn="auto">
              <a:spcAft>
                <a:spcPts val="0"/>
              </a:spcAft>
            </a:pPr>
            <a:r>
              <a:rPr lang="pt-BR" dirty="0">
                <a:solidFill>
                  <a:schemeClr val="bg2">
                    <a:lumMod val="50000"/>
                  </a:schemeClr>
                </a:solidFill>
                <a:latin typeface="Calibri" panose="020F0502020204030204"/>
                <a:cs typeface="+mn-cs"/>
              </a:rPr>
              <a:t>"Não é claro e não é resolutivo."</a:t>
            </a:r>
          </a:p>
          <a:p>
            <a:pPr fontAlgn="auto">
              <a:spcAft>
                <a:spcPts val="0"/>
              </a:spcAft>
            </a:pPr>
            <a:r>
              <a:rPr lang="pt-BR" dirty="0">
                <a:solidFill>
                  <a:schemeClr val="bg2">
                    <a:lumMod val="50000"/>
                  </a:schemeClr>
                </a:solidFill>
                <a:latin typeface="Calibri" panose="020F0502020204030204"/>
                <a:cs typeface="+mn-cs"/>
              </a:rPr>
              <a:t>"Já comentei que a ouvidoria (nota 10). A Pasa, a meu ver deveria melhorar a comunicação, para resolver assuntos diversos.(Não sei com quem tratar.. A secretária eletrônica deixa a desejar, desculpe a franqueza."</a:t>
            </a:r>
          </a:p>
          <a:p>
            <a:pPr fontAlgn="auto">
              <a:spcAft>
                <a:spcPts val="0"/>
              </a:spcAft>
            </a:pPr>
            <a:r>
              <a:rPr lang="pt-BR" dirty="0">
                <a:solidFill>
                  <a:schemeClr val="bg2">
                    <a:lumMod val="50000"/>
                  </a:schemeClr>
                </a:solidFill>
                <a:latin typeface="Calibri" panose="020F0502020204030204"/>
                <a:cs typeface="+mn-cs"/>
              </a:rPr>
              <a:t>"Algumas vezes tentei usar os canais oferecidos, (principalmente a ouvidoria) depois do envio do meu questionamento, fica na tela apenas o enviando , é frustrante."</a:t>
            </a:r>
          </a:p>
          <a:p>
            <a:pPr fontAlgn="auto">
              <a:spcAft>
                <a:spcPts val="0"/>
              </a:spcAft>
            </a:pPr>
            <a:r>
              <a:rPr lang="pt-BR" dirty="0">
                <a:solidFill>
                  <a:schemeClr val="bg2">
                    <a:lumMod val="50000"/>
                  </a:schemeClr>
                </a:solidFill>
                <a:latin typeface="Calibri" panose="020F0502020204030204"/>
                <a:cs typeface="+mn-cs"/>
              </a:rPr>
              <a:t>"Nem sempre quem atende tem expertise para solucionar o problema"</a:t>
            </a:r>
          </a:p>
          <a:p>
            <a:pPr fontAlgn="auto">
              <a:spcAft>
                <a:spcPts val="0"/>
              </a:spcAft>
            </a:pPr>
            <a:r>
              <a:rPr lang="pt-BR" dirty="0">
                <a:solidFill>
                  <a:schemeClr val="bg2">
                    <a:lumMod val="50000"/>
                  </a:schemeClr>
                </a:solidFill>
                <a:latin typeface="Calibri" panose="020F0502020204030204"/>
                <a:cs typeface="+mn-cs"/>
              </a:rPr>
              <a:t>"Impossível comunicação"</a:t>
            </a:r>
          </a:p>
          <a:p>
            <a:pPr fontAlgn="auto">
              <a:spcAft>
                <a:spcPts val="0"/>
              </a:spcAft>
            </a:pPr>
            <a:r>
              <a:rPr lang="pt-BR" dirty="0">
                <a:solidFill>
                  <a:schemeClr val="bg2">
                    <a:lumMod val="50000"/>
                  </a:schemeClr>
                </a:solidFill>
                <a:latin typeface="Calibri" panose="020F0502020204030204"/>
                <a:cs typeface="+mn-cs"/>
              </a:rPr>
              <a:t>"O atendimento nos canais não é simples. Normalmente são confusos e o acesso, via URA, é muito complicado. Imagino a dificuldade para pessoas de idade e poucos familiarizadas com o digital."</a:t>
            </a:r>
          </a:p>
          <a:p>
            <a:pPr fontAlgn="auto">
              <a:spcAft>
                <a:spcPts val="0"/>
              </a:spcAft>
            </a:pPr>
            <a:r>
              <a:rPr lang="pt-BR" dirty="0">
                <a:solidFill>
                  <a:schemeClr val="bg2">
                    <a:lumMod val="50000"/>
                  </a:schemeClr>
                </a:solidFill>
                <a:latin typeface="Calibri" panose="020F0502020204030204"/>
                <a:cs typeface="+mn-cs"/>
              </a:rPr>
              <a:t>"Precisei de um suporte e não consegui falar"</a:t>
            </a:r>
          </a:p>
        </p:txBody>
      </p:sp>
      <p:sp>
        <p:nvSpPr>
          <p:cNvPr id="4" name="CaixaDeTexto 3">
            <a:extLst>
              <a:ext uri="{FF2B5EF4-FFF2-40B4-BE49-F238E27FC236}">
                <a16:creationId xmlns:a16="http://schemas.microsoft.com/office/drawing/2014/main" id="{B094569C-AEC7-A76C-FC3E-06F06112B7D8}"/>
              </a:ext>
            </a:extLst>
          </p:cNvPr>
          <p:cNvSpPr txBox="1"/>
          <p:nvPr/>
        </p:nvSpPr>
        <p:spPr>
          <a:xfrm>
            <a:off x="6439" y="908720"/>
            <a:ext cx="10794909" cy="307777"/>
          </a:xfrm>
          <a:prstGeom prst="rect">
            <a:avLst/>
          </a:prstGeom>
          <a:noFill/>
        </p:spPr>
        <p:txBody>
          <a:bodyPr wrap="square" rtlCol="0">
            <a:spAutoFit/>
          </a:bodyPr>
          <a:lstStyle/>
          <a:p>
            <a:pPr algn="just" fontAlgn="auto">
              <a:spcBef>
                <a:spcPts val="933"/>
              </a:spcBef>
              <a:spcAft>
                <a:spcPts val="0"/>
              </a:spcAft>
            </a:pPr>
            <a:r>
              <a:rPr lang="pt-BR" sz="1400" b="1">
                <a:solidFill>
                  <a:schemeClr val="bg2">
                    <a:lumMod val="50000"/>
                  </a:schemeClr>
                </a:solidFill>
                <a:latin typeface="Calibri" panose="020F0502020204030204"/>
                <a:cs typeface="+mn-cs"/>
              </a:rPr>
              <a:t>18 - Os canais de comunicação são bem definidos (quando tenho um assunto, sei com quem tratar) (51%)</a:t>
            </a:r>
          </a:p>
        </p:txBody>
      </p:sp>
    </p:spTree>
    <p:extLst>
      <p:ext uri="{BB962C8B-B14F-4D97-AF65-F5344CB8AC3E}">
        <p14:creationId xmlns:p14="http://schemas.microsoft.com/office/powerpoint/2010/main" val="1161745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26E6208-D81E-6758-ED3B-04505583476D}"/>
              </a:ext>
            </a:extLst>
          </p:cNvPr>
          <p:cNvPicPr>
            <a:picLocks noChangeAspect="1"/>
          </p:cNvPicPr>
          <p:nvPr/>
        </p:nvPicPr>
        <p:blipFill rotWithShape="1">
          <a:blip r:embed="rId2"/>
          <a:srcRect l="56066" r="14803"/>
          <a:stretch/>
        </p:blipFill>
        <p:spPr>
          <a:xfrm>
            <a:off x="7415997" y="1148813"/>
            <a:ext cx="2881222" cy="4449600"/>
          </a:xfrm>
          <a:prstGeom prst="rect">
            <a:avLst/>
          </a:prstGeom>
        </p:spPr>
      </p:pic>
      <p:sp>
        <p:nvSpPr>
          <p:cNvPr id="34" name="Retângulo de cantos arredondados 13">
            <a:extLst>
              <a:ext uri="{FF2B5EF4-FFF2-40B4-BE49-F238E27FC236}">
                <a16:creationId xmlns:a16="http://schemas.microsoft.com/office/drawing/2014/main" id="{B220D719-9632-FE10-B605-2C8E4ACC7ECE}"/>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3300" b="0" i="0" u="none" strike="noStrike" kern="1200" cap="none" spc="0" normalizeH="0" baseline="0" noProof="0">
                <a:ln>
                  <a:noFill/>
                </a:ln>
                <a:solidFill>
                  <a:srgbClr val="FFFFFF"/>
                </a:solidFill>
                <a:effectLst/>
                <a:uLnTx/>
                <a:uFillTx/>
                <a:latin typeface="Arial Rounded MT Bold" panose="020F0704030504030204" pitchFamily="34" charset="0"/>
                <a:ea typeface="+mn-ea"/>
                <a:cs typeface="+mn-cs"/>
              </a:rPr>
              <a:t>NPS - Fidelidade</a:t>
            </a:r>
            <a:endParaRPr kumimoji="0" lang="pt-BR" sz="3000" b="0" i="0" u="none" strike="noStrike" kern="1200" cap="none" spc="0" normalizeH="0" baseline="0" noProof="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37" name="Gráfico 36">
            <a:extLst>
              <a:ext uri="{FF2B5EF4-FFF2-40B4-BE49-F238E27FC236}">
                <a16:creationId xmlns:a16="http://schemas.microsoft.com/office/drawing/2014/main" id="{535E7B14-F734-B265-A5D0-5C883526D0ED}"/>
              </a:ext>
            </a:extLst>
          </p:cNvPr>
          <p:cNvGraphicFramePr/>
          <p:nvPr>
            <p:extLst>
              <p:ext uri="{D42A27DB-BD31-4B8C-83A1-F6EECF244321}">
                <p14:modId xmlns:p14="http://schemas.microsoft.com/office/powerpoint/2010/main" val="3041253270"/>
              </p:ext>
            </p:extLst>
          </p:nvPr>
        </p:nvGraphicFramePr>
        <p:xfrm>
          <a:off x="283329" y="3411364"/>
          <a:ext cx="5909434" cy="2234215"/>
        </p:xfrm>
        <a:graphic>
          <a:graphicData uri="http://schemas.openxmlformats.org/drawingml/2006/chart">
            <c:chart xmlns:c="http://schemas.openxmlformats.org/drawingml/2006/chart" xmlns:r="http://schemas.openxmlformats.org/officeDocument/2006/relationships" r:id="rId3"/>
          </a:graphicData>
        </a:graphic>
      </p:graphicFrame>
      <p:sp>
        <p:nvSpPr>
          <p:cNvPr id="38" name="CaixaDeTexto 37">
            <a:extLst>
              <a:ext uri="{FF2B5EF4-FFF2-40B4-BE49-F238E27FC236}">
                <a16:creationId xmlns:a16="http://schemas.microsoft.com/office/drawing/2014/main" id="{10C23571-0096-04B7-B0E2-1000CD37EE4C}"/>
              </a:ext>
            </a:extLst>
          </p:cNvPr>
          <p:cNvSpPr txBox="1"/>
          <p:nvPr/>
        </p:nvSpPr>
        <p:spPr>
          <a:xfrm>
            <a:off x="0" y="912105"/>
            <a:ext cx="6984851" cy="523170"/>
          </a:xfrm>
          <a:prstGeom prst="rect">
            <a:avLst/>
          </a:prstGeom>
          <a:noFill/>
        </p:spPr>
        <p:txBody>
          <a:bodyPr wrap="square" lIns="91391" tIns="45695" rIns="91391" bIns="45695" rtlCol="0">
            <a:spAutoFit/>
          </a:bodyPr>
          <a:lstStyle/>
          <a:p>
            <a:pPr algn="just" fontAlgn="auto">
              <a:spcBef>
                <a:spcPts val="0"/>
              </a:spcBef>
              <a:spcAft>
                <a:spcPts val="0"/>
              </a:spcAft>
            </a:pPr>
            <a:r>
              <a:rPr lang="pt-BR" sz="1400" b="1">
                <a:solidFill>
                  <a:schemeClr val="bg2">
                    <a:lumMod val="50000"/>
                  </a:schemeClr>
                </a:solidFill>
                <a:latin typeface="Calibri" panose="020F0502020204030204"/>
                <a:cs typeface="+mn-cs"/>
              </a:rPr>
              <a:t>21 - Qual a probabilidade de indicar o Plano PASA a um parente ou amigo? Dê uma nota de 0 a 10, onde 0 é nem um pouco provável e 10 é altamente provável.</a:t>
            </a:r>
          </a:p>
        </p:txBody>
      </p:sp>
      <p:sp>
        <p:nvSpPr>
          <p:cNvPr id="39" name="Retângulo de cantos arredondados 11">
            <a:extLst>
              <a:ext uri="{FF2B5EF4-FFF2-40B4-BE49-F238E27FC236}">
                <a16:creationId xmlns:a16="http://schemas.microsoft.com/office/drawing/2014/main" id="{1662FCE7-3440-04B7-283F-31396849C473}"/>
              </a:ext>
            </a:extLst>
          </p:cNvPr>
          <p:cNvSpPr/>
          <p:nvPr/>
        </p:nvSpPr>
        <p:spPr>
          <a:xfrm>
            <a:off x="88398" y="1557716"/>
            <a:ext cx="1619789" cy="360000"/>
          </a:xfrm>
          <a:prstGeom prst="roundRect">
            <a:avLst/>
          </a:prstGeom>
          <a:solidFill>
            <a:sysClr val="window" lastClr="FFFFFF">
              <a:lumMod val="65000"/>
            </a:sysClr>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500" b="1" i="0" u="none" strike="noStrike" kern="0" cap="none" spc="0" normalizeH="0" baseline="0" noProof="0">
                <a:ln>
                  <a:noFill/>
                </a:ln>
                <a:solidFill>
                  <a:prstClr val="white"/>
                </a:solidFill>
                <a:effectLst/>
                <a:uLnTx/>
                <a:uFillTx/>
                <a:latin typeface="Calibri" panose="020F0502020204030204"/>
                <a:ea typeface="+mn-ea"/>
                <a:cs typeface="+mn-cs"/>
              </a:rPr>
              <a:t>PROMOTOR</a:t>
            </a:r>
          </a:p>
        </p:txBody>
      </p:sp>
      <p:sp>
        <p:nvSpPr>
          <p:cNvPr id="40" name="Retângulo de cantos arredondados 12">
            <a:extLst>
              <a:ext uri="{FF2B5EF4-FFF2-40B4-BE49-F238E27FC236}">
                <a16:creationId xmlns:a16="http://schemas.microsoft.com/office/drawing/2014/main" id="{BDAE2F2B-516E-11BC-4F24-A382ED6CB0FF}"/>
              </a:ext>
            </a:extLst>
          </p:cNvPr>
          <p:cNvSpPr/>
          <p:nvPr/>
        </p:nvSpPr>
        <p:spPr>
          <a:xfrm>
            <a:off x="75146" y="2566728"/>
            <a:ext cx="1619789" cy="360000"/>
          </a:xfrm>
          <a:prstGeom prst="roundRect">
            <a:avLst/>
          </a:prstGeom>
          <a:solidFill>
            <a:sysClr val="window" lastClr="FFFFFF">
              <a:lumMod val="65000"/>
            </a:sysClr>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500" b="1" i="0" u="none" strike="noStrike" kern="0" cap="none" spc="0" normalizeH="0" baseline="0" noProof="0">
                <a:ln>
                  <a:noFill/>
                </a:ln>
                <a:solidFill>
                  <a:prstClr val="white"/>
                </a:solidFill>
                <a:effectLst/>
                <a:uLnTx/>
                <a:uFillTx/>
                <a:latin typeface="Calibri" panose="020F0502020204030204"/>
                <a:ea typeface="+mn-ea"/>
                <a:cs typeface="+mn-cs"/>
              </a:rPr>
              <a:t>NEUTRO</a:t>
            </a:r>
          </a:p>
        </p:txBody>
      </p:sp>
      <p:sp>
        <p:nvSpPr>
          <p:cNvPr id="41" name="Retângulo de cantos arredondados 13">
            <a:extLst>
              <a:ext uri="{FF2B5EF4-FFF2-40B4-BE49-F238E27FC236}">
                <a16:creationId xmlns:a16="http://schemas.microsoft.com/office/drawing/2014/main" id="{1BED72A7-E4FE-D59A-CBA1-06D8EBDE1B11}"/>
              </a:ext>
            </a:extLst>
          </p:cNvPr>
          <p:cNvSpPr/>
          <p:nvPr/>
        </p:nvSpPr>
        <p:spPr>
          <a:xfrm>
            <a:off x="2736379" y="1561212"/>
            <a:ext cx="1619789" cy="360000"/>
          </a:xfrm>
          <a:prstGeom prst="roundRect">
            <a:avLst/>
          </a:prstGeom>
          <a:solidFill>
            <a:sysClr val="window" lastClr="FFFFFF">
              <a:lumMod val="65000"/>
            </a:sysClr>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500" b="1" i="0" u="none" strike="noStrike" kern="0" cap="none" spc="0" normalizeH="0" baseline="0" noProof="0">
                <a:ln>
                  <a:noFill/>
                </a:ln>
                <a:solidFill>
                  <a:prstClr val="white"/>
                </a:solidFill>
                <a:effectLst/>
                <a:uLnTx/>
                <a:uFillTx/>
                <a:latin typeface="Calibri" panose="020F0502020204030204"/>
                <a:ea typeface="+mn-ea"/>
                <a:cs typeface="+mn-cs"/>
              </a:rPr>
              <a:t>DETRATOR</a:t>
            </a:r>
          </a:p>
        </p:txBody>
      </p:sp>
      <p:sp>
        <p:nvSpPr>
          <p:cNvPr id="42" name="Elipse 41">
            <a:extLst>
              <a:ext uri="{FF2B5EF4-FFF2-40B4-BE49-F238E27FC236}">
                <a16:creationId xmlns:a16="http://schemas.microsoft.com/office/drawing/2014/main" id="{C6BDF9CB-27E5-D893-93F6-CA03DC89FAF8}"/>
              </a:ext>
            </a:extLst>
          </p:cNvPr>
          <p:cNvSpPr/>
          <p:nvPr/>
        </p:nvSpPr>
        <p:spPr>
          <a:xfrm>
            <a:off x="1584379" y="1451989"/>
            <a:ext cx="575925" cy="576000"/>
          </a:xfrm>
          <a:prstGeom prst="ellipse">
            <a:avLst/>
          </a:prstGeom>
          <a:solidFill>
            <a:srgbClr val="70AD47"/>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b="1" kern="0">
                <a:solidFill>
                  <a:prstClr val="white"/>
                </a:solidFill>
                <a:latin typeface="Calibri" panose="020F0502020204030204"/>
                <a:cs typeface="+mn-cs"/>
              </a:rPr>
              <a:t>40</a:t>
            </a:r>
            <a:endParaRPr kumimoji="0" lang="pt-BR" sz="15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Elipse 42">
            <a:extLst>
              <a:ext uri="{FF2B5EF4-FFF2-40B4-BE49-F238E27FC236}">
                <a16:creationId xmlns:a16="http://schemas.microsoft.com/office/drawing/2014/main" id="{1977D4F2-84E8-016B-605D-8AFF8C1F860E}"/>
              </a:ext>
            </a:extLst>
          </p:cNvPr>
          <p:cNvSpPr/>
          <p:nvPr/>
        </p:nvSpPr>
        <p:spPr>
          <a:xfrm>
            <a:off x="1571127" y="2439050"/>
            <a:ext cx="575925" cy="576000"/>
          </a:xfrm>
          <a:prstGeom prst="ellipse">
            <a:avLst/>
          </a:prstGeom>
          <a:solidFill>
            <a:srgbClr val="FFC000">
              <a:lumMod val="40000"/>
              <a:lumOff val="60000"/>
            </a:srgbClr>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b="1" kern="0">
                <a:solidFill>
                  <a:prstClr val="black">
                    <a:lumMod val="75000"/>
                    <a:lumOff val="25000"/>
                  </a:prstClr>
                </a:solidFill>
                <a:latin typeface="Calibri" panose="020F0502020204030204"/>
                <a:cs typeface="+mn-cs"/>
              </a:rPr>
              <a:t>36</a:t>
            </a:r>
            <a:endParaRPr kumimoji="0" lang="pt-BR" sz="1500" b="1" i="0" u="none" strike="noStrike" kern="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44" name="Elipse 43">
            <a:extLst>
              <a:ext uri="{FF2B5EF4-FFF2-40B4-BE49-F238E27FC236}">
                <a16:creationId xmlns:a16="http://schemas.microsoft.com/office/drawing/2014/main" id="{6E6D9ECA-3C3F-85B2-2CEC-8FB5F9DADC13}"/>
              </a:ext>
            </a:extLst>
          </p:cNvPr>
          <p:cNvSpPr/>
          <p:nvPr/>
        </p:nvSpPr>
        <p:spPr>
          <a:xfrm>
            <a:off x="4232360" y="1450601"/>
            <a:ext cx="575925" cy="576000"/>
          </a:xfrm>
          <a:prstGeom prst="ellipse">
            <a:avLst/>
          </a:prstGeom>
          <a:solidFill>
            <a:srgbClr val="FF7C80"/>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b="1" kern="0">
                <a:solidFill>
                  <a:prstClr val="white"/>
                </a:solidFill>
                <a:latin typeface="Calibri" panose="020F0502020204030204"/>
                <a:cs typeface="+mn-cs"/>
              </a:rPr>
              <a:t>24</a:t>
            </a:r>
            <a:endParaRPr kumimoji="0" lang="pt-BR" sz="15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Menos 17">
            <a:extLst>
              <a:ext uri="{FF2B5EF4-FFF2-40B4-BE49-F238E27FC236}">
                <a16:creationId xmlns:a16="http://schemas.microsoft.com/office/drawing/2014/main" id="{22B4068C-19C4-50FE-0099-D7E598C9607A}"/>
              </a:ext>
            </a:extLst>
          </p:cNvPr>
          <p:cNvSpPr/>
          <p:nvPr/>
        </p:nvSpPr>
        <p:spPr>
          <a:xfrm>
            <a:off x="2160315" y="1598321"/>
            <a:ext cx="576000" cy="342624"/>
          </a:xfrm>
          <a:prstGeom prst="mathMinus">
            <a:avLst/>
          </a:prstGeom>
          <a:solidFill>
            <a:sysClr val="window" lastClr="FFFFFF">
              <a:lumMod val="65000"/>
            </a:sysClr>
          </a:solidFill>
          <a:ln w="12700" cap="flat" cmpd="sng" algn="ctr">
            <a:noFill/>
            <a:prstDash val="solid"/>
            <a:miter lim="800000"/>
          </a:ln>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Igual 18">
            <a:extLst>
              <a:ext uri="{FF2B5EF4-FFF2-40B4-BE49-F238E27FC236}">
                <a16:creationId xmlns:a16="http://schemas.microsoft.com/office/drawing/2014/main" id="{22115239-56B4-5FEB-A022-56CFBF83972D}"/>
              </a:ext>
            </a:extLst>
          </p:cNvPr>
          <p:cNvSpPr/>
          <p:nvPr/>
        </p:nvSpPr>
        <p:spPr>
          <a:xfrm>
            <a:off x="4896619" y="1495746"/>
            <a:ext cx="576000" cy="527584"/>
          </a:xfrm>
          <a:prstGeom prst="mathEqual">
            <a:avLst/>
          </a:prstGeom>
          <a:solidFill>
            <a:sysClr val="window" lastClr="FFFFFF">
              <a:lumMod val="65000"/>
            </a:sysClr>
          </a:solidFill>
          <a:ln w="12700" cap="flat" cmpd="sng" algn="ctr">
            <a:noFill/>
            <a:prstDash val="solid"/>
            <a:miter lim="800000"/>
          </a:ln>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5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 name="Retângulo de cantos arredondados 19">
            <a:extLst>
              <a:ext uri="{FF2B5EF4-FFF2-40B4-BE49-F238E27FC236}">
                <a16:creationId xmlns:a16="http://schemas.microsoft.com/office/drawing/2014/main" id="{F734E430-F379-75F7-6708-6DDB12831435}"/>
              </a:ext>
            </a:extLst>
          </p:cNvPr>
          <p:cNvSpPr/>
          <p:nvPr/>
        </p:nvSpPr>
        <p:spPr>
          <a:xfrm>
            <a:off x="5544691" y="1579806"/>
            <a:ext cx="1328614" cy="360000"/>
          </a:xfrm>
          <a:prstGeom prst="roundRect">
            <a:avLst/>
          </a:prstGeom>
          <a:solidFill>
            <a:sysClr val="window" lastClr="FFFFFF">
              <a:lumMod val="65000"/>
            </a:sysClr>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500" b="1" i="0" u="none" strike="noStrike" kern="0" cap="none" spc="0" normalizeH="0" baseline="0" noProof="0">
                <a:ln>
                  <a:noFill/>
                </a:ln>
                <a:solidFill>
                  <a:prstClr val="white"/>
                </a:solidFill>
                <a:effectLst/>
                <a:uLnTx/>
                <a:uFillTx/>
                <a:latin typeface="Calibri" panose="020F0502020204030204"/>
                <a:ea typeface="+mn-ea"/>
                <a:cs typeface="+mn-cs"/>
              </a:rPr>
              <a:t>NPS</a:t>
            </a:r>
          </a:p>
        </p:txBody>
      </p:sp>
      <p:sp>
        <p:nvSpPr>
          <p:cNvPr id="48" name="Elipse 47">
            <a:extLst>
              <a:ext uri="{FF2B5EF4-FFF2-40B4-BE49-F238E27FC236}">
                <a16:creationId xmlns:a16="http://schemas.microsoft.com/office/drawing/2014/main" id="{9D1BAFCA-A40A-A367-BC58-AEB6E3FA7523}"/>
              </a:ext>
            </a:extLst>
          </p:cNvPr>
          <p:cNvSpPr/>
          <p:nvPr/>
        </p:nvSpPr>
        <p:spPr>
          <a:xfrm>
            <a:off x="6741700" y="1471806"/>
            <a:ext cx="575925" cy="576000"/>
          </a:xfrm>
          <a:prstGeom prst="ellipse">
            <a:avLst/>
          </a:prstGeom>
          <a:solidFill>
            <a:srgbClr val="FF7C80"/>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b="1" kern="0">
                <a:solidFill>
                  <a:prstClr val="white"/>
                </a:solidFill>
                <a:latin typeface="Calibri" panose="020F0502020204030204"/>
                <a:cs typeface="+mn-cs"/>
              </a:rPr>
              <a:t>16</a:t>
            </a:r>
            <a:endParaRPr kumimoji="0" lang="pt-BR" sz="1500" b="1"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9" name="Grupo 21">
            <a:extLst>
              <a:ext uri="{FF2B5EF4-FFF2-40B4-BE49-F238E27FC236}">
                <a16:creationId xmlns:a16="http://schemas.microsoft.com/office/drawing/2014/main" id="{9C5BAD02-9527-8B99-D76F-59D8C022C097}"/>
              </a:ext>
            </a:extLst>
          </p:cNvPr>
          <p:cNvGrpSpPr/>
          <p:nvPr/>
        </p:nvGrpSpPr>
        <p:grpSpPr>
          <a:xfrm>
            <a:off x="7298636" y="5645581"/>
            <a:ext cx="2585286" cy="803774"/>
            <a:chOff x="6137384" y="4692080"/>
            <a:chExt cx="2675203" cy="780275"/>
          </a:xfrm>
        </p:grpSpPr>
        <p:sp>
          <p:nvSpPr>
            <p:cNvPr id="50" name="Retângulo de cantos arredondados 22">
              <a:extLst>
                <a:ext uri="{FF2B5EF4-FFF2-40B4-BE49-F238E27FC236}">
                  <a16:creationId xmlns:a16="http://schemas.microsoft.com/office/drawing/2014/main" id="{8DF63F5C-7ACD-B885-FB3A-8B7B6C158BB3}"/>
                </a:ext>
              </a:extLst>
            </p:cNvPr>
            <p:cNvSpPr/>
            <p:nvPr/>
          </p:nvSpPr>
          <p:spPr>
            <a:xfrm>
              <a:off x="6145269" y="4692080"/>
              <a:ext cx="2615725" cy="780275"/>
            </a:xfrm>
            <a:prstGeom prst="rect">
              <a:avLst/>
            </a:prstGeom>
            <a:noFill/>
            <a:ln w="635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cs typeface="+mn-cs"/>
              </a:endParaRPr>
            </a:p>
          </p:txBody>
        </p:sp>
        <p:sp>
          <p:nvSpPr>
            <p:cNvPr id="51" name="CaixaDeTexto 50">
              <a:extLst>
                <a:ext uri="{FF2B5EF4-FFF2-40B4-BE49-F238E27FC236}">
                  <a16:creationId xmlns:a16="http://schemas.microsoft.com/office/drawing/2014/main" id="{BD92EF8D-4180-79E0-8806-04AE9041BE92}"/>
                </a:ext>
              </a:extLst>
            </p:cNvPr>
            <p:cNvSpPr txBox="1"/>
            <p:nvPr/>
          </p:nvSpPr>
          <p:spPr>
            <a:xfrm>
              <a:off x="6137384" y="4736463"/>
              <a:ext cx="2675203" cy="26890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chemeClr val="bg2">
                      <a:lumMod val="50000"/>
                    </a:schemeClr>
                  </a:solidFill>
                  <a:effectLst/>
                  <a:uLnTx/>
                  <a:uFillTx/>
                  <a:latin typeface="Calibri" panose="020F0502020204030204"/>
                  <a:cs typeface="+mn-cs"/>
                </a:rPr>
                <a:t>Escala NPS</a:t>
              </a:r>
            </a:p>
          </p:txBody>
        </p:sp>
        <p:sp>
          <p:nvSpPr>
            <p:cNvPr id="52" name="Retângulo de cantos arredondados 25">
              <a:extLst>
                <a:ext uri="{FF2B5EF4-FFF2-40B4-BE49-F238E27FC236}">
                  <a16:creationId xmlns:a16="http://schemas.microsoft.com/office/drawing/2014/main" id="{A44DF69E-2689-238A-28FE-831A8AD9EB0A}"/>
                </a:ext>
              </a:extLst>
            </p:cNvPr>
            <p:cNvSpPr/>
            <p:nvPr/>
          </p:nvSpPr>
          <p:spPr>
            <a:xfrm>
              <a:off x="6288538" y="5052938"/>
              <a:ext cx="720000" cy="335409"/>
            </a:xfrm>
            <a:prstGeom prst="roundRect">
              <a:avLst/>
            </a:prstGeom>
            <a:solidFill>
              <a:srgbClr val="FF7C8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prstClr val="white"/>
                  </a:solidFill>
                  <a:effectLst/>
                  <a:uLnTx/>
                  <a:uFillTx/>
                  <a:latin typeface="Calibri" panose="020F0502020204030204"/>
                  <a:cs typeface="+mn-cs"/>
                </a:rPr>
                <a:t>≤ 29</a:t>
              </a:r>
            </a:p>
          </p:txBody>
        </p:sp>
        <p:sp>
          <p:nvSpPr>
            <p:cNvPr id="53" name="Retângulo de cantos arredondados 26">
              <a:extLst>
                <a:ext uri="{FF2B5EF4-FFF2-40B4-BE49-F238E27FC236}">
                  <a16:creationId xmlns:a16="http://schemas.microsoft.com/office/drawing/2014/main" id="{A4EFA5B5-7855-89B2-A5D3-583BF0EE9A28}"/>
                </a:ext>
              </a:extLst>
            </p:cNvPr>
            <p:cNvSpPr/>
            <p:nvPr/>
          </p:nvSpPr>
          <p:spPr>
            <a:xfrm>
              <a:off x="7057098" y="5052938"/>
              <a:ext cx="828000" cy="335409"/>
            </a:xfrm>
            <a:prstGeom prst="roundRect">
              <a:avLst/>
            </a:prstGeom>
            <a:solidFill>
              <a:srgbClr val="FFE699"/>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prstClr val="black">
                      <a:lumMod val="75000"/>
                      <a:lumOff val="25000"/>
                    </a:prstClr>
                  </a:solidFill>
                  <a:effectLst/>
                  <a:uLnTx/>
                  <a:uFillTx/>
                  <a:latin typeface="Calibri" panose="020F0502020204030204"/>
                  <a:cs typeface="+mn-cs"/>
                </a:rPr>
                <a:t>≥ 30 ≤ 59</a:t>
              </a:r>
            </a:p>
          </p:txBody>
        </p:sp>
        <p:sp>
          <p:nvSpPr>
            <p:cNvPr id="54" name="Retângulo de cantos arredondados 27">
              <a:extLst>
                <a:ext uri="{FF2B5EF4-FFF2-40B4-BE49-F238E27FC236}">
                  <a16:creationId xmlns:a16="http://schemas.microsoft.com/office/drawing/2014/main" id="{5357CE58-975D-BD92-EF73-F7E28418AFD4}"/>
                </a:ext>
              </a:extLst>
            </p:cNvPr>
            <p:cNvSpPr/>
            <p:nvPr/>
          </p:nvSpPr>
          <p:spPr>
            <a:xfrm>
              <a:off x="7925042" y="5052938"/>
              <a:ext cx="720000" cy="335409"/>
            </a:xfrm>
            <a:prstGeom prst="roundRect">
              <a:avLst/>
            </a:prstGeom>
            <a:solidFill>
              <a:srgbClr val="70AD47"/>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prstClr val="white"/>
                  </a:solidFill>
                  <a:effectLst/>
                  <a:uLnTx/>
                  <a:uFillTx/>
                  <a:latin typeface="Calibri" panose="020F0502020204030204"/>
                  <a:cs typeface="+mn-cs"/>
                </a:rPr>
                <a:t>≥ 60</a:t>
              </a:r>
            </a:p>
          </p:txBody>
        </p:sp>
      </p:grpSp>
      <p:sp>
        <p:nvSpPr>
          <p:cNvPr id="55" name="CaixaDeTexto 54">
            <a:extLst>
              <a:ext uri="{FF2B5EF4-FFF2-40B4-BE49-F238E27FC236}">
                <a16:creationId xmlns:a16="http://schemas.microsoft.com/office/drawing/2014/main" id="{B7C6E339-832B-7D18-D535-5A8D2541499F}"/>
              </a:ext>
            </a:extLst>
          </p:cNvPr>
          <p:cNvSpPr txBox="1"/>
          <p:nvPr/>
        </p:nvSpPr>
        <p:spPr>
          <a:xfrm>
            <a:off x="0" y="6053226"/>
            <a:ext cx="2821606" cy="400110"/>
          </a:xfrm>
          <a:prstGeom prst="rect">
            <a:avLst/>
          </a:prstGeom>
          <a:noFill/>
        </p:spPr>
        <p:txBody>
          <a:bodyPr wrap="none" rtlCol="0">
            <a:spAutoFit/>
          </a:bodyPr>
          <a:lstStyle/>
          <a:p>
            <a:pPr fontAlgn="auto">
              <a:spcBef>
                <a:spcPts val="0"/>
              </a:spcBef>
              <a:spcAft>
                <a:spcPts val="0"/>
              </a:spcAft>
            </a:pPr>
            <a:r>
              <a:rPr lang="pt-BR" sz="1000">
                <a:solidFill>
                  <a:prstClr val="black">
                    <a:lumMod val="75000"/>
                    <a:lumOff val="25000"/>
                  </a:prstClr>
                </a:solidFill>
                <a:latin typeface="Calibri" panose="020F0502020204030204"/>
                <a:cs typeface="+mn-cs"/>
              </a:rPr>
              <a:t>Base: 453.</a:t>
            </a:r>
          </a:p>
          <a:p>
            <a:pPr fontAlgn="auto">
              <a:spcBef>
                <a:spcPts val="0"/>
              </a:spcBef>
              <a:spcAft>
                <a:spcPts val="0"/>
              </a:spcAft>
            </a:pPr>
            <a:r>
              <a:rPr lang="pt-BR" sz="1000">
                <a:solidFill>
                  <a:prstClr val="black">
                    <a:lumMod val="75000"/>
                    <a:lumOff val="25000"/>
                  </a:prstClr>
                </a:solidFill>
                <a:latin typeface="Calibri" panose="020F0502020204030204"/>
                <a:cs typeface="+mn-cs"/>
              </a:rPr>
              <a:t>Nota: Resultados apresentados em percentual (%).</a:t>
            </a:r>
          </a:p>
        </p:txBody>
      </p:sp>
      <p:sp>
        <p:nvSpPr>
          <p:cNvPr id="56" name="Retângulo 55">
            <a:extLst>
              <a:ext uri="{FF2B5EF4-FFF2-40B4-BE49-F238E27FC236}">
                <a16:creationId xmlns:a16="http://schemas.microsoft.com/office/drawing/2014/main" id="{9CBFBFC0-12CD-1334-940F-27F17D02CFF0}"/>
              </a:ext>
            </a:extLst>
          </p:cNvPr>
          <p:cNvSpPr/>
          <p:nvPr/>
        </p:nvSpPr>
        <p:spPr>
          <a:xfrm>
            <a:off x="376397" y="4519395"/>
            <a:ext cx="3639350" cy="1088698"/>
          </a:xfrm>
          <a:prstGeom prst="rect">
            <a:avLst/>
          </a:prstGeom>
          <a:noFill/>
          <a:ln w="28575" cap="flat" cmpd="sng" algn="ctr">
            <a:solidFill>
              <a:srgbClr val="FF7C80"/>
            </a:solidFill>
            <a:prstDash val="sysDash"/>
            <a:miter lim="800000"/>
          </a:ln>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tângulo 56">
            <a:extLst>
              <a:ext uri="{FF2B5EF4-FFF2-40B4-BE49-F238E27FC236}">
                <a16:creationId xmlns:a16="http://schemas.microsoft.com/office/drawing/2014/main" id="{FCD47E58-D7C9-89FF-1B15-FFE61EDA148A}"/>
              </a:ext>
            </a:extLst>
          </p:cNvPr>
          <p:cNvSpPr/>
          <p:nvPr/>
        </p:nvSpPr>
        <p:spPr>
          <a:xfrm>
            <a:off x="4093451" y="3675182"/>
            <a:ext cx="867130" cy="1930264"/>
          </a:xfrm>
          <a:prstGeom prst="rect">
            <a:avLst/>
          </a:prstGeom>
          <a:noFill/>
          <a:ln w="28575" cap="flat" cmpd="sng" algn="ctr">
            <a:solidFill>
              <a:srgbClr val="FFC000">
                <a:lumMod val="40000"/>
                <a:lumOff val="60000"/>
              </a:srgbClr>
            </a:solidFill>
            <a:prstDash val="sysDash"/>
            <a:miter lim="800000"/>
          </a:ln>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etângulo 57">
            <a:extLst>
              <a:ext uri="{FF2B5EF4-FFF2-40B4-BE49-F238E27FC236}">
                <a16:creationId xmlns:a16="http://schemas.microsoft.com/office/drawing/2014/main" id="{E4F066A0-D8F6-9F59-DAAB-4F19F0561F08}"/>
              </a:ext>
            </a:extLst>
          </p:cNvPr>
          <p:cNvSpPr/>
          <p:nvPr/>
        </p:nvSpPr>
        <p:spPr>
          <a:xfrm>
            <a:off x="5041344" y="3406705"/>
            <a:ext cx="1038455" cy="2198741"/>
          </a:xfrm>
          <a:prstGeom prst="rect">
            <a:avLst/>
          </a:prstGeom>
          <a:noFill/>
          <a:ln w="28575" cap="flat" cmpd="sng" algn="ctr">
            <a:solidFill>
              <a:srgbClr val="70AD47"/>
            </a:solidFill>
            <a:prstDash val="sysDash"/>
            <a:miter lim="800000"/>
          </a:ln>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CaixaDeTexto 58">
            <a:extLst>
              <a:ext uri="{FF2B5EF4-FFF2-40B4-BE49-F238E27FC236}">
                <a16:creationId xmlns:a16="http://schemas.microsoft.com/office/drawing/2014/main" id="{9E74562C-4A3F-A822-048E-7AE7FC8E5376}"/>
              </a:ext>
            </a:extLst>
          </p:cNvPr>
          <p:cNvSpPr txBox="1"/>
          <p:nvPr/>
        </p:nvSpPr>
        <p:spPr>
          <a:xfrm>
            <a:off x="26028" y="5715379"/>
            <a:ext cx="6057861" cy="246221"/>
          </a:xfrm>
          <a:prstGeom prst="rect">
            <a:avLst/>
          </a:prstGeom>
          <a:solidFill>
            <a:srgbClr val="6B6B6B"/>
          </a:solidFill>
        </p:spPr>
        <p:txBody>
          <a:bodyPr wrap="square" rtlCol="0">
            <a:spAutoFit/>
          </a:bodyPr>
          <a:lstStyle/>
          <a:p>
            <a:pPr fontAlgn="auto">
              <a:spcBef>
                <a:spcPts val="0"/>
              </a:spcBef>
              <a:spcAft>
                <a:spcPts val="0"/>
              </a:spcAft>
            </a:pPr>
            <a:r>
              <a:rPr lang="pt-BR" sz="1000" b="1">
                <a:solidFill>
                  <a:prstClr val="white"/>
                </a:solidFill>
                <a:latin typeface="Calibri" panose="020F0502020204030204"/>
                <a:cs typeface="+mn-cs"/>
              </a:rPr>
              <a:t>2023         2                1                0               1                2                7                7              16              22            15              27</a:t>
            </a:r>
          </a:p>
        </p:txBody>
      </p:sp>
      <p:sp>
        <p:nvSpPr>
          <p:cNvPr id="60" name="Retângulo de cantos arredondados 11">
            <a:extLst>
              <a:ext uri="{FF2B5EF4-FFF2-40B4-BE49-F238E27FC236}">
                <a16:creationId xmlns:a16="http://schemas.microsoft.com/office/drawing/2014/main" id="{04B0BF46-BE4F-2B8C-8259-2248881710AC}"/>
              </a:ext>
            </a:extLst>
          </p:cNvPr>
          <p:cNvSpPr/>
          <p:nvPr/>
        </p:nvSpPr>
        <p:spPr>
          <a:xfrm>
            <a:off x="199776" y="2005057"/>
            <a:ext cx="1243373" cy="360000"/>
          </a:xfrm>
          <a:prstGeom prst="roundRect">
            <a:avLst/>
          </a:prstGeom>
          <a:solidFill>
            <a:sysClr val="window" lastClr="FFFFFF">
              <a:lumMod val="65000"/>
            </a:sysClr>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white"/>
                </a:solidFill>
                <a:effectLst/>
                <a:uLnTx/>
                <a:uFillTx/>
                <a:latin typeface="Calibri" panose="020F0502020204030204"/>
                <a:ea typeface="+mn-ea"/>
                <a:cs typeface="+mn-cs"/>
              </a:rPr>
              <a:t>PROMOTOR 2023</a:t>
            </a:r>
          </a:p>
        </p:txBody>
      </p:sp>
      <p:sp>
        <p:nvSpPr>
          <p:cNvPr id="61" name="Elipse 60">
            <a:extLst>
              <a:ext uri="{FF2B5EF4-FFF2-40B4-BE49-F238E27FC236}">
                <a16:creationId xmlns:a16="http://schemas.microsoft.com/office/drawing/2014/main" id="{4C9F449F-8E7C-5DB8-66C5-2C7D8C66DC5F}"/>
              </a:ext>
            </a:extLst>
          </p:cNvPr>
          <p:cNvSpPr/>
          <p:nvPr/>
        </p:nvSpPr>
        <p:spPr>
          <a:xfrm>
            <a:off x="1310808" y="1957805"/>
            <a:ext cx="477392" cy="462823"/>
          </a:xfrm>
          <a:prstGeom prst="ellipse">
            <a:avLst/>
          </a:prstGeom>
          <a:solidFill>
            <a:srgbClr val="70AD47"/>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prstClr val="white"/>
                </a:solidFill>
                <a:effectLst/>
                <a:uLnTx/>
                <a:uFillTx/>
                <a:latin typeface="Calibri" panose="020F0502020204030204"/>
                <a:ea typeface="+mn-ea"/>
                <a:cs typeface="+mn-cs"/>
              </a:rPr>
              <a:t>42</a:t>
            </a:r>
          </a:p>
        </p:txBody>
      </p:sp>
      <p:sp>
        <p:nvSpPr>
          <p:cNvPr id="62" name="Retângulo de cantos arredondados 11">
            <a:extLst>
              <a:ext uri="{FF2B5EF4-FFF2-40B4-BE49-F238E27FC236}">
                <a16:creationId xmlns:a16="http://schemas.microsoft.com/office/drawing/2014/main" id="{31CBA91C-168F-CEF6-4DE6-5A79FBB30735}"/>
              </a:ext>
            </a:extLst>
          </p:cNvPr>
          <p:cNvSpPr/>
          <p:nvPr/>
        </p:nvSpPr>
        <p:spPr>
          <a:xfrm>
            <a:off x="2837244" y="1998906"/>
            <a:ext cx="1243373" cy="360000"/>
          </a:xfrm>
          <a:prstGeom prst="roundRect">
            <a:avLst/>
          </a:prstGeom>
          <a:solidFill>
            <a:sysClr val="window" lastClr="FFFFFF">
              <a:lumMod val="65000"/>
            </a:sysClr>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white"/>
                </a:solidFill>
                <a:effectLst/>
                <a:uLnTx/>
                <a:uFillTx/>
                <a:latin typeface="Calibri" panose="020F0502020204030204"/>
                <a:ea typeface="+mn-ea"/>
                <a:cs typeface="+mn-cs"/>
              </a:rPr>
              <a:t>DETRATOR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white"/>
                </a:solidFill>
                <a:effectLst/>
                <a:uLnTx/>
                <a:uFillTx/>
                <a:latin typeface="Calibri" panose="020F0502020204030204"/>
                <a:ea typeface="+mn-ea"/>
                <a:cs typeface="+mn-cs"/>
              </a:rPr>
              <a:t>2023</a:t>
            </a:r>
          </a:p>
        </p:txBody>
      </p:sp>
      <p:sp>
        <p:nvSpPr>
          <p:cNvPr id="63" name="Elipse 62">
            <a:extLst>
              <a:ext uri="{FF2B5EF4-FFF2-40B4-BE49-F238E27FC236}">
                <a16:creationId xmlns:a16="http://schemas.microsoft.com/office/drawing/2014/main" id="{49CA15DD-482C-A474-DFCC-12AC6D736EA7}"/>
              </a:ext>
            </a:extLst>
          </p:cNvPr>
          <p:cNvSpPr/>
          <p:nvPr/>
        </p:nvSpPr>
        <p:spPr>
          <a:xfrm>
            <a:off x="3948276" y="1951654"/>
            <a:ext cx="477392" cy="462823"/>
          </a:xfrm>
          <a:prstGeom prst="ellipse">
            <a:avLst/>
          </a:prstGeom>
          <a:solidFill>
            <a:srgbClr val="FF7C80"/>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0">
                <a:solidFill>
                  <a:prstClr val="white"/>
                </a:solidFill>
                <a:latin typeface="Calibri" panose="020F0502020204030204"/>
                <a:cs typeface="+mn-cs"/>
              </a:rPr>
              <a:t>20</a:t>
            </a:r>
            <a:endParaRPr kumimoji="0" lang="pt-BR" sz="11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Retângulo de cantos arredondados 11">
            <a:extLst>
              <a:ext uri="{FF2B5EF4-FFF2-40B4-BE49-F238E27FC236}">
                <a16:creationId xmlns:a16="http://schemas.microsoft.com/office/drawing/2014/main" id="{3381F92F-B2D6-7490-46C5-ACDC0B2119AD}"/>
              </a:ext>
            </a:extLst>
          </p:cNvPr>
          <p:cNvSpPr/>
          <p:nvPr/>
        </p:nvSpPr>
        <p:spPr>
          <a:xfrm>
            <a:off x="161551" y="3051365"/>
            <a:ext cx="1243373" cy="360000"/>
          </a:xfrm>
          <a:prstGeom prst="roundRect">
            <a:avLst/>
          </a:prstGeom>
          <a:solidFill>
            <a:sysClr val="window" lastClr="FFFFFF">
              <a:lumMod val="65000"/>
            </a:sysClr>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white"/>
                </a:solidFill>
                <a:effectLst/>
                <a:uLnTx/>
                <a:uFillTx/>
                <a:latin typeface="Calibri" panose="020F0502020204030204"/>
                <a:ea typeface="+mn-ea"/>
                <a:cs typeface="+mn-cs"/>
              </a:rPr>
              <a:t>NEUTRO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white"/>
                </a:solidFill>
                <a:effectLst/>
                <a:uLnTx/>
                <a:uFillTx/>
                <a:latin typeface="Calibri" panose="020F0502020204030204"/>
                <a:ea typeface="+mn-ea"/>
                <a:cs typeface="+mn-cs"/>
              </a:rPr>
              <a:t>2023</a:t>
            </a:r>
          </a:p>
        </p:txBody>
      </p:sp>
      <p:sp>
        <p:nvSpPr>
          <p:cNvPr id="65" name="Elipse 64">
            <a:extLst>
              <a:ext uri="{FF2B5EF4-FFF2-40B4-BE49-F238E27FC236}">
                <a16:creationId xmlns:a16="http://schemas.microsoft.com/office/drawing/2014/main" id="{970439F1-2EBF-B35B-E0C2-B5E78C537553}"/>
              </a:ext>
            </a:extLst>
          </p:cNvPr>
          <p:cNvSpPr/>
          <p:nvPr/>
        </p:nvSpPr>
        <p:spPr>
          <a:xfrm>
            <a:off x="1272583" y="3004113"/>
            <a:ext cx="477392" cy="462823"/>
          </a:xfrm>
          <a:prstGeom prst="ellipse">
            <a:avLst/>
          </a:prstGeom>
          <a:solidFill>
            <a:srgbClr val="FFE699"/>
          </a:solidFill>
          <a:ln>
            <a:noFill/>
          </a:ln>
          <a:effectLst>
            <a:outerShdw blurRad="57150" dist="19050" dir="5400000" algn="ctr" rotWithShape="0">
              <a:srgbClr val="000000">
                <a:alpha val="63000"/>
              </a:srgbClr>
            </a:outerShdw>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0">
                <a:solidFill>
                  <a:prstClr val="black">
                    <a:lumMod val="75000"/>
                    <a:lumOff val="25000"/>
                  </a:prstClr>
                </a:solidFill>
                <a:latin typeface="Calibri" panose="020F0502020204030204"/>
                <a:cs typeface="+mn-cs"/>
              </a:rPr>
              <a:t>38</a:t>
            </a:r>
            <a:endParaRPr kumimoji="0" lang="pt-BR" sz="1100" b="1" i="0" u="none" strike="noStrike" kern="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nvGrpSpPr>
          <p:cNvPr id="3" name="Agrupar 2">
            <a:extLst>
              <a:ext uri="{FF2B5EF4-FFF2-40B4-BE49-F238E27FC236}">
                <a16:creationId xmlns:a16="http://schemas.microsoft.com/office/drawing/2014/main" id="{51F239A0-36A3-CFD5-1DEB-91094A82C6AD}"/>
              </a:ext>
            </a:extLst>
          </p:cNvPr>
          <p:cNvGrpSpPr/>
          <p:nvPr/>
        </p:nvGrpSpPr>
        <p:grpSpPr>
          <a:xfrm>
            <a:off x="5269431" y="2204864"/>
            <a:ext cx="2147468" cy="1015233"/>
            <a:chOff x="77762" y="2204864"/>
            <a:chExt cx="2147468" cy="1015233"/>
          </a:xfrm>
        </p:grpSpPr>
        <p:sp>
          <p:nvSpPr>
            <p:cNvPr id="4" name="Retângulo 3">
              <a:extLst>
                <a:ext uri="{FF2B5EF4-FFF2-40B4-BE49-F238E27FC236}">
                  <a16:creationId xmlns:a16="http://schemas.microsoft.com/office/drawing/2014/main" id="{CD10A9EC-91C3-41A2-F00B-756B75E724E0}"/>
                </a:ext>
              </a:extLst>
            </p:cNvPr>
            <p:cNvSpPr/>
            <p:nvPr/>
          </p:nvSpPr>
          <p:spPr>
            <a:xfrm>
              <a:off x="109203" y="2424684"/>
              <a:ext cx="2099922" cy="690955"/>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Elipse 4">
              <a:extLst>
                <a:ext uri="{FF2B5EF4-FFF2-40B4-BE49-F238E27FC236}">
                  <a16:creationId xmlns:a16="http://schemas.microsoft.com/office/drawing/2014/main" id="{08E582EC-18B4-2996-3E91-5B198080B220}"/>
                </a:ext>
              </a:extLst>
            </p:cNvPr>
            <p:cNvSpPr/>
            <p:nvPr/>
          </p:nvSpPr>
          <p:spPr>
            <a:xfrm>
              <a:off x="204446" y="2665568"/>
              <a:ext cx="420424" cy="389235"/>
            </a:xfrm>
            <a:prstGeom prst="ellipse">
              <a:avLst/>
            </a:prstGeom>
            <a:solidFill>
              <a:srgbClr val="FF7979"/>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22</a:t>
              </a:r>
              <a:endParaRPr kumimoji="0" lang="pt-BR" sz="1200"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6" name="CaixaDeTexto 5">
              <a:extLst>
                <a:ext uri="{FF2B5EF4-FFF2-40B4-BE49-F238E27FC236}">
                  <a16:creationId xmlns:a16="http://schemas.microsoft.com/office/drawing/2014/main" id="{41B1A721-E599-1A9C-2129-CA018598149A}"/>
                </a:ext>
              </a:extLst>
            </p:cNvPr>
            <p:cNvSpPr txBox="1"/>
            <p:nvPr/>
          </p:nvSpPr>
          <p:spPr>
            <a:xfrm>
              <a:off x="179714" y="2451085"/>
              <a:ext cx="44755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white">
                      <a:lumMod val="50000"/>
                    </a:prstClr>
                  </a:solidFill>
                  <a:effectLst/>
                  <a:uLnTx/>
                  <a:uFillTx/>
                  <a:latin typeface="Calibri" panose="020F0502020204030204"/>
                  <a:cs typeface="+mn-cs"/>
                </a:rPr>
                <a:t>2023</a:t>
              </a:r>
            </a:p>
          </p:txBody>
        </p:sp>
        <p:sp>
          <p:nvSpPr>
            <p:cNvPr id="7" name="Elipse 6">
              <a:extLst>
                <a:ext uri="{FF2B5EF4-FFF2-40B4-BE49-F238E27FC236}">
                  <a16:creationId xmlns:a16="http://schemas.microsoft.com/office/drawing/2014/main" id="{8E2F861C-0DF4-0133-E450-A5C446745DD8}"/>
                </a:ext>
              </a:extLst>
            </p:cNvPr>
            <p:cNvSpPr/>
            <p:nvPr/>
          </p:nvSpPr>
          <p:spPr>
            <a:xfrm>
              <a:off x="708546" y="2663220"/>
              <a:ext cx="420424" cy="389235"/>
            </a:xfrm>
            <a:prstGeom prst="ellipse">
              <a:avLst/>
            </a:prstGeom>
            <a:solidFill>
              <a:srgbClr val="FF7979"/>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20</a:t>
              </a:r>
            </a:p>
          </p:txBody>
        </p:sp>
        <p:sp>
          <p:nvSpPr>
            <p:cNvPr id="8" name="CaixaDeTexto 7">
              <a:extLst>
                <a:ext uri="{FF2B5EF4-FFF2-40B4-BE49-F238E27FC236}">
                  <a16:creationId xmlns:a16="http://schemas.microsoft.com/office/drawing/2014/main" id="{2F2C51E9-9CEC-CF2C-8127-EBABAB2986B4}"/>
                </a:ext>
              </a:extLst>
            </p:cNvPr>
            <p:cNvSpPr txBox="1"/>
            <p:nvPr/>
          </p:nvSpPr>
          <p:spPr>
            <a:xfrm>
              <a:off x="683814" y="2448737"/>
              <a:ext cx="44755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white">
                      <a:lumMod val="50000"/>
                    </a:prstClr>
                  </a:solidFill>
                  <a:effectLst/>
                  <a:uLnTx/>
                  <a:uFillTx/>
                  <a:latin typeface="Calibri" panose="020F0502020204030204"/>
                  <a:cs typeface="+mn-cs"/>
                </a:rPr>
                <a:t>2022</a:t>
              </a:r>
            </a:p>
          </p:txBody>
        </p:sp>
        <p:sp>
          <p:nvSpPr>
            <p:cNvPr id="9" name="Elipse 8">
              <a:extLst>
                <a:ext uri="{FF2B5EF4-FFF2-40B4-BE49-F238E27FC236}">
                  <a16:creationId xmlns:a16="http://schemas.microsoft.com/office/drawing/2014/main" id="{47711E37-D593-BF9E-559C-2AACE4A8BC9C}"/>
                </a:ext>
              </a:extLst>
            </p:cNvPr>
            <p:cNvSpPr/>
            <p:nvPr/>
          </p:nvSpPr>
          <p:spPr>
            <a:xfrm>
              <a:off x="1176935" y="2667574"/>
              <a:ext cx="420424" cy="389235"/>
            </a:xfrm>
            <a:prstGeom prst="ellipse">
              <a:avLst/>
            </a:prstGeom>
            <a:solidFill>
              <a:srgbClr val="FF7979"/>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28</a:t>
              </a:r>
            </a:p>
          </p:txBody>
        </p:sp>
        <p:sp>
          <p:nvSpPr>
            <p:cNvPr id="10" name="CaixaDeTexto 9">
              <a:extLst>
                <a:ext uri="{FF2B5EF4-FFF2-40B4-BE49-F238E27FC236}">
                  <a16:creationId xmlns:a16="http://schemas.microsoft.com/office/drawing/2014/main" id="{C762D6B9-D1F1-F6FA-9418-57EB540880F2}"/>
                </a:ext>
              </a:extLst>
            </p:cNvPr>
            <p:cNvSpPr txBox="1"/>
            <p:nvPr/>
          </p:nvSpPr>
          <p:spPr>
            <a:xfrm>
              <a:off x="1152203" y="2453091"/>
              <a:ext cx="44755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white">
                      <a:lumMod val="50000"/>
                    </a:prstClr>
                  </a:solidFill>
                  <a:effectLst/>
                  <a:uLnTx/>
                  <a:uFillTx/>
                  <a:latin typeface="Calibri" panose="020F0502020204030204"/>
                  <a:cs typeface="+mn-cs"/>
                </a:rPr>
                <a:t>2021</a:t>
              </a:r>
            </a:p>
          </p:txBody>
        </p:sp>
        <p:sp>
          <p:nvSpPr>
            <p:cNvPr id="11" name="Retângulo 10">
              <a:extLst>
                <a:ext uri="{FF2B5EF4-FFF2-40B4-BE49-F238E27FC236}">
                  <a16:creationId xmlns:a16="http://schemas.microsoft.com/office/drawing/2014/main" id="{B450C5DA-61F1-772C-EB2E-A676586F3169}"/>
                </a:ext>
              </a:extLst>
            </p:cNvPr>
            <p:cNvSpPr/>
            <p:nvPr/>
          </p:nvSpPr>
          <p:spPr>
            <a:xfrm>
              <a:off x="2141159" y="2243104"/>
              <a:ext cx="84071" cy="976993"/>
            </a:xfrm>
            <a:prstGeom prst="rect">
              <a:avLst/>
            </a:prstGeom>
            <a:solidFill>
              <a:sysClr val="window" lastClr="FFFFFF">
                <a:lumMod val="7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CaixaDeTexto 11">
              <a:extLst>
                <a:ext uri="{FF2B5EF4-FFF2-40B4-BE49-F238E27FC236}">
                  <a16:creationId xmlns:a16="http://schemas.microsoft.com/office/drawing/2014/main" id="{2D538FF4-F69B-1475-AD0D-B55D380D812E}"/>
                </a:ext>
              </a:extLst>
            </p:cNvPr>
            <p:cNvSpPr txBox="1"/>
            <p:nvPr/>
          </p:nvSpPr>
          <p:spPr>
            <a:xfrm>
              <a:off x="77762" y="2204864"/>
              <a:ext cx="187140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a:ln>
                    <a:noFill/>
                  </a:ln>
                  <a:solidFill>
                    <a:prstClr val="white">
                      <a:lumMod val="50000"/>
                    </a:prstClr>
                  </a:solidFill>
                  <a:effectLst/>
                  <a:uLnTx/>
                  <a:uFillTx/>
                  <a:latin typeface="Calibri" panose="020F0502020204030204"/>
                  <a:cs typeface="+mn-cs"/>
                </a:rPr>
                <a:t>HISTÓRICO:</a:t>
              </a:r>
            </a:p>
          </p:txBody>
        </p:sp>
        <p:sp>
          <p:nvSpPr>
            <p:cNvPr id="13" name="Elipse 12">
              <a:extLst>
                <a:ext uri="{FF2B5EF4-FFF2-40B4-BE49-F238E27FC236}">
                  <a16:creationId xmlns:a16="http://schemas.microsoft.com/office/drawing/2014/main" id="{E9E76FAF-E260-00AD-A265-5B38008616D2}"/>
                </a:ext>
              </a:extLst>
            </p:cNvPr>
            <p:cNvSpPr/>
            <p:nvPr/>
          </p:nvSpPr>
          <p:spPr>
            <a:xfrm>
              <a:off x="1680991" y="2670905"/>
              <a:ext cx="420424" cy="389235"/>
            </a:xfrm>
            <a:prstGeom prst="ellipse">
              <a:avLst/>
            </a:prstGeom>
            <a:solidFill>
              <a:srgbClr val="FF7979"/>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27</a:t>
              </a:r>
            </a:p>
          </p:txBody>
        </p:sp>
        <p:sp>
          <p:nvSpPr>
            <p:cNvPr id="14" name="CaixaDeTexto 13">
              <a:extLst>
                <a:ext uri="{FF2B5EF4-FFF2-40B4-BE49-F238E27FC236}">
                  <a16:creationId xmlns:a16="http://schemas.microsoft.com/office/drawing/2014/main" id="{85A45454-4CE3-92C4-5799-697D4A6F41F9}"/>
                </a:ext>
              </a:extLst>
            </p:cNvPr>
            <p:cNvSpPr txBox="1"/>
            <p:nvPr/>
          </p:nvSpPr>
          <p:spPr>
            <a:xfrm>
              <a:off x="1656259" y="2456422"/>
              <a:ext cx="44755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white">
                      <a:lumMod val="50000"/>
                    </a:prstClr>
                  </a:solidFill>
                  <a:effectLst/>
                  <a:uLnTx/>
                  <a:uFillTx/>
                  <a:latin typeface="Calibri" panose="020F0502020204030204"/>
                  <a:cs typeface="+mn-cs"/>
                </a:rPr>
                <a:t>2020</a:t>
              </a:r>
            </a:p>
          </p:txBody>
        </p:sp>
      </p:grpSp>
    </p:spTree>
    <p:extLst>
      <p:ext uri="{BB962C8B-B14F-4D97-AF65-F5344CB8AC3E}">
        <p14:creationId xmlns:p14="http://schemas.microsoft.com/office/powerpoint/2010/main" val="279247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down)">
                                      <p:cBhvr>
                                        <p:cTn id="18" dur="500"/>
                                        <p:tgtEl>
                                          <p:spTgt spid="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down)">
                                      <p:cBhvr>
                                        <p:cTn id="29" dur="500"/>
                                        <p:tgtEl>
                                          <p:spTgt spid="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B220D719-9632-FE10-B605-2C8E4ACC7ECE}"/>
              </a:ext>
            </a:extLst>
          </p:cNvPr>
          <p:cNvSpPr/>
          <p:nvPr/>
        </p:nvSpPr>
        <p:spPr>
          <a:xfrm>
            <a:off x="1" y="168832"/>
            <a:ext cx="7353322"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3300" b="0" i="0" u="none" strike="noStrike" kern="1200" cap="none" spc="0" normalizeH="0" baseline="0" noProof="0">
                <a:ln>
                  <a:noFill/>
                </a:ln>
                <a:solidFill>
                  <a:srgbClr val="FFFFFF"/>
                </a:solidFill>
                <a:effectLst/>
                <a:uLnTx/>
                <a:uFillTx/>
                <a:latin typeface="Arial Rounded MT Bold" panose="020F0704030504030204" pitchFamily="34" charset="0"/>
                <a:ea typeface="+mn-ea"/>
                <a:cs typeface="+mn-cs"/>
              </a:rPr>
              <a:t>NPS - Fidelidade - Estratificação</a:t>
            </a:r>
            <a:endParaRPr kumimoji="0" lang="pt-BR" sz="3000" b="0" i="0" u="none" strike="noStrike" kern="1200" cap="none" spc="0" normalizeH="0" baseline="0" noProof="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8" name="CaixaDeTexto 37">
            <a:extLst>
              <a:ext uri="{FF2B5EF4-FFF2-40B4-BE49-F238E27FC236}">
                <a16:creationId xmlns:a16="http://schemas.microsoft.com/office/drawing/2014/main" id="{10C23571-0096-04B7-B0E2-1000CD37EE4C}"/>
              </a:ext>
            </a:extLst>
          </p:cNvPr>
          <p:cNvSpPr txBox="1"/>
          <p:nvPr/>
        </p:nvSpPr>
        <p:spPr>
          <a:xfrm>
            <a:off x="0" y="912105"/>
            <a:ext cx="6912843" cy="523170"/>
          </a:xfrm>
          <a:prstGeom prst="rect">
            <a:avLst/>
          </a:prstGeom>
          <a:noFill/>
        </p:spPr>
        <p:txBody>
          <a:bodyPr wrap="square" lIns="91391" tIns="45695" rIns="91391" bIns="45695" rtlCol="0">
            <a:spAutoFit/>
          </a:bodyPr>
          <a:lstStyle/>
          <a:p>
            <a:pPr algn="just" fontAlgn="auto">
              <a:spcBef>
                <a:spcPts val="0"/>
              </a:spcBef>
              <a:spcAft>
                <a:spcPts val="0"/>
              </a:spcAft>
            </a:pPr>
            <a:r>
              <a:rPr lang="pt-BR" sz="1400" b="1">
                <a:solidFill>
                  <a:schemeClr val="bg2">
                    <a:lumMod val="50000"/>
                  </a:schemeClr>
                </a:solidFill>
                <a:latin typeface="Calibri" panose="020F0502020204030204"/>
                <a:cs typeface="+mn-cs"/>
              </a:rPr>
              <a:t>21 - Qual a probabilidade de indicar o Plano PASA a um parente ou amigo? Dê uma nota de 0 a 10, onde 0 é nem um pouco provável e 10 é altamente provável.</a:t>
            </a:r>
          </a:p>
        </p:txBody>
      </p:sp>
      <p:grpSp>
        <p:nvGrpSpPr>
          <p:cNvPr id="3" name="Grupo 21">
            <a:extLst>
              <a:ext uri="{FF2B5EF4-FFF2-40B4-BE49-F238E27FC236}">
                <a16:creationId xmlns:a16="http://schemas.microsoft.com/office/drawing/2014/main" id="{FC02B701-1B16-34DC-9E99-A8A14B46EC81}"/>
              </a:ext>
            </a:extLst>
          </p:cNvPr>
          <p:cNvGrpSpPr/>
          <p:nvPr/>
        </p:nvGrpSpPr>
        <p:grpSpPr>
          <a:xfrm>
            <a:off x="8280995" y="4832031"/>
            <a:ext cx="2440126" cy="1024998"/>
            <a:chOff x="6137384" y="4692080"/>
            <a:chExt cx="2675203" cy="994756"/>
          </a:xfrm>
        </p:grpSpPr>
        <p:sp>
          <p:nvSpPr>
            <p:cNvPr id="4" name="Retângulo 3">
              <a:extLst>
                <a:ext uri="{FF2B5EF4-FFF2-40B4-BE49-F238E27FC236}">
                  <a16:creationId xmlns:a16="http://schemas.microsoft.com/office/drawing/2014/main" id="{89A32193-2483-B627-93D3-29185785E01F}"/>
                </a:ext>
              </a:extLst>
            </p:cNvPr>
            <p:cNvSpPr/>
            <p:nvPr/>
          </p:nvSpPr>
          <p:spPr>
            <a:xfrm>
              <a:off x="6145269" y="4692080"/>
              <a:ext cx="2615725" cy="994756"/>
            </a:xfrm>
            <a:prstGeom prst="rect">
              <a:avLst/>
            </a:prstGeom>
            <a:noFill/>
            <a:ln w="6350" cap="flat" cmpd="sng" algn="ctr">
              <a:solidFill>
                <a:sysClr val="window" lastClr="FFFFFF">
                  <a:lumMod val="85000"/>
                </a:sysClr>
              </a:solidFill>
              <a:prstDash val="solid"/>
              <a:miter lim="800000"/>
            </a:ln>
            <a:effectLst/>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29">
              <a:extLst>
                <a:ext uri="{FF2B5EF4-FFF2-40B4-BE49-F238E27FC236}">
                  <a16:creationId xmlns:a16="http://schemas.microsoft.com/office/drawing/2014/main" id="{E3AAAC29-FAAF-0858-5397-7074A42631CE}"/>
                </a:ext>
              </a:extLst>
            </p:cNvPr>
            <p:cNvSpPr txBox="1"/>
            <p:nvPr/>
          </p:nvSpPr>
          <p:spPr>
            <a:xfrm>
              <a:off x="6137384" y="4736463"/>
              <a:ext cx="2675203" cy="268826"/>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black"/>
                  </a:solidFill>
                  <a:effectLst/>
                  <a:uLnTx/>
                  <a:uFillTx/>
                  <a:latin typeface="Calibri" panose="020F0502020204030204"/>
                  <a:ea typeface="+mn-ea"/>
                  <a:cs typeface="+mn-cs"/>
                </a:rPr>
                <a:t>Escala NPS</a:t>
              </a:r>
            </a:p>
          </p:txBody>
        </p:sp>
        <p:sp>
          <p:nvSpPr>
            <p:cNvPr id="6" name="Retângulo de cantos arredondados 25">
              <a:extLst>
                <a:ext uri="{FF2B5EF4-FFF2-40B4-BE49-F238E27FC236}">
                  <a16:creationId xmlns:a16="http://schemas.microsoft.com/office/drawing/2014/main" id="{6BA4146B-F913-E472-9C8F-14752EC57B96}"/>
                </a:ext>
              </a:extLst>
            </p:cNvPr>
            <p:cNvSpPr/>
            <p:nvPr/>
          </p:nvSpPr>
          <p:spPr>
            <a:xfrm>
              <a:off x="6288538" y="5098048"/>
              <a:ext cx="720000" cy="410826"/>
            </a:xfrm>
            <a:prstGeom prst="roundRect">
              <a:avLst/>
            </a:prstGeom>
            <a:solidFill>
              <a:srgbClr val="FF7C80"/>
            </a:solidFill>
            <a:ln>
              <a:noFill/>
            </a:ln>
            <a:effectLst/>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prstClr val="white"/>
                  </a:solidFill>
                  <a:effectLst/>
                  <a:uLnTx/>
                  <a:uFillTx/>
                  <a:latin typeface="Calibri" panose="020F0502020204030204"/>
                  <a:ea typeface="+mn-ea"/>
                  <a:cs typeface="+mn-cs"/>
                </a:rPr>
                <a:t>≤ 29</a:t>
              </a:r>
            </a:p>
          </p:txBody>
        </p:sp>
        <p:sp>
          <p:nvSpPr>
            <p:cNvPr id="7" name="Retângulo de cantos arredondados 26">
              <a:extLst>
                <a:ext uri="{FF2B5EF4-FFF2-40B4-BE49-F238E27FC236}">
                  <a16:creationId xmlns:a16="http://schemas.microsoft.com/office/drawing/2014/main" id="{A4142967-DE0E-888C-AB20-4FB86979691E}"/>
                </a:ext>
              </a:extLst>
            </p:cNvPr>
            <p:cNvSpPr/>
            <p:nvPr/>
          </p:nvSpPr>
          <p:spPr>
            <a:xfrm>
              <a:off x="7057098" y="5098048"/>
              <a:ext cx="828000" cy="410826"/>
            </a:xfrm>
            <a:prstGeom prst="roundRect">
              <a:avLst/>
            </a:prstGeom>
            <a:solidFill>
              <a:srgbClr val="FFE699"/>
            </a:solidFill>
            <a:ln>
              <a:noFill/>
            </a:ln>
            <a:effectLst/>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prstClr val="black">
                      <a:lumMod val="75000"/>
                      <a:lumOff val="25000"/>
                    </a:prstClr>
                  </a:solidFill>
                  <a:effectLst/>
                  <a:uLnTx/>
                  <a:uFillTx/>
                  <a:latin typeface="Calibri" panose="020F0502020204030204"/>
                  <a:ea typeface="+mn-ea"/>
                  <a:cs typeface="+mn-cs"/>
                </a:rPr>
                <a:t>≥ 30 ≤ 59</a:t>
              </a:r>
            </a:p>
          </p:txBody>
        </p:sp>
        <p:sp>
          <p:nvSpPr>
            <p:cNvPr id="8" name="Retângulo de cantos arredondados 27">
              <a:extLst>
                <a:ext uri="{FF2B5EF4-FFF2-40B4-BE49-F238E27FC236}">
                  <a16:creationId xmlns:a16="http://schemas.microsoft.com/office/drawing/2014/main" id="{68BC0C0C-7EF0-FA47-D471-B284024624AB}"/>
                </a:ext>
              </a:extLst>
            </p:cNvPr>
            <p:cNvSpPr/>
            <p:nvPr/>
          </p:nvSpPr>
          <p:spPr>
            <a:xfrm>
              <a:off x="7939379" y="5098048"/>
              <a:ext cx="720000" cy="410826"/>
            </a:xfrm>
            <a:prstGeom prst="roundRect">
              <a:avLst/>
            </a:prstGeom>
            <a:solidFill>
              <a:srgbClr val="70AD47"/>
            </a:solidFill>
            <a:ln>
              <a:noFill/>
            </a:ln>
            <a:effectLst/>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prstClr val="white"/>
                  </a:solidFill>
                  <a:effectLst/>
                  <a:uLnTx/>
                  <a:uFillTx/>
                  <a:latin typeface="Calibri" panose="020F0502020204030204"/>
                  <a:ea typeface="+mn-ea"/>
                  <a:cs typeface="+mn-cs"/>
                </a:rPr>
                <a:t>≥ 60</a:t>
              </a:r>
            </a:p>
          </p:txBody>
        </p:sp>
      </p:grpSp>
      <p:grpSp>
        <p:nvGrpSpPr>
          <p:cNvPr id="9" name="Agrupar 8">
            <a:extLst>
              <a:ext uri="{FF2B5EF4-FFF2-40B4-BE49-F238E27FC236}">
                <a16:creationId xmlns:a16="http://schemas.microsoft.com/office/drawing/2014/main" id="{7CC4391A-2477-98B2-9303-74BBDD4B2A5E}"/>
              </a:ext>
            </a:extLst>
          </p:cNvPr>
          <p:cNvGrpSpPr/>
          <p:nvPr/>
        </p:nvGrpSpPr>
        <p:grpSpPr>
          <a:xfrm>
            <a:off x="8288185" y="3429000"/>
            <a:ext cx="2393921" cy="1308083"/>
            <a:chOff x="9525088" y="3657597"/>
            <a:chExt cx="2527807" cy="1307721"/>
          </a:xfrm>
        </p:grpSpPr>
        <p:grpSp>
          <p:nvGrpSpPr>
            <p:cNvPr id="10" name="Grupo 21">
              <a:extLst>
                <a:ext uri="{FF2B5EF4-FFF2-40B4-BE49-F238E27FC236}">
                  <a16:creationId xmlns:a16="http://schemas.microsoft.com/office/drawing/2014/main" id="{30F9B339-FB0F-10A0-6512-5E1F8A0E127E}"/>
                </a:ext>
              </a:extLst>
            </p:cNvPr>
            <p:cNvGrpSpPr/>
            <p:nvPr/>
          </p:nvGrpSpPr>
          <p:grpSpPr>
            <a:xfrm>
              <a:off x="9525088" y="3657597"/>
              <a:ext cx="2527807" cy="1307721"/>
              <a:chOff x="6145269" y="4417345"/>
              <a:chExt cx="2615725" cy="1269491"/>
            </a:xfrm>
          </p:grpSpPr>
          <p:sp>
            <p:nvSpPr>
              <p:cNvPr id="14" name="Retângulo 13">
                <a:extLst>
                  <a:ext uri="{FF2B5EF4-FFF2-40B4-BE49-F238E27FC236}">
                    <a16:creationId xmlns:a16="http://schemas.microsoft.com/office/drawing/2014/main" id="{2A57EEB6-0177-9A36-0085-662C8025A6C8}"/>
                  </a:ext>
                </a:extLst>
              </p:cNvPr>
              <p:cNvSpPr/>
              <p:nvPr/>
            </p:nvSpPr>
            <p:spPr>
              <a:xfrm>
                <a:off x="6145269" y="4417345"/>
                <a:ext cx="2615725" cy="1269491"/>
              </a:xfrm>
              <a:prstGeom prst="rect">
                <a:avLst/>
              </a:prstGeom>
              <a:noFill/>
              <a:ln w="6350" cap="flat" cmpd="sng" algn="ctr">
                <a:solidFill>
                  <a:sysClr val="window" lastClr="FFFFFF">
                    <a:lumMod val="85000"/>
                  </a:sysClr>
                </a:solidFill>
                <a:prstDash val="solid"/>
                <a:miter lim="800000"/>
              </a:ln>
              <a:effectLst/>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tângulo de cantos arredondados 25">
                <a:extLst>
                  <a:ext uri="{FF2B5EF4-FFF2-40B4-BE49-F238E27FC236}">
                    <a16:creationId xmlns:a16="http://schemas.microsoft.com/office/drawing/2014/main" id="{6BB6E051-6187-399E-D1B2-4F53FD4CFA47}"/>
                  </a:ext>
                </a:extLst>
              </p:cNvPr>
              <p:cNvSpPr/>
              <p:nvPr/>
            </p:nvSpPr>
            <p:spPr>
              <a:xfrm>
                <a:off x="6288538" y="4536231"/>
                <a:ext cx="510403" cy="274387"/>
              </a:xfrm>
              <a:prstGeom prst="roundRect">
                <a:avLst/>
              </a:prstGeom>
              <a:solidFill>
                <a:srgbClr val="FF7C80"/>
              </a:solidFill>
              <a:ln>
                <a:noFill/>
              </a:ln>
              <a:effectLst/>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tângulo de cantos arredondados 26">
                <a:extLst>
                  <a:ext uri="{FF2B5EF4-FFF2-40B4-BE49-F238E27FC236}">
                    <a16:creationId xmlns:a16="http://schemas.microsoft.com/office/drawing/2014/main" id="{43D7FF23-2F72-D02D-115C-93FB57626CA0}"/>
                  </a:ext>
                </a:extLst>
              </p:cNvPr>
              <p:cNvSpPr/>
              <p:nvPr/>
            </p:nvSpPr>
            <p:spPr>
              <a:xfrm>
                <a:off x="6288538" y="4922332"/>
                <a:ext cx="510403" cy="274387"/>
              </a:xfrm>
              <a:prstGeom prst="roundRect">
                <a:avLst/>
              </a:prstGeom>
              <a:solidFill>
                <a:srgbClr val="FFE699"/>
              </a:solidFill>
              <a:ln>
                <a:noFill/>
              </a:ln>
              <a:effectLst/>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17" name="Retângulo de cantos arredondados 27">
                <a:extLst>
                  <a:ext uri="{FF2B5EF4-FFF2-40B4-BE49-F238E27FC236}">
                    <a16:creationId xmlns:a16="http://schemas.microsoft.com/office/drawing/2014/main" id="{368283EC-9D39-681E-E648-EB653FB0D4D8}"/>
                  </a:ext>
                </a:extLst>
              </p:cNvPr>
              <p:cNvSpPr/>
              <p:nvPr/>
            </p:nvSpPr>
            <p:spPr>
              <a:xfrm>
                <a:off x="6288538" y="5308432"/>
                <a:ext cx="510403" cy="274387"/>
              </a:xfrm>
              <a:prstGeom prst="roundRect">
                <a:avLst/>
              </a:prstGeom>
              <a:solidFill>
                <a:srgbClr val="70AD47"/>
              </a:solidFill>
              <a:ln>
                <a:noFill/>
              </a:ln>
              <a:effectLst/>
            </p:spPr>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1"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1" name="CaixaDeTexto 20">
              <a:extLst>
                <a:ext uri="{FF2B5EF4-FFF2-40B4-BE49-F238E27FC236}">
                  <a16:creationId xmlns:a16="http://schemas.microsoft.com/office/drawing/2014/main" id="{E7CC8100-1E52-AE05-4648-446A5F8AFD0D}"/>
                </a:ext>
              </a:extLst>
            </p:cNvPr>
            <p:cNvSpPr txBox="1"/>
            <p:nvPr/>
          </p:nvSpPr>
          <p:spPr>
            <a:xfrm>
              <a:off x="10156790" y="3773257"/>
              <a:ext cx="1659878" cy="27699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Detratores (notas 0 a 6)</a:t>
              </a:r>
            </a:p>
          </p:txBody>
        </p:sp>
        <p:sp>
          <p:nvSpPr>
            <p:cNvPr id="12" name="CaixaDeTexto 21">
              <a:extLst>
                <a:ext uri="{FF2B5EF4-FFF2-40B4-BE49-F238E27FC236}">
                  <a16:creationId xmlns:a16="http://schemas.microsoft.com/office/drawing/2014/main" id="{05ABCDEE-6C9A-943A-801E-C8217287AE80}"/>
                </a:ext>
              </a:extLst>
            </p:cNvPr>
            <p:cNvSpPr txBox="1"/>
            <p:nvPr/>
          </p:nvSpPr>
          <p:spPr>
            <a:xfrm>
              <a:off x="10156790" y="4185179"/>
              <a:ext cx="1499578" cy="27699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Neutros (notas 7 e 8)</a:t>
              </a:r>
            </a:p>
          </p:txBody>
        </p:sp>
        <p:sp>
          <p:nvSpPr>
            <p:cNvPr id="13" name="CaixaDeTexto 22">
              <a:extLst>
                <a:ext uri="{FF2B5EF4-FFF2-40B4-BE49-F238E27FC236}">
                  <a16:creationId xmlns:a16="http://schemas.microsoft.com/office/drawing/2014/main" id="{1E7E0775-AB40-FC11-1858-ACB8B5182BEB}"/>
                </a:ext>
              </a:extLst>
            </p:cNvPr>
            <p:cNvSpPr txBox="1"/>
            <p:nvPr/>
          </p:nvSpPr>
          <p:spPr>
            <a:xfrm>
              <a:off x="10156790" y="4572856"/>
              <a:ext cx="1815049" cy="27699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Promotores (notas 9 e 10)</a:t>
              </a:r>
            </a:p>
          </p:txBody>
        </p:sp>
      </p:grpSp>
      <p:graphicFrame>
        <p:nvGraphicFramePr>
          <p:cNvPr id="18" name="Gráfico 17">
            <a:extLst>
              <a:ext uri="{FF2B5EF4-FFF2-40B4-BE49-F238E27FC236}">
                <a16:creationId xmlns:a16="http://schemas.microsoft.com/office/drawing/2014/main" id="{987A31B1-7025-9394-A700-16F3107B834B}"/>
              </a:ext>
            </a:extLst>
          </p:cNvPr>
          <p:cNvGraphicFramePr/>
          <p:nvPr>
            <p:extLst>
              <p:ext uri="{D42A27DB-BD31-4B8C-83A1-F6EECF244321}">
                <p14:modId xmlns:p14="http://schemas.microsoft.com/office/powerpoint/2010/main" val="522967289"/>
              </p:ext>
            </p:extLst>
          </p:nvPr>
        </p:nvGraphicFramePr>
        <p:xfrm>
          <a:off x="603679" y="1548889"/>
          <a:ext cx="6019509" cy="13431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ela 18">
            <a:extLst>
              <a:ext uri="{FF2B5EF4-FFF2-40B4-BE49-F238E27FC236}">
                <a16:creationId xmlns:a16="http://schemas.microsoft.com/office/drawing/2014/main" id="{B2B92937-8DDF-67A5-70A6-7199FDEAA825}"/>
              </a:ext>
            </a:extLst>
          </p:cNvPr>
          <p:cNvGraphicFramePr>
            <a:graphicFrameLocks noGrp="1"/>
          </p:cNvGraphicFramePr>
          <p:nvPr>
            <p:extLst>
              <p:ext uri="{D42A27DB-BD31-4B8C-83A1-F6EECF244321}">
                <p14:modId xmlns:p14="http://schemas.microsoft.com/office/powerpoint/2010/main" val="350522262"/>
              </p:ext>
            </p:extLst>
          </p:nvPr>
        </p:nvGraphicFramePr>
        <p:xfrm>
          <a:off x="6768827" y="1590298"/>
          <a:ext cx="677240" cy="1059074"/>
        </p:xfrm>
        <a:graphic>
          <a:graphicData uri="http://schemas.openxmlformats.org/drawingml/2006/table">
            <a:tbl>
              <a:tblPr/>
              <a:tblGrid>
                <a:gridCol w="677240">
                  <a:extLst>
                    <a:ext uri="{9D8B030D-6E8A-4147-A177-3AD203B41FA5}">
                      <a16:colId xmlns:a16="http://schemas.microsoft.com/office/drawing/2014/main" val="2057355905"/>
                    </a:ext>
                  </a:extLst>
                </a:gridCol>
              </a:tblGrid>
              <a:tr h="1950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0" i="0" u="none" strike="noStrike">
                          <a:solidFill>
                            <a:schemeClr val="bg2">
                              <a:lumMod val="50000"/>
                            </a:schemeClr>
                          </a:solidFill>
                          <a:effectLst/>
                          <a:latin typeface="Calibri" panose="020F0502020204030204" pitchFamily="34" charset="0"/>
                        </a:rPr>
                        <a:t>NPS</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490897624"/>
                  </a:ext>
                </a:extLst>
              </a:tr>
              <a:tr h="324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18</a:t>
                      </a: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836531218"/>
                  </a:ext>
                </a:extLst>
              </a:tr>
              <a:tr h="216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00" b="1" i="0" u="none" strike="noStrike">
                        <a:solidFill>
                          <a:schemeClr val="bg1"/>
                        </a:solidFill>
                        <a:effectLst/>
                        <a:latin typeface="Calibri" panose="020F0502020204030204" pitchFamily="34" charset="0"/>
                      </a:endParaRPr>
                    </a:p>
                  </a:txBody>
                  <a:tcPr marL="0" marR="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193019"/>
                  </a:ext>
                </a:extLst>
              </a:tr>
              <a:tr h="324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14</a:t>
                      </a: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870820622"/>
                  </a:ext>
                </a:extLst>
              </a:tr>
            </a:tbl>
          </a:graphicData>
        </a:graphic>
      </p:graphicFrame>
      <p:sp>
        <p:nvSpPr>
          <p:cNvPr id="20" name="CaixaDeTexto 19">
            <a:extLst>
              <a:ext uri="{FF2B5EF4-FFF2-40B4-BE49-F238E27FC236}">
                <a16:creationId xmlns:a16="http://schemas.microsoft.com/office/drawing/2014/main" id="{5ACDA9E0-997D-03D8-B155-53F17C2E507A}"/>
              </a:ext>
            </a:extLst>
          </p:cNvPr>
          <p:cNvSpPr txBox="1"/>
          <p:nvPr/>
        </p:nvSpPr>
        <p:spPr>
          <a:xfrm>
            <a:off x="-796" y="6053226"/>
            <a:ext cx="2821606" cy="400110"/>
          </a:xfrm>
          <a:prstGeom prst="rect">
            <a:avLst/>
          </a:prstGeom>
          <a:noFill/>
        </p:spPr>
        <p:txBody>
          <a:bodyPr wrap="none" rtlCol="0">
            <a:spAutoFit/>
          </a:bodyPr>
          <a:lstStyle/>
          <a:p>
            <a:pPr fontAlgn="auto">
              <a:spcBef>
                <a:spcPts val="0"/>
              </a:spcBef>
              <a:spcAft>
                <a:spcPts val="0"/>
              </a:spcAft>
            </a:pPr>
            <a:r>
              <a:rPr lang="pt-BR" sz="1000">
                <a:solidFill>
                  <a:prstClr val="black">
                    <a:lumMod val="75000"/>
                    <a:lumOff val="25000"/>
                  </a:prstClr>
                </a:solidFill>
                <a:latin typeface="Calibri" panose="020F0502020204030204"/>
                <a:cs typeface="+mn-cs"/>
              </a:rPr>
              <a:t>Base: 453.</a:t>
            </a:r>
          </a:p>
          <a:p>
            <a:pPr fontAlgn="auto">
              <a:spcBef>
                <a:spcPts val="0"/>
              </a:spcBef>
              <a:spcAft>
                <a:spcPts val="0"/>
              </a:spcAft>
            </a:pPr>
            <a:r>
              <a:rPr lang="pt-BR" sz="1000">
                <a:solidFill>
                  <a:prstClr val="black">
                    <a:lumMod val="75000"/>
                    <a:lumOff val="25000"/>
                  </a:prstClr>
                </a:solidFill>
                <a:latin typeface="Calibri" panose="020F0502020204030204"/>
                <a:cs typeface="+mn-cs"/>
              </a:rPr>
              <a:t>Nota: Resultados apresentados em percentual (%).</a:t>
            </a:r>
          </a:p>
        </p:txBody>
      </p:sp>
      <p:sp>
        <p:nvSpPr>
          <p:cNvPr id="21" name="CaixaDeTexto 20">
            <a:extLst>
              <a:ext uri="{FF2B5EF4-FFF2-40B4-BE49-F238E27FC236}">
                <a16:creationId xmlns:a16="http://schemas.microsoft.com/office/drawing/2014/main" id="{BCD71BC4-3F8E-6780-F65C-3AC8EEF67A06}"/>
              </a:ext>
            </a:extLst>
          </p:cNvPr>
          <p:cNvSpPr txBox="1"/>
          <p:nvPr/>
        </p:nvSpPr>
        <p:spPr>
          <a:xfrm rot="16200000">
            <a:off x="-593106" y="2089077"/>
            <a:ext cx="1516309" cy="307724"/>
          </a:xfrm>
          <a:prstGeom prst="rect">
            <a:avLst/>
          </a:prstGeom>
          <a:noFill/>
        </p:spPr>
        <p:txBody>
          <a:bodyPr wrap="square" lIns="91390" tIns="45694" rIns="91390" bIns="45694" rtlCol="0">
            <a:spAutoFit/>
          </a:bodyPr>
          <a:lstStyle/>
          <a:p>
            <a:pPr algn="ctr" fontAlgn="auto">
              <a:spcBef>
                <a:spcPts val="0"/>
              </a:spcBef>
              <a:spcAft>
                <a:spcPts val="0"/>
              </a:spcAft>
            </a:pPr>
            <a:r>
              <a:rPr lang="en-US" sz="1400" b="1">
                <a:solidFill>
                  <a:schemeClr val="bg2">
                    <a:lumMod val="50000"/>
                  </a:schemeClr>
                </a:solidFill>
                <a:latin typeface="Calibri" panose="020F0502020204030204"/>
                <a:cs typeface="+mn-cs"/>
              </a:rPr>
              <a:t>GÊNERO</a:t>
            </a:r>
            <a:endParaRPr lang="pt-BR" sz="1400" b="1">
              <a:solidFill>
                <a:schemeClr val="bg2">
                  <a:lumMod val="50000"/>
                </a:schemeClr>
              </a:solidFill>
              <a:latin typeface="Calibri" panose="020F0502020204030204"/>
              <a:cs typeface="+mn-cs"/>
            </a:endParaRPr>
          </a:p>
        </p:txBody>
      </p:sp>
      <p:sp>
        <p:nvSpPr>
          <p:cNvPr id="22" name="CaixaDeTexto 21">
            <a:extLst>
              <a:ext uri="{FF2B5EF4-FFF2-40B4-BE49-F238E27FC236}">
                <a16:creationId xmlns:a16="http://schemas.microsoft.com/office/drawing/2014/main" id="{5ABB9B7E-31BB-2FFC-46B5-F161251BEE85}"/>
              </a:ext>
            </a:extLst>
          </p:cNvPr>
          <p:cNvSpPr txBox="1"/>
          <p:nvPr/>
        </p:nvSpPr>
        <p:spPr>
          <a:xfrm rot="16200000">
            <a:off x="-613965" y="4435739"/>
            <a:ext cx="1516309" cy="307724"/>
          </a:xfrm>
          <a:prstGeom prst="rect">
            <a:avLst/>
          </a:prstGeom>
          <a:noFill/>
        </p:spPr>
        <p:txBody>
          <a:bodyPr wrap="square" lIns="91390" tIns="45694" rIns="91390" bIns="45694" rtlCol="0">
            <a:spAutoFit/>
          </a:bodyPr>
          <a:lstStyle/>
          <a:p>
            <a:pPr algn="ctr" fontAlgn="auto">
              <a:spcBef>
                <a:spcPts val="0"/>
              </a:spcBef>
              <a:spcAft>
                <a:spcPts val="0"/>
              </a:spcAft>
            </a:pPr>
            <a:r>
              <a:rPr lang="en-US" sz="1400" b="1">
                <a:solidFill>
                  <a:schemeClr val="bg2">
                    <a:lumMod val="50000"/>
                  </a:schemeClr>
                </a:solidFill>
                <a:latin typeface="Calibri" panose="020F0502020204030204"/>
                <a:cs typeface="+mn-cs"/>
              </a:rPr>
              <a:t>FAIXA ETÁRIA</a:t>
            </a:r>
            <a:endParaRPr lang="pt-BR" sz="1400" b="1">
              <a:solidFill>
                <a:schemeClr val="bg2">
                  <a:lumMod val="50000"/>
                </a:schemeClr>
              </a:solidFill>
              <a:latin typeface="Calibri" panose="020F0502020204030204"/>
              <a:cs typeface="+mn-cs"/>
            </a:endParaRPr>
          </a:p>
        </p:txBody>
      </p:sp>
      <p:cxnSp>
        <p:nvCxnSpPr>
          <p:cNvPr id="23" name="Conector reto 22">
            <a:extLst>
              <a:ext uri="{FF2B5EF4-FFF2-40B4-BE49-F238E27FC236}">
                <a16:creationId xmlns:a16="http://schemas.microsoft.com/office/drawing/2014/main" id="{A7502D4E-F2B6-94D7-A36B-F822AED9A05C}"/>
              </a:ext>
            </a:extLst>
          </p:cNvPr>
          <p:cNvCxnSpPr>
            <a:cxnSpLocks/>
          </p:cNvCxnSpPr>
          <p:nvPr/>
        </p:nvCxnSpPr>
        <p:spPr>
          <a:xfrm>
            <a:off x="51099" y="3250423"/>
            <a:ext cx="7869856" cy="0"/>
          </a:xfrm>
          <a:prstGeom prst="line">
            <a:avLst/>
          </a:prstGeom>
          <a:noFill/>
          <a:ln w="38100" cap="flat" cmpd="sng" algn="ctr">
            <a:solidFill>
              <a:sysClr val="window" lastClr="FFFFFF">
                <a:lumMod val="50000"/>
              </a:sysClr>
            </a:solidFill>
            <a:prstDash val="dash"/>
            <a:miter lim="800000"/>
          </a:ln>
          <a:effectLst/>
        </p:spPr>
      </p:cxnSp>
      <p:graphicFrame>
        <p:nvGraphicFramePr>
          <p:cNvPr id="24" name="Gráfico 23">
            <a:extLst>
              <a:ext uri="{FF2B5EF4-FFF2-40B4-BE49-F238E27FC236}">
                <a16:creationId xmlns:a16="http://schemas.microsoft.com/office/drawing/2014/main" id="{9E8088FC-8341-915B-6E8C-448712B50400}"/>
              </a:ext>
            </a:extLst>
          </p:cNvPr>
          <p:cNvGraphicFramePr/>
          <p:nvPr>
            <p:extLst>
              <p:ext uri="{D42A27DB-BD31-4B8C-83A1-F6EECF244321}">
                <p14:modId xmlns:p14="http://schemas.microsoft.com/office/powerpoint/2010/main" val="2349322224"/>
              </p:ext>
            </p:extLst>
          </p:nvPr>
        </p:nvGraphicFramePr>
        <p:xfrm>
          <a:off x="389984" y="3391795"/>
          <a:ext cx="6233205" cy="2349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ela 24">
            <a:extLst>
              <a:ext uri="{FF2B5EF4-FFF2-40B4-BE49-F238E27FC236}">
                <a16:creationId xmlns:a16="http://schemas.microsoft.com/office/drawing/2014/main" id="{FC43B6B4-830D-A801-593B-62B0DE66A3FC}"/>
              </a:ext>
            </a:extLst>
          </p:cNvPr>
          <p:cNvGraphicFramePr>
            <a:graphicFrameLocks noGrp="1"/>
          </p:cNvGraphicFramePr>
          <p:nvPr>
            <p:extLst>
              <p:ext uri="{D42A27DB-BD31-4B8C-83A1-F6EECF244321}">
                <p14:modId xmlns:p14="http://schemas.microsoft.com/office/powerpoint/2010/main" val="3691349532"/>
              </p:ext>
            </p:extLst>
          </p:nvPr>
        </p:nvGraphicFramePr>
        <p:xfrm>
          <a:off x="6786326" y="3560428"/>
          <a:ext cx="677240" cy="2016144"/>
        </p:xfrm>
        <a:graphic>
          <a:graphicData uri="http://schemas.openxmlformats.org/drawingml/2006/table">
            <a:tbl>
              <a:tblPr/>
              <a:tblGrid>
                <a:gridCol w="677240">
                  <a:extLst>
                    <a:ext uri="{9D8B030D-6E8A-4147-A177-3AD203B41FA5}">
                      <a16:colId xmlns:a16="http://schemas.microsoft.com/office/drawing/2014/main" val="2057355905"/>
                    </a:ext>
                  </a:extLst>
                </a:gridCol>
              </a:tblGrid>
              <a:tr h="3360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tx1">
                              <a:lumMod val="75000"/>
                              <a:lumOff val="25000"/>
                            </a:schemeClr>
                          </a:solidFill>
                          <a:effectLst/>
                          <a:latin typeface="Calibri" panose="020F0502020204030204" pitchFamily="34" charset="0"/>
                        </a:rPr>
                        <a:t>31</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836531218"/>
                  </a:ext>
                </a:extLst>
              </a:tr>
              <a:tr h="3360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10</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2870820622"/>
                  </a:ext>
                </a:extLst>
              </a:tr>
              <a:tr h="3360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mn-ea"/>
                          <a:cs typeface="+mn-cs"/>
                        </a:rPr>
                        <a:t>31</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1968699376"/>
                  </a:ext>
                </a:extLst>
              </a:tr>
              <a:tr h="3360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1535850782"/>
                  </a:ext>
                </a:extLst>
              </a:tr>
              <a:tr h="3360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-4</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263158372"/>
                  </a:ext>
                </a:extLst>
              </a:tr>
              <a:tr h="3360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24</a:t>
                      </a:r>
                    </a:p>
                  </a:txBody>
                  <a:tcPr marL="0" marR="0" marT="0" marB="0"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1446090603"/>
                  </a:ext>
                </a:extLst>
              </a:tr>
            </a:tbl>
          </a:graphicData>
        </a:graphic>
      </p:graphicFrame>
      <p:graphicFrame>
        <p:nvGraphicFramePr>
          <p:cNvPr id="26" name="Tabela 25">
            <a:extLst>
              <a:ext uri="{FF2B5EF4-FFF2-40B4-BE49-F238E27FC236}">
                <a16:creationId xmlns:a16="http://schemas.microsoft.com/office/drawing/2014/main" id="{745DD54C-C25B-5B67-DA08-D586E3005FCA}"/>
              </a:ext>
            </a:extLst>
          </p:cNvPr>
          <p:cNvGraphicFramePr>
            <a:graphicFrameLocks noGrp="1"/>
          </p:cNvGraphicFramePr>
          <p:nvPr>
            <p:extLst>
              <p:ext uri="{D42A27DB-BD31-4B8C-83A1-F6EECF244321}">
                <p14:modId xmlns:p14="http://schemas.microsoft.com/office/powerpoint/2010/main" val="2003649242"/>
              </p:ext>
            </p:extLst>
          </p:nvPr>
        </p:nvGraphicFramePr>
        <p:xfrm>
          <a:off x="7353323" y="1591502"/>
          <a:ext cx="677240" cy="1067474"/>
        </p:xfrm>
        <a:graphic>
          <a:graphicData uri="http://schemas.openxmlformats.org/drawingml/2006/table">
            <a:tbl>
              <a:tblPr/>
              <a:tblGrid>
                <a:gridCol w="677240">
                  <a:extLst>
                    <a:ext uri="{9D8B030D-6E8A-4147-A177-3AD203B41FA5}">
                      <a16:colId xmlns:a16="http://schemas.microsoft.com/office/drawing/2014/main" val="2057355905"/>
                    </a:ext>
                  </a:extLst>
                </a:gridCol>
              </a:tblGrid>
              <a:tr h="1950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US" sz="1100" b="0" i="0" u="none" strike="noStrike">
                          <a:solidFill>
                            <a:schemeClr val="tx1">
                              <a:lumMod val="75000"/>
                              <a:lumOff val="25000"/>
                            </a:schemeClr>
                          </a:solidFill>
                          <a:effectLst/>
                          <a:latin typeface="Calibri" panose="020F0502020204030204" pitchFamily="34" charset="0"/>
                        </a:rPr>
                        <a:t>BASE</a:t>
                      </a:r>
                      <a:endParaRPr lang="pt-BR" sz="1100" b="0" i="0" u="none" strike="noStrike">
                        <a:solidFill>
                          <a:schemeClr val="tx1">
                            <a:lumMod val="75000"/>
                            <a:lumOff val="25000"/>
                          </a:schemeClr>
                        </a:solidFill>
                        <a:effectLst/>
                        <a:latin typeface="Calibri" panose="020F0502020204030204" pitchFamily="34" charset="0"/>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897624"/>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0" i="0" u="none" strike="noStrike">
                          <a:solidFill>
                            <a:schemeClr val="tx1">
                              <a:lumMod val="75000"/>
                              <a:lumOff val="25000"/>
                            </a:schemeClr>
                          </a:solidFill>
                          <a:effectLst/>
                          <a:latin typeface="Calibri" panose="020F0502020204030204" pitchFamily="34" charset="0"/>
                        </a:rPr>
                        <a:t>252</a:t>
                      </a:r>
                    </a:p>
                  </a:txBody>
                  <a:tcPr marL="0" marR="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531218"/>
                  </a:ext>
                </a:extLst>
              </a:tr>
              <a:tr h="144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000" b="0" i="0" u="none" strike="noStrike">
                        <a:solidFill>
                          <a:schemeClr val="tx1">
                            <a:lumMod val="75000"/>
                            <a:lumOff val="25000"/>
                          </a:schemeClr>
                        </a:solidFill>
                        <a:effectLst/>
                        <a:latin typeface="Calibri" panose="020F0502020204030204" pitchFamily="34" charset="0"/>
                      </a:endParaRPr>
                    </a:p>
                  </a:txBody>
                  <a:tcPr marL="0" marR="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868760"/>
                  </a:ext>
                </a:extLst>
              </a:tr>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0" i="0" u="none" strike="noStrike">
                          <a:solidFill>
                            <a:schemeClr val="tx1">
                              <a:lumMod val="75000"/>
                              <a:lumOff val="25000"/>
                            </a:schemeClr>
                          </a:solidFill>
                          <a:effectLst/>
                          <a:latin typeface="Calibri" panose="020F0502020204030204" pitchFamily="34" charset="0"/>
                        </a:rPr>
                        <a:t>201</a:t>
                      </a:r>
                    </a:p>
                  </a:txBody>
                  <a:tcPr marL="0" marR="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0820622"/>
                  </a:ext>
                </a:extLst>
              </a:tr>
            </a:tbl>
          </a:graphicData>
        </a:graphic>
      </p:graphicFrame>
      <p:graphicFrame>
        <p:nvGraphicFramePr>
          <p:cNvPr id="27" name="Tabela 26">
            <a:extLst>
              <a:ext uri="{FF2B5EF4-FFF2-40B4-BE49-F238E27FC236}">
                <a16:creationId xmlns:a16="http://schemas.microsoft.com/office/drawing/2014/main" id="{EDC73960-1586-FFFC-5C93-1DBB57E8D1A8}"/>
              </a:ext>
            </a:extLst>
          </p:cNvPr>
          <p:cNvGraphicFramePr>
            <a:graphicFrameLocks noGrp="1"/>
          </p:cNvGraphicFramePr>
          <p:nvPr>
            <p:extLst>
              <p:ext uri="{D42A27DB-BD31-4B8C-83A1-F6EECF244321}">
                <p14:modId xmlns:p14="http://schemas.microsoft.com/office/powerpoint/2010/main" val="2368522561"/>
              </p:ext>
            </p:extLst>
          </p:nvPr>
        </p:nvGraphicFramePr>
        <p:xfrm>
          <a:off x="7353323" y="3562028"/>
          <a:ext cx="677240" cy="2016144"/>
        </p:xfrm>
        <a:graphic>
          <a:graphicData uri="http://schemas.openxmlformats.org/drawingml/2006/table">
            <a:tbl>
              <a:tblPr/>
              <a:tblGrid>
                <a:gridCol w="677240">
                  <a:extLst>
                    <a:ext uri="{9D8B030D-6E8A-4147-A177-3AD203B41FA5}">
                      <a16:colId xmlns:a16="http://schemas.microsoft.com/office/drawing/2014/main" val="2057355905"/>
                    </a:ext>
                  </a:extLst>
                </a:gridCol>
              </a:tblGrid>
              <a:tr h="3360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a:ln>
                            <a:noFill/>
                          </a:ln>
                          <a:solidFill>
                            <a:srgbClr val="000000">
                              <a:lumMod val="75000"/>
                              <a:lumOff val="25000"/>
                            </a:srgbClr>
                          </a:solidFill>
                          <a:effectLst/>
                          <a:uLnTx/>
                          <a:uFillTx/>
                          <a:latin typeface="Calibri" panose="020F0502020204030204" pitchFamily="34" charset="0"/>
                          <a:ea typeface="+mn-ea"/>
                          <a:cs typeface="+mn-cs"/>
                        </a:rPr>
                        <a:t>18</a:t>
                      </a:r>
                    </a:p>
                  </a:txBody>
                  <a:tcPr marL="0" marR="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531218"/>
                  </a:ext>
                </a:extLst>
              </a:tr>
              <a:tr h="3360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a:ln>
                            <a:noFill/>
                          </a:ln>
                          <a:solidFill>
                            <a:srgbClr val="000000">
                              <a:lumMod val="75000"/>
                              <a:lumOff val="25000"/>
                            </a:srgbClr>
                          </a:solidFill>
                          <a:effectLst/>
                          <a:uLnTx/>
                          <a:uFillTx/>
                          <a:latin typeface="Calibri" panose="020F0502020204030204" pitchFamily="34" charset="0"/>
                          <a:ea typeface="+mn-ea"/>
                          <a:cs typeface="+mn-cs"/>
                        </a:rPr>
                        <a:t>56</a:t>
                      </a:r>
                    </a:p>
                  </a:txBody>
                  <a:tcPr marL="0" marR="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0820622"/>
                  </a:ext>
                </a:extLst>
              </a:tr>
              <a:tr h="3360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a:ln>
                            <a:noFill/>
                          </a:ln>
                          <a:solidFill>
                            <a:srgbClr val="000000">
                              <a:lumMod val="75000"/>
                              <a:lumOff val="25000"/>
                            </a:srgbClr>
                          </a:solidFill>
                          <a:effectLst/>
                          <a:uLnTx/>
                          <a:uFillTx/>
                          <a:latin typeface="Calibri" panose="020F0502020204030204" pitchFamily="34" charset="0"/>
                          <a:ea typeface="+mn-ea"/>
                          <a:cs typeface="+mn-cs"/>
                        </a:rPr>
                        <a:t>55</a:t>
                      </a:r>
                    </a:p>
                  </a:txBody>
                  <a:tcPr marL="0" marR="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8699376"/>
                  </a:ext>
                </a:extLst>
              </a:tr>
              <a:tr h="3360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a:ln>
                            <a:noFill/>
                          </a:ln>
                          <a:solidFill>
                            <a:srgbClr val="000000">
                              <a:lumMod val="75000"/>
                              <a:lumOff val="25000"/>
                            </a:srgbClr>
                          </a:solidFill>
                          <a:effectLst/>
                          <a:uLnTx/>
                          <a:uFillTx/>
                          <a:latin typeface="Calibri" panose="020F0502020204030204" pitchFamily="34" charset="0"/>
                          <a:ea typeface="+mn-ea"/>
                          <a:cs typeface="+mn-cs"/>
                        </a:rPr>
                        <a:t>48</a:t>
                      </a:r>
                    </a:p>
                  </a:txBody>
                  <a:tcPr marL="0" marR="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5850782"/>
                  </a:ext>
                </a:extLst>
              </a:tr>
              <a:tr h="3360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a:ln>
                            <a:noFill/>
                          </a:ln>
                          <a:solidFill>
                            <a:srgbClr val="000000">
                              <a:lumMod val="75000"/>
                              <a:lumOff val="25000"/>
                            </a:srgbClr>
                          </a:solidFill>
                          <a:effectLst/>
                          <a:uLnTx/>
                          <a:uFillTx/>
                          <a:latin typeface="Calibri" panose="020F0502020204030204" pitchFamily="34" charset="0"/>
                          <a:ea typeface="+mn-ea"/>
                          <a:cs typeface="+mn-cs"/>
                        </a:rPr>
                        <a:t>79</a:t>
                      </a:r>
                    </a:p>
                  </a:txBody>
                  <a:tcPr marL="0" marR="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158372"/>
                  </a:ext>
                </a:extLst>
              </a:tr>
              <a:tr h="3360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a:ln>
                            <a:noFill/>
                          </a:ln>
                          <a:solidFill>
                            <a:srgbClr val="000000">
                              <a:lumMod val="75000"/>
                              <a:lumOff val="25000"/>
                            </a:srgbClr>
                          </a:solidFill>
                          <a:effectLst/>
                          <a:uLnTx/>
                          <a:uFillTx/>
                          <a:latin typeface="Calibri" panose="020F0502020204030204" pitchFamily="34" charset="0"/>
                          <a:ea typeface="+mn-ea"/>
                          <a:cs typeface="+mn-cs"/>
                        </a:rPr>
                        <a:t>197</a:t>
                      </a:r>
                    </a:p>
                  </a:txBody>
                  <a:tcPr marL="0" marR="0"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772985"/>
                  </a:ext>
                </a:extLst>
              </a:tr>
            </a:tbl>
          </a:graphicData>
        </a:graphic>
      </p:graphicFrame>
    </p:spTree>
    <p:extLst>
      <p:ext uri="{BB962C8B-B14F-4D97-AF65-F5344CB8AC3E}">
        <p14:creationId xmlns:p14="http://schemas.microsoft.com/office/powerpoint/2010/main" val="293183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21" grpId="0"/>
      <p:bldP spid="22" grpId="0"/>
      <p:bldGraphic spid="2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Dados Técnicos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1" name="Retângulo 30">
            <a:extLst>
              <a:ext uri="{FF2B5EF4-FFF2-40B4-BE49-F238E27FC236}">
                <a16:creationId xmlns:a16="http://schemas.microsoft.com/office/drawing/2014/main" id="{36493672-5825-AD8C-F67B-772AF519639F}"/>
              </a:ext>
            </a:extLst>
          </p:cNvPr>
          <p:cNvSpPr/>
          <p:nvPr/>
        </p:nvSpPr>
        <p:spPr>
          <a:xfrm>
            <a:off x="4608587" y="1055305"/>
            <a:ext cx="3568685" cy="2077492"/>
          </a:xfrm>
          <a:prstGeom prst="rect">
            <a:avLst/>
          </a:prstGeom>
          <a:solidFill>
            <a:sysClr val="window" lastClr="FFFFFF">
              <a:lumMod val="95000"/>
            </a:sysClr>
          </a:solidFill>
          <a:ln w="38100">
            <a:noFill/>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300" normalizeH="0" baseline="0" noProof="0">
              <a:ln>
                <a:noFill/>
              </a:ln>
              <a:solidFill>
                <a:schemeClr val="bg2">
                  <a:lumMod val="50000"/>
                </a:schemeClr>
              </a:solidFill>
              <a:effectLst/>
              <a:uLnTx/>
              <a:uFillTx/>
              <a:latin typeface="Calibri" panose="020F0502020204030204"/>
              <a:cs typeface="Khmer UI"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300" normalizeH="0" baseline="0" noProof="0">
                <a:ln>
                  <a:noFill/>
                </a:ln>
                <a:solidFill>
                  <a:schemeClr val="bg2">
                    <a:lumMod val="50000"/>
                  </a:schemeClr>
                </a:solidFill>
                <a:effectLst/>
                <a:uLnTx/>
                <a:uFillTx/>
                <a:latin typeface="Calibri" panose="020F0502020204030204"/>
                <a:cs typeface="Khmer UI" panose="020B0502040204020203" pitchFamily="34" charset="0"/>
              </a:rPr>
              <a:t>TAXA DE RESPONDENTES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5000" b="1" i="0" u="none" strike="noStrike" kern="0" cap="none" spc="300" normalizeH="0" baseline="0" noProof="0">
                <a:ln>
                  <a:noFill/>
                </a:ln>
                <a:solidFill>
                  <a:schemeClr val="bg2">
                    <a:lumMod val="50000"/>
                  </a:schemeClr>
                </a:solidFill>
                <a:effectLst/>
                <a:uLnTx/>
                <a:uFillTx/>
                <a:latin typeface="Calibri" panose="020F0502020204030204"/>
                <a:cs typeface="Khmer UI" panose="020B0502040204020203" pitchFamily="34" charset="0"/>
              </a:rPr>
              <a:t>3,9</a:t>
            </a:r>
            <a:r>
              <a:rPr kumimoji="0" lang="pt-BR" sz="5000" b="1" i="0" u="none" strike="noStrike" kern="0" cap="none" spc="0" normalizeH="0" baseline="0" noProof="0">
                <a:ln>
                  <a:noFill/>
                </a:ln>
                <a:solidFill>
                  <a:schemeClr val="bg2">
                    <a:lumMod val="50000"/>
                  </a:schemeClr>
                </a:solidFill>
                <a:effectLst/>
                <a:uLnTx/>
                <a:uFillTx/>
                <a:latin typeface="Calibri" panose="020F0502020204030204"/>
                <a:cs typeface="Khmer UI" panose="020B0502040204020203"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1" i="0" u="none" strike="noStrike" kern="0" cap="none" spc="300" normalizeH="0" baseline="0" noProof="0">
              <a:ln>
                <a:noFill/>
              </a:ln>
              <a:solidFill>
                <a:schemeClr val="bg2">
                  <a:lumMod val="50000"/>
                </a:schemeClr>
              </a:solidFill>
              <a:effectLst/>
              <a:uLnTx/>
              <a:uFillTx/>
              <a:latin typeface="Calibri" panose="020F0502020204030204" pitchFamily="34" charset="0"/>
              <a:cs typeface="Khmer UI"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300" normalizeH="0" baseline="0" noProof="0">
                <a:ln>
                  <a:noFill/>
                </a:ln>
                <a:solidFill>
                  <a:schemeClr val="bg2">
                    <a:lumMod val="50000"/>
                  </a:schemeClr>
                </a:solidFill>
                <a:effectLst/>
                <a:uLnTx/>
                <a:uFillTx/>
                <a:latin typeface="Calibri" panose="020F0502020204030204" pitchFamily="34" charset="0"/>
                <a:cs typeface="Khmer UI" panose="020B0502040204020203" pitchFamily="34" charset="0"/>
              </a:rPr>
              <a:t>Total de Contatos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300" normalizeH="0" baseline="0" noProof="0">
                <a:ln>
                  <a:noFill/>
                </a:ln>
                <a:solidFill>
                  <a:schemeClr val="bg2">
                    <a:lumMod val="50000"/>
                  </a:schemeClr>
                </a:solidFill>
                <a:effectLst/>
                <a:uLnTx/>
                <a:uFillTx/>
                <a:latin typeface="Calibri" panose="020F0502020204030204" pitchFamily="34" charset="0"/>
                <a:cs typeface="Khmer UI" panose="020B0502040204020203" pitchFamily="34" charset="0"/>
              </a:rPr>
              <a:t>Telefônico e Online: 11.674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900" b="1" i="0" u="none" strike="noStrike" kern="0" cap="none" spc="0" normalizeH="0" baseline="0" noProof="0">
              <a:ln>
                <a:noFill/>
              </a:ln>
              <a:solidFill>
                <a:schemeClr val="bg2">
                  <a:lumMod val="50000"/>
                </a:schemeClr>
              </a:solidFill>
              <a:effectLst/>
              <a:uLnTx/>
              <a:uFillTx/>
              <a:latin typeface="Calibri" panose="020F0502020204030204" pitchFamily="34" charset="0"/>
              <a:cs typeface="+mn-cs"/>
            </a:endParaRPr>
          </a:p>
        </p:txBody>
      </p:sp>
      <p:sp>
        <p:nvSpPr>
          <p:cNvPr id="32" name="CaixaDeTexto 31">
            <a:extLst>
              <a:ext uri="{FF2B5EF4-FFF2-40B4-BE49-F238E27FC236}">
                <a16:creationId xmlns:a16="http://schemas.microsoft.com/office/drawing/2014/main" id="{0F008AA1-EB18-C624-006F-D33B6475686D}"/>
              </a:ext>
            </a:extLst>
          </p:cNvPr>
          <p:cNvSpPr txBox="1"/>
          <p:nvPr/>
        </p:nvSpPr>
        <p:spPr>
          <a:xfrm>
            <a:off x="-21529" y="6017565"/>
            <a:ext cx="6286848" cy="507779"/>
          </a:xfrm>
          <a:prstGeom prst="rect">
            <a:avLst/>
          </a:prstGeom>
          <a:noFill/>
        </p:spPr>
        <p:txBody>
          <a:bodyPr wrap="square" lIns="91390" tIns="45694" rIns="91390" bIns="45694" rtlCol="0">
            <a:spAutoFit/>
          </a:bodyPr>
          <a:lstStyle>
            <a:defPPr>
              <a:defRPr lang="pt-BR"/>
            </a:defPPr>
            <a:lvl1pPr defTabSz="1219535">
              <a:defRPr sz="1000" kern="0">
                <a:solidFill>
                  <a:srgbClr val="4D4E53"/>
                </a:solidFill>
              </a:defRPr>
            </a:lvl1pPr>
          </a:lstStyle>
          <a:p>
            <a:pPr fontAlgn="auto">
              <a:spcBef>
                <a:spcPts val="0"/>
              </a:spcBef>
              <a:spcAft>
                <a:spcPts val="0"/>
              </a:spcAft>
            </a:pPr>
            <a:r>
              <a:rPr lang="pt-BR" sz="900">
                <a:solidFill>
                  <a:schemeClr val="bg2">
                    <a:lumMod val="50000"/>
                  </a:schemeClr>
                </a:solidFill>
                <a:latin typeface="Calibri" panose="020F0502020204030204"/>
                <a:cs typeface="+mn-cs"/>
              </a:rPr>
              <a:t>Nota: Outros = </a:t>
            </a:r>
            <a:r>
              <a:rPr lang="pt-BR" sz="900">
                <a:solidFill>
                  <a:schemeClr val="bg2">
                    <a:lumMod val="50000"/>
                  </a:schemeClr>
                </a:solidFill>
                <a:latin typeface="Calibri" panose="020F0502020204030204"/>
                <a:cs typeface="Times New Roman" panose="02020603050405020304" pitchFamily="18" charset="0"/>
              </a:rPr>
              <a:t>Demais classificações não especificadas anteriormente (por exemplo: o beneficiário é incapacitado de responder)</a:t>
            </a:r>
          </a:p>
          <a:p>
            <a:pPr fontAlgn="auto">
              <a:spcBef>
                <a:spcPts val="0"/>
              </a:spcBef>
              <a:spcAft>
                <a:spcPts val="0"/>
              </a:spcAft>
            </a:pPr>
            <a:r>
              <a:rPr lang="pt-BR" sz="900">
                <a:solidFill>
                  <a:schemeClr val="bg2">
                    <a:lumMod val="50000"/>
                  </a:schemeClr>
                </a:solidFill>
                <a:latin typeface="Calibri" panose="020F0502020204030204"/>
                <a:cs typeface="Times New Roman" panose="02020603050405020304" pitchFamily="18" charset="0"/>
              </a:rPr>
              <a:t>Nota²: O universo amostral online com base em sorteio está diretamente relacionado à quantidade de registros com endereços de e-mail.</a:t>
            </a:r>
          </a:p>
        </p:txBody>
      </p:sp>
      <p:sp>
        <p:nvSpPr>
          <p:cNvPr id="33" name="Seta: Pentágono 32">
            <a:extLst>
              <a:ext uri="{FF2B5EF4-FFF2-40B4-BE49-F238E27FC236}">
                <a16:creationId xmlns:a16="http://schemas.microsoft.com/office/drawing/2014/main" id="{8B02853A-C630-DBFA-ACD9-3BAF036AFEAD}"/>
              </a:ext>
            </a:extLst>
          </p:cNvPr>
          <p:cNvSpPr/>
          <p:nvPr/>
        </p:nvSpPr>
        <p:spPr>
          <a:xfrm>
            <a:off x="288366" y="3521506"/>
            <a:ext cx="5590541" cy="414710"/>
          </a:xfrm>
          <a:prstGeom prst="homePlate">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Questionários concluídos </a:t>
            </a:r>
            <a:r>
              <a:rPr kumimoji="0" lang="pt-BR" sz="1000" b="0" i="0" u="none" strike="noStrike" kern="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(banco de dados)</a:t>
            </a:r>
          </a:p>
        </p:txBody>
      </p:sp>
      <p:sp>
        <p:nvSpPr>
          <p:cNvPr id="35" name="Seta: Pentágono 34">
            <a:extLst>
              <a:ext uri="{FF2B5EF4-FFF2-40B4-BE49-F238E27FC236}">
                <a16:creationId xmlns:a16="http://schemas.microsoft.com/office/drawing/2014/main" id="{A46B8145-7168-58B7-36CB-537B0EB1E60B}"/>
              </a:ext>
            </a:extLst>
          </p:cNvPr>
          <p:cNvSpPr/>
          <p:nvPr/>
        </p:nvSpPr>
        <p:spPr>
          <a:xfrm>
            <a:off x="288107" y="3985432"/>
            <a:ext cx="5590800" cy="414000"/>
          </a:xfrm>
          <a:prstGeom prst="homePlate">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Beneficiários não aceitaram participar da pesquisa </a:t>
            </a:r>
            <a:r>
              <a:rPr kumimoji="0" lang="pt-BR" sz="1000" b="0" i="0" u="none" strike="noStrike" kern="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(banco de dados e evidência 1)  </a:t>
            </a:r>
            <a:endParaRPr kumimoji="0" lang="pt-BR"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Seta: Pentágono 35">
            <a:extLst>
              <a:ext uri="{FF2B5EF4-FFF2-40B4-BE49-F238E27FC236}">
                <a16:creationId xmlns:a16="http://schemas.microsoft.com/office/drawing/2014/main" id="{566AA8A2-43F4-972F-0EED-126FDE7B9928}"/>
              </a:ext>
            </a:extLst>
          </p:cNvPr>
          <p:cNvSpPr/>
          <p:nvPr/>
        </p:nvSpPr>
        <p:spPr>
          <a:xfrm>
            <a:off x="288107" y="4434968"/>
            <a:ext cx="5590800" cy="414710"/>
          </a:xfrm>
          <a:prstGeom prst="homePlate">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a:ln>
                  <a:noFill/>
                </a:ln>
                <a:solidFill>
                  <a:prstClr val="white"/>
                </a:solidFill>
                <a:effectLst/>
                <a:uLnTx/>
                <a:uFillTx/>
                <a:latin typeface="Calibri" panose="020F0502020204030204"/>
                <a:ea typeface="+mn-ea"/>
                <a:cs typeface="+mn-cs"/>
              </a:rPr>
              <a:t>Pesquisas</a:t>
            </a:r>
            <a:r>
              <a:rPr kumimoji="0" lang="pt-BR" sz="1400" b="0" i="0" u="none" strike="noStrike" kern="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 Incompletas </a:t>
            </a:r>
            <a:r>
              <a:rPr kumimoji="0" lang="pt-BR" sz="1000" b="0" i="0" u="none" strike="noStrike" kern="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(banco de dados)</a:t>
            </a:r>
            <a:endParaRPr kumimoji="0" lang="pt-BR"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Seta: Pentágono 36">
            <a:extLst>
              <a:ext uri="{FF2B5EF4-FFF2-40B4-BE49-F238E27FC236}">
                <a16:creationId xmlns:a16="http://schemas.microsoft.com/office/drawing/2014/main" id="{21DA8549-DBDB-1E62-8AE6-2BE47E9B56F9}"/>
              </a:ext>
            </a:extLst>
          </p:cNvPr>
          <p:cNvSpPr/>
          <p:nvPr/>
        </p:nvSpPr>
        <p:spPr>
          <a:xfrm>
            <a:off x="288107" y="4887208"/>
            <a:ext cx="5590800" cy="414000"/>
          </a:xfrm>
          <a:prstGeom prst="homePlate">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Não foi possível localizar o beneficiário </a:t>
            </a:r>
            <a:r>
              <a:rPr kumimoji="0" lang="pt-BR" sz="1000" b="0" i="0" u="none" strike="noStrike" kern="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(banco de dados e evidência 2) </a:t>
            </a:r>
            <a:endParaRPr kumimoji="0" lang="pt-BR"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Seta: Pentágono 37">
            <a:extLst>
              <a:ext uri="{FF2B5EF4-FFF2-40B4-BE49-F238E27FC236}">
                <a16:creationId xmlns:a16="http://schemas.microsoft.com/office/drawing/2014/main" id="{49BCA191-99BF-2E2C-8C0C-25028A2CA71B}"/>
              </a:ext>
            </a:extLst>
          </p:cNvPr>
          <p:cNvSpPr/>
          <p:nvPr/>
        </p:nvSpPr>
        <p:spPr>
          <a:xfrm>
            <a:off x="288107" y="5360947"/>
            <a:ext cx="5590800" cy="414710"/>
          </a:xfrm>
          <a:prstGeom prst="homePlate">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Outros motivos </a:t>
            </a:r>
            <a:r>
              <a:rPr kumimoji="0" lang="pt-BR" sz="1000" b="0" i="0" u="none" strike="noStrike" kern="0" cap="none" spc="0" normalizeH="0" baseline="0" noProof="0">
                <a:ln>
                  <a:noFill/>
                </a:ln>
                <a:solidFill>
                  <a:prstClr val="white"/>
                </a:solidFill>
                <a:effectLst/>
                <a:uLnTx/>
                <a:uFillTx/>
                <a:latin typeface="Calibri" panose="020F0502020204030204"/>
                <a:ea typeface="+mn-ea"/>
                <a:cs typeface="Times New Roman" panose="02020603050405020304" pitchFamily="18" charset="0"/>
              </a:rPr>
              <a:t>(banco de dados e evidência 3)</a:t>
            </a:r>
            <a:endParaRPr kumimoji="0" lang="pt-BR"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9" name="Gráfico 38" descr="Sinal de polegar para cima com preenchimento sólido">
            <a:extLst>
              <a:ext uri="{FF2B5EF4-FFF2-40B4-BE49-F238E27FC236}">
                <a16:creationId xmlns:a16="http://schemas.microsoft.com/office/drawing/2014/main" id="{3469F136-9698-7A23-DA13-E62F3F5012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2692" y="928296"/>
            <a:ext cx="792000" cy="792000"/>
          </a:xfrm>
          <a:prstGeom prst="rect">
            <a:avLst/>
          </a:prstGeom>
        </p:spPr>
      </p:pic>
      <p:pic>
        <p:nvPicPr>
          <p:cNvPr id="40" name="Gráfico 39" descr="Engrenagens estrutura de tópicos">
            <a:extLst>
              <a:ext uri="{FF2B5EF4-FFF2-40B4-BE49-F238E27FC236}">
                <a16:creationId xmlns:a16="http://schemas.microsoft.com/office/drawing/2014/main" id="{CE2DEF2A-D3CB-704C-E1EE-9B4C82417F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0955" y="1839236"/>
            <a:ext cx="3136926" cy="3136926"/>
          </a:xfrm>
          <a:prstGeom prst="rect">
            <a:avLst/>
          </a:prstGeom>
        </p:spPr>
      </p:pic>
      <p:sp>
        <p:nvSpPr>
          <p:cNvPr id="41" name="Retângulo 40">
            <a:extLst>
              <a:ext uri="{FF2B5EF4-FFF2-40B4-BE49-F238E27FC236}">
                <a16:creationId xmlns:a16="http://schemas.microsoft.com/office/drawing/2014/main" id="{47FCD8A4-75E6-868E-AEB9-179FB9BC90F9}"/>
              </a:ext>
            </a:extLst>
          </p:cNvPr>
          <p:cNvSpPr/>
          <p:nvPr/>
        </p:nvSpPr>
        <p:spPr>
          <a:xfrm>
            <a:off x="6416979" y="3203913"/>
            <a:ext cx="1764000" cy="3177415"/>
          </a:xfrm>
          <a:prstGeom prst="rect">
            <a:avLst/>
          </a:prstGeom>
          <a:solidFill>
            <a:srgbClr val="F2F2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tângulo 41">
            <a:extLst>
              <a:ext uri="{FF2B5EF4-FFF2-40B4-BE49-F238E27FC236}">
                <a16:creationId xmlns:a16="http://schemas.microsoft.com/office/drawing/2014/main" id="{F64B3CE8-9FFE-0C7B-1D9D-E91830A65E80}"/>
              </a:ext>
            </a:extLst>
          </p:cNvPr>
          <p:cNvSpPr/>
          <p:nvPr/>
        </p:nvSpPr>
        <p:spPr>
          <a:xfrm>
            <a:off x="6543492" y="3563271"/>
            <a:ext cx="828000" cy="360000"/>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800" b="1" kern="0">
                <a:solidFill>
                  <a:prstClr val="white"/>
                </a:solidFill>
                <a:latin typeface="Calibri" panose="020F0502020204030204"/>
                <a:cs typeface="+mn-cs"/>
              </a:rPr>
              <a:t>4</a:t>
            </a:r>
            <a:r>
              <a:rPr kumimoji="0" lang="pt-BR" sz="1800" b="1" i="0" u="none" strike="noStrike" kern="0" cap="none" spc="0" normalizeH="0" baseline="0" noProof="0">
                <a:ln>
                  <a:noFill/>
                </a:ln>
                <a:solidFill>
                  <a:prstClr val="white"/>
                </a:solidFill>
                <a:effectLst/>
                <a:uLnTx/>
                <a:uFillTx/>
                <a:latin typeface="Calibri" panose="020F0502020204030204"/>
                <a:ea typeface="+mn-ea"/>
                <a:cs typeface="+mn-cs"/>
              </a:rPr>
              <a:t>%</a:t>
            </a:r>
          </a:p>
        </p:txBody>
      </p:sp>
      <p:sp>
        <p:nvSpPr>
          <p:cNvPr id="43" name="Retângulo 42">
            <a:extLst>
              <a:ext uri="{FF2B5EF4-FFF2-40B4-BE49-F238E27FC236}">
                <a16:creationId xmlns:a16="http://schemas.microsoft.com/office/drawing/2014/main" id="{E47856CC-29F5-7709-FF87-AD186F370BA8}"/>
              </a:ext>
            </a:extLst>
          </p:cNvPr>
          <p:cNvSpPr/>
          <p:nvPr/>
        </p:nvSpPr>
        <p:spPr>
          <a:xfrm>
            <a:off x="6543492" y="4026166"/>
            <a:ext cx="828000" cy="360000"/>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800" b="1" kern="0">
                <a:solidFill>
                  <a:prstClr val="white"/>
                </a:solidFill>
                <a:latin typeface="Calibri" panose="020F0502020204030204"/>
                <a:cs typeface="+mn-cs"/>
              </a:rPr>
              <a:t>0,4</a:t>
            </a:r>
            <a:r>
              <a:rPr kumimoji="0" lang="pt-BR" sz="1800" b="1" i="0" u="none" strike="noStrike" kern="0" cap="none" spc="0" normalizeH="0" baseline="0" noProof="0">
                <a:ln>
                  <a:noFill/>
                </a:ln>
                <a:solidFill>
                  <a:prstClr val="white"/>
                </a:solidFill>
                <a:effectLst/>
                <a:uLnTx/>
                <a:uFillTx/>
                <a:latin typeface="Calibri" panose="020F0502020204030204"/>
                <a:ea typeface="+mn-ea"/>
                <a:cs typeface="+mn-cs"/>
              </a:rPr>
              <a:t>%</a:t>
            </a:r>
          </a:p>
        </p:txBody>
      </p:sp>
      <p:sp>
        <p:nvSpPr>
          <p:cNvPr id="44" name="Retângulo 43">
            <a:extLst>
              <a:ext uri="{FF2B5EF4-FFF2-40B4-BE49-F238E27FC236}">
                <a16:creationId xmlns:a16="http://schemas.microsoft.com/office/drawing/2014/main" id="{A8C017A2-B355-47B1-2527-48B04FF8C7BE}"/>
              </a:ext>
            </a:extLst>
          </p:cNvPr>
          <p:cNvSpPr/>
          <p:nvPr/>
        </p:nvSpPr>
        <p:spPr>
          <a:xfrm>
            <a:off x="6543492" y="4490459"/>
            <a:ext cx="828000" cy="360000"/>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prstClr val="white"/>
                </a:solidFill>
                <a:effectLst/>
                <a:uLnTx/>
                <a:uFillTx/>
                <a:latin typeface="Calibri" panose="020F0502020204030204"/>
                <a:ea typeface="+mn-ea"/>
                <a:cs typeface="+mn-cs"/>
              </a:rPr>
              <a:t>0,2%</a:t>
            </a:r>
          </a:p>
        </p:txBody>
      </p:sp>
      <p:sp>
        <p:nvSpPr>
          <p:cNvPr id="45" name="Retângulo 44">
            <a:extLst>
              <a:ext uri="{FF2B5EF4-FFF2-40B4-BE49-F238E27FC236}">
                <a16:creationId xmlns:a16="http://schemas.microsoft.com/office/drawing/2014/main" id="{CA5725E6-D872-22E1-1358-606F484646F5}"/>
              </a:ext>
            </a:extLst>
          </p:cNvPr>
          <p:cNvSpPr/>
          <p:nvPr/>
        </p:nvSpPr>
        <p:spPr>
          <a:xfrm>
            <a:off x="6543492" y="4954408"/>
            <a:ext cx="828000" cy="360000"/>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prstClr val="white"/>
                </a:solidFill>
                <a:effectLst/>
                <a:uLnTx/>
                <a:uFillTx/>
                <a:latin typeface="Calibri" panose="020F0502020204030204"/>
                <a:ea typeface="+mn-ea"/>
                <a:cs typeface="+mn-cs"/>
              </a:rPr>
              <a:t>34%</a:t>
            </a:r>
          </a:p>
        </p:txBody>
      </p:sp>
      <p:sp>
        <p:nvSpPr>
          <p:cNvPr id="46" name="Retângulo 45">
            <a:extLst>
              <a:ext uri="{FF2B5EF4-FFF2-40B4-BE49-F238E27FC236}">
                <a16:creationId xmlns:a16="http://schemas.microsoft.com/office/drawing/2014/main" id="{881CDC7E-ECB5-F0BF-B8C9-578136B06E1C}"/>
              </a:ext>
            </a:extLst>
          </p:cNvPr>
          <p:cNvSpPr/>
          <p:nvPr/>
        </p:nvSpPr>
        <p:spPr>
          <a:xfrm>
            <a:off x="6543492" y="5408166"/>
            <a:ext cx="828000" cy="360000"/>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800" b="1" i="0" u="none" strike="noStrike" kern="0" cap="none" spc="0" normalizeH="0" baseline="0" noProof="0">
                <a:ln>
                  <a:noFill/>
                </a:ln>
                <a:solidFill>
                  <a:prstClr val="white"/>
                </a:solidFill>
                <a:effectLst/>
                <a:uLnTx/>
                <a:uFillTx/>
                <a:latin typeface="Calibri" panose="020F0502020204030204"/>
                <a:ea typeface="+mn-ea"/>
                <a:cs typeface="+mn-cs"/>
              </a:rPr>
              <a:t>62%</a:t>
            </a:r>
          </a:p>
        </p:txBody>
      </p:sp>
      <p:sp>
        <p:nvSpPr>
          <p:cNvPr id="47" name="Retângulo 46">
            <a:extLst>
              <a:ext uri="{FF2B5EF4-FFF2-40B4-BE49-F238E27FC236}">
                <a16:creationId xmlns:a16="http://schemas.microsoft.com/office/drawing/2014/main" id="{8CBF13B7-8882-902C-879E-CADCCBA4354E}"/>
              </a:ext>
            </a:extLst>
          </p:cNvPr>
          <p:cNvSpPr/>
          <p:nvPr/>
        </p:nvSpPr>
        <p:spPr>
          <a:xfrm>
            <a:off x="7523152" y="3563271"/>
            <a:ext cx="576000" cy="360000"/>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a:ln>
                  <a:noFill/>
                </a:ln>
                <a:solidFill>
                  <a:prstClr val="white"/>
                </a:solidFill>
                <a:effectLst/>
                <a:uLnTx/>
                <a:uFillTx/>
                <a:latin typeface="Calibri" panose="020F0502020204030204"/>
                <a:ea typeface="+mn-ea"/>
                <a:cs typeface="+mn-cs"/>
              </a:rPr>
              <a:t>453</a:t>
            </a:r>
          </a:p>
        </p:txBody>
      </p:sp>
      <p:sp>
        <p:nvSpPr>
          <p:cNvPr id="48" name="Retângulo 47">
            <a:extLst>
              <a:ext uri="{FF2B5EF4-FFF2-40B4-BE49-F238E27FC236}">
                <a16:creationId xmlns:a16="http://schemas.microsoft.com/office/drawing/2014/main" id="{5822C0FE-4460-26A4-8EBE-9500D31BAB68}"/>
              </a:ext>
            </a:extLst>
          </p:cNvPr>
          <p:cNvSpPr/>
          <p:nvPr/>
        </p:nvSpPr>
        <p:spPr>
          <a:xfrm>
            <a:off x="7523152" y="4490459"/>
            <a:ext cx="576000" cy="360000"/>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200" kern="0">
                <a:solidFill>
                  <a:prstClr val="white"/>
                </a:solidFill>
                <a:latin typeface="Calibri" panose="020F0502020204030204"/>
                <a:cs typeface="+mn-cs"/>
              </a:rPr>
              <a:t>26</a:t>
            </a:r>
            <a:endParaRPr kumimoji="0" lang="pt-BR"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Retângulo 48">
            <a:extLst>
              <a:ext uri="{FF2B5EF4-FFF2-40B4-BE49-F238E27FC236}">
                <a16:creationId xmlns:a16="http://schemas.microsoft.com/office/drawing/2014/main" id="{65DBDF4D-786D-0423-6522-92224B50E915}"/>
              </a:ext>
            </a:extLst>
          </p:cNvPr>
          <p:cNvSpPr/>
          <p:nvPr/>
        </p:nvSpPr>
        <p:spPr>
          <a:xfrm>
            <a:off x="7523152" y="4954408"/>
            <a:ext cx="576000" cy="360000"/>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a:ln>
                  <a:noFill/>
                </a:ln>
                <a:solidFill>
                  <a:prstClr val="white"/>
                </a:solidFill>
                <a:effectLst/>
                <a:uLnTx/>
                <a:uFillTx/>
                <a:latin typeface="Calibri" panose="020F0502020204030204"/>
                <a:ea typeface="+mn-ea"/>
                <a:cs typeface="+mn-cs"/>
              </a:rPr>
              <a:t>3959</a:t>
            </a:r>
          </a:p>
        </p:txBody>
      </p:sp>
      <p:sp>
        <p:nvSpPr>
          <p:cNvPr id="50" name="Retângulo 49">
            <a:extLst>
              <a:ext uri="{FF2B5EF4-FFF2-40B4-BE49-F238E27FC236}">
                <a16:creationId xmlns:a16="http://schemas.microsoft.com/office/drawing/2014/main" id="{4601E4E0-7E90-5E1E-7A44-BA9F7F9F430C}"/>
              </a:ext>
            </a:extLst>
          </p:cNvPr>
          <p:cNvSpPr/>
          <p:nvPr/>
        </p:nvSpPr>
        <p:spPr>
          <a:xfrm>
            <a:off x="7523152" y="5408166"/>
            <a:ext cx="576000" cy="360000"/>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a:ln>
                  <a:noFill/>
                </a:ln>
                <a:solidFill>
                  <a:prstClr val="white"/>
                </a:solidFill>
                <a:effectLst/>
                <a:uLnTx/>
                <a:uFillTx/>
                <a:latin typeface="Calibri" panose="020F0502020204030204"/>
                <a:ea typeface="+mn-ea"/>
                <a:cs typeface="+mn-cs"/>
              </a:rPr>
              <a:t>7189</a:t>
            </a:r>
          </a:p>
        </p:txBody>
      </p:sp>
      <p:sp>
        <p:nvSpPr>
          <p:cNvPr id="51" name="Retângulo 50">
            <a:extLst>
              <a:ext uri="{FF2B5EF4-FFF2-40B4-BE49-F238E27FC236}">
                <a16:creationId xmlns:a16="http://schemas.microsoft.com/office/drawing/2014/main" id="{D379FB68-8218-2885-C7F8-F854E986EEB1}"/>
              </a:ext>
            </a:extLst>
          </p:cNvPr>
          <p:cNvSpPr/>
          <p:nvPr/>
        </p:nvSpPr>
        <p:spPr>
          <a:xfrm>
            <a:off x="7521489" y="4036701"/>
            <a:ext cx="576000" cy="360000"/>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0" i="0" u="none" strike="noStrike" kern="0" cap="none" spc="0" normalizeH="0" baseline="0" noProof="0">
                <a:ln>
                  <a:noFill/>
                </a:ln>
                <a:solidFill>
                  <a:prstClr val="white"/>
                </a:solidFill>
                <a:effectLst/>
                <a:uLnTx/>
                <a:uFillTx/>
                <a:latin typeface="Calibri" panose="020F0502020204030204"/>
                <a:ea typeface="+mn-ea"/>
                <a:cs typeface="+mn-cs"/>
              </a:rPr>
              <a:t>47</a:t>
            </a:r>
          </a:p>
        </p:txBody>
      </p:sp>
      <p:sp>
        <p:nvSpPr>
          <p:cNvPr id="53" name="Retângulo 52">
            <a:extLst>
              <a:ext uri="{FF2B5EF4-FFF2-40B4-BE49-F238E27FC236}">
                <a16:creationId xmlns:a16="http://schemas.microsoft.com/office/drawing/2014/main" id="{AE5AC892-B621-A409-61A1-E90E71D46FAF}"/>
              </a:ext>
            </a:extLst>
          </p:cNvPr>
          <p:cNvSpPr/>
          <p:nvPr/>
        </p:nvSpPr>
        <p:spPr>
          <a:xfrm>
            <a:off x="314819" y="1055305"/>
            <a:ext cx="3568684" cy="2077492"/>
          </a:xfrm>
          <a:prstGeom prst="rect">
            <a:avLst/>
          </a:prstGeom>
          <a:solidFill>
            <a:sysClr val="window" lastClr="FFFFFF">
              <a:lumMod val="95000"/>
            </a:sysClr>
          </a:solidFill>
          <a:ln w="38100">
            <a:noFill/>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5000" b="1" i="0" u="none" strike="noStrike" kern="0" cap="none" spc="0" normalizeH="0" baseline="0" noProof="0">
                <a:ln>
                  <a:noFill/>
                </a:ln>
                <a:solidFill>
                  <a:schemeClr val="bg2">
                    <a:lumMod val="50000"/>
                  </a:schemeClr>
                </a:solidFill>
                <a:effectLst/>
                <a:uLnTx/>
                <a:uFillTx/>
                <a:latin typeface="Calibri" panose="020F0502020204030204"/>
                <a:cs typeface="Khmer UI" panose="020B0502040204020203" pitchFamily="34" charset="0"/>
              </a:rPr>
              <a:t>453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0" i="0" u="none" strike="noStrike" kern="0" cap="none" spc="300" normalizeH="0" baseline="0" noProof="0">
                <a:ln>
                  <a:noFill/>
                </a:ln>
                <a:solidFill>
                  <a:schemeClr val="bg2">
                    <a:lumMod val="50000"/>
                  </a:schemeClr>
                </a:solidFill>
                <a:effectLst/>
                <a:uLnTx/>
                <a:uFillTx/>
                <a:latin typeface="Calibri" panose="020F0502020204030204"/>
                <a:cs typeface="Khmer UI" panose="020B0502040204020203" pitchFamily="34" charset="0"/>
              </a:rPr>
              <a:t>ENTREVISTADOS</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pt-BR" sz="1400" b="1" i="0" u="none" strike="noStrike" kern="0" cap="none" spc="300" normalizeH="0" baseline="0" noProof="0">
              <a:ln>
                <a:noFill/>
              </a:ln>
              <a:solidFill>
                <a:schemeClr val="bg2">
                  <a:lumMod val="50000"/>
                </a:schemeClr>
              </a:solidFill>
              <a:effectLst/>
              <a:uLnTx/>
              <a:uFillTx/>
              <a:latin typeface="Calibri" panose="020F0502020204030204" pitchFamily="34" charset="0"/>
              <a:cs typeface="Khmer UI" panose="020B0502040204020203"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pt-BR" sz="1400" b="1" i="0" u="none" strike="noStrike" kern="0" cap="none" spc="300" normalizeH="0" baseline="0" noProof="0">
              <a:ln>
                <a:noFill/>
              </a:ln>
              <a:solidFill>
                <a:schemeClr val="bg2">
                  <a:lumMod val="50000"/>
                </a:schemeClr>
              </a:solidFill>
              <a:effectLst/>
              <a:uLnTx/>
              <a:uFillTx/>
              <a:latin typeface="Calibri" panose="020F0502020204030204" pitchFamily="34" charset="0"/>
              <a:cs typeface="Khmer UI"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300" normalizeH="0" baseline="0" noProof="0">
                <a:ln>
                  <a:noFill/>
                </a:ln>
                <a:solidFill>
                  <a:schemeClr val="bg2">
                    <a:lumMod val="50000"/>
                  </a:schemeClr>
                </a:solidFill>
                <a:effectLst/>
                <a:uLnTx/>
                <a:uFillTx/>
                <a:latin typeface="Calibri" panose="020F0502020204030204" pitchFamily="34" charset="0"/>
                <a:cs typeface="Khmer UI" panose="020B0502040204020203" pitchFamily="34" charset="0"/>
              </a:rPr>
              <a:t>Nível de Confiança: 95%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300" normalizeH="0" baseline="0" noProof="0">
                <a:ln>
                  <a:noFill/>
                </a:ln>
                <a:solidFill>
                  <a:schemeClr val="bg2">
                    <a:lumMod val="50000"/>
                  </a:schemeClr>
                </a:solidFill>
                <a:effectLst/>
                <a:uLnTx/>
                <a:uFillTx/>
                <a:latin typeface="Calibri" panose="020F0502020204030204" pitchFamily="34" charset="0"/>
                <a:cs typeface="Khmer UI" panose="020B0502040204020203" pitchFamily="34" charset="0"/>
              </a:rPr>
              <a:t>Margem de Erro: </a:t>
            </a:r>
            <a:r>
              <a:rPr lang="pt-BR" sz="1400" b="1" kern="0" spc="300">
                <a:solidFill>
                  <a:schemeClr val="bg2">
                    <a:lumMod val="50000"/>
                  </a:schemeClr>
                </a:solidFill>
                <a:latin typeface="Calibri" panose="020F0502020204030204" pitchFamily="34" charset="0"/>
                <a:cs typeface="Khmer UI" panose="020B0502040204020203" pitchFamily="34" charset="0"/>
              </a:rPr>
              <a:t>4,58</a:t>
            </a:r>
            <a:r>
              <a:rPr kumimoji="0" lang="pt-BR" sz="1400" b="1" i="0" u="none" strike="noStrike" kern="0" cap="none" spc="300" normalizeH="0" baseline="0" noProof="0">
                <a:ln>
                  <a:noFill/>
                </a:ln>
                <a:solidFill>
                  <a:schemeClr val="bg2">
                    <a:lumMod val="50000"/>
                  </a:schemeClr>
                </a:solidFill>
                <a:effectLst/>
                <a:uLnTx/>
                <a:uFillTx/>
                <a:latin typeface="Calibri" panose="020F0502020204030204" pitchFamily="34" charset="0"/>
                <a:cs typeface="Khmer UI" panose="020B0502040204020203" pitchFamily="34" charset="0"/>
              </a:rPr>
              <a:t>%</a:t>
            </a:r>
            <a:endParaRPr kumimoji="0" lang="pt-BR" sz="1400" b="1" i="0" u="none" strike="noStrike" kern="0" cap="none" spc="300" normalizeH="0" baseline="0" noProof="0">
              <a:ln>
                <a:noFill/>
              </a:ln>
              <a:solidFill>
                <a:schemeClr val="bg2">
                  <a:lumMod val="50000"/>
                </a:schemeClr>
              </a:solidFill>
              <a:effectLst/>
              <a:uLnTx/>
              <a:uFillTx/>
              <a:latin typeface="Calibri" panose="020F0502020204030204"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900" b="1" i="0" u="none" strike="noStrike" kern="0" cap="none" spc="0" normalizeH="0" baseline="0" noProof="0">
              <a:ln>
                <a:noFill/>
              </a:ln>
              <a:solidFill>
                <a:schemeClr val="bg2">
                  <a:lumMod val="50000"/>
                </a:schemeClr>
              </a:solidFill>
              <a:effectLst/>
              <a:uLnTx/>
              <a:uFillTx/>
              <a:latin typeface="Calibri" panose="020F0502020204030204" pitchFamily="34" charset="0"/>
              <a:cs typeface="+mn-cs"/>
            </a:endParaRPr>
          </a:p>
        </p:txBody>
      </p:sp>
      <p:pic>
        <p:nvPicPr>
          <p:cNvPr id="54" name="Gráfico 53" descr="Microfone de rádio com preenchimento sólido">
            <a:extLst>
              <a:ext uri="{FF2B5EF4-FFF2-40B4-BE49-F238E27FC236}">
                <a16:creationId xmlns:a16="http://schemas.microsoft.com/office/drawing/2014/main" id="{73057466-EF96-0695-4D4A-B00CBF091E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947" y="928296"/>
            <a:ext cx="792000" cy="792000"/>
          </a:xfrm>
          <a:prstGeom prst="rect">
            <a:avLst/>
          </a:prstGeom>
        </p:spPr>
      </p:pic>
      <p:sp>
        <p:nvSpPr>
          <p:cNvPr id="55" name="Retângulo 54">
            <a:extLst>
              <a:ext uri="{FF2B5EF4-FFF2-40B4-BE49-F238E27FC236}">
                <a16:creationId xmlns:a16="http://schemas.microsoft.com/office/drawing/2014/main" id="{99691706-2D98-DA56-7707-7C2FD6304DC4}"/>
              </a:ext>
            </a:extLst>
          </p:cNvPr>
          <p:cNvSpPr/>
          <p:nvPr/>
        </p:nvSpPr>
        <p:spPr>
          <a:xfrm>
            <a:off x="6543492" y="5866338"/>
            <a:ext cx="828000" cy="360000"/>
          </a:xfrm>
          <a:prstGeom prst="rect">
            <a:avLst/>
          </a:prstGeom>
          <a:solidFill>
            <a:schemeClr val="bg2">
              <a:lumMod val="50000"/>
            </a:schemeClr>
          </a:solidFill>
          <a:ln w="12700" cap="flat" cmpd="sng" algn="ctr">
            <a:noFill/>
            <a:prstDash val="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800" b="1" kern="0">
                <a:solidFill>
                  <a:prstClr val="white"/>
                </a:solidFill>
                <a:latin typeface="Calibri" panose="020F0502020204030204"/>
                <a:cs typeface="+mn-cs"/>
              </a:rPr>
              <a:t>100</a:t>
            </a:r>
            <a:r>
              <a:rPr kumimoji="0" lang="pt-BR" sz="1800" b="1" i="0" u="none" strike="noStrike" kern="0" cap="none" spc="0" normalizeH="0" baseline="0" noProof="0">
                <a:ln>
                  <a:noFill/>
                </a:ln>
                <a:solidFill>
                  <a:prstClr val="white"/>
                </a:solidFill>
                <a:effectLst/>
                <a:uLnTx/>
                <a:uFillTx/>
                <a:latin typeface="Calibri" panose="020F0502020204030204"/>
                <a:ea typeface="+mn-ea"/>
                <a:cs typeface="+mn-cs"/>
              </a:rPr>
              <a:t>%</a:t>
            </a:r>
          </a:p>
        </p:txBody>
      </p:sp>
      <p:sp>
        <p:nvSpPr>
          <p:cNvPr id="56" name="Retângulo 55">
            <a:extLst>
              <a:ext uri="{FF2B5EF4-FFF2-40B4-BE49-F238E27FC236}">
                <a16:creationId xmlns:a16="http://schemas.microsoft.com/office/drawing/2014/main" id="{09FD9E9D-FDC3-CEFF-09D4-21FEC2E57AC5}"/>
              </a:ext>
            </a:extLst>
          </p:cNvPr>
          <p:cNvSpPr/>
          <p:nvPr/>
        </p:nvSpPr>
        <p:spPr>
          <a:xfrm>
            <a:off x="7523152" y="5866338"/>
            <a:ext cx="576000" cy="360000"/>
          </a:xfrm>
          <a:prstGeom prst="rect">
            <a:avLst/>
          </a:prstGeom>
          <a:solidFill>
            <a:schemeClr val="bg2">
              <a:lumMod val="50000"/>
            </a:schemeClr>
          </a:solidFill>
          <a:ln w="12700" cap="flat" cmpd="sng" algn="ctr">
            <a:noFill/>
            <a:prstDash val="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200" kern="0">
                <a:solidFill>
                  <a:prstClr val="white"/>
                </a:solidFill>
                <a:latin typeface="Calibri" panose="020F0502020204030204"/>
                <a:cs typeface="+mn-cs"/>
              </a:rPr>
              <a:t>11674</a:t>
            </a:r>
            <a:endParaRPr kumimoji="0" lang="pt-BR"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7" name="Imagem 56" descr="Forma&#10;&#10;Descrição gerada automaticamente com confiança baixa">
            <a:extLst>
              <a:ext uri="{FF2B5EF4-FFF2-40B4-BE49-F238E27FC236}">
                <a16:creationId xmlns:a16="http://schemas.microsoft.com/office/drawing/2014/main" id="{65E604B5-1A29-21E7-4EA0-3711E4F0A0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2819" y="3142198"/>
            <a:ext cx="414000" cy="414000"/>
          </a:xfrm>
          <a:prstGeom prst="rect">
            <a:avLst/>
          </a:prstGeom>
        </p:spPr>
      </p:pic>
    </p:spTree>
    <p:extLst>
      <p:ext uri="{BB962C8B-B14F-4D97-AF65-F5344CB8AC3E}">
        <p14:creationId xmlns:p14="http://schemas.microsoft.com/office/powerpoint/2010/main" val="21841269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B220D719-9632-FE10-B605-2C8E4ACC7ECE}"/>
              </a:ext>
            </a:extLst>
          </p:cNvPr>
          <p:cNvSpPr/>
          <p:nvPr/>
        </p:nvSpPr>
        <p:spPr>
          <a:xfrm>
            <a:off x="1" y="168832"/>
            <a:ext cx="6408786"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3300" b="0" i="0" u="none" strike="noStrike" kern="1200" cap="none" spc="0" normalizeH="0" baseline="0" noProof="0">
                <a:ln>
                  <a:noFill/>
                </a:ln>
                <a:solidFill>
                  <a:srgbClr val="FFFFFF"/>
                </a:solidFill>
                <a:effectLst/>
                <a:uLnTx/>
                <a:uFillTx/>
                <a:latin typeface="Arial Rounded MT Bold" panose="020F0704030504030204" pitchFamily="34" charset="0"/>
                <a:ea typeface="+mn-ea"/>
                <a:cs typeface="+mn-cs"/>
              </a:rPr>
              <a:t>NPS - Fidelidade - Detratores</a:t>
            </a:r>
            <a:endParaRPr kumimoji="0" lang="pt-BR" sz="3000" b="0" i="0" u="none" strike="noStrike" kern="1200" cap="none" spc="0" normalizeH="0" baseline="0" noProof="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8" name="CaixaDeTexto 37">
            <a:extLst>
              <a:ext uri="{FF2B5EF4-FFF2-40B4-BE49-F238E27FC236}">
                <a16:creationId xmlns:a16="http://schemas.microsoft.com/office/drawing/2014/main" id="{10C23571-0096-04B7-B0E2-1000CD37EE4C}"/>
              </a:ext>
            </a:extLst>
          </p:cNvPr>
          <p:cNvSpPr txBox="1"/>
          <p:nvPr/>
        </p:nvSpPr>
        <p:spPr>
          <a:xfrm>
            <a:off x="0" y="912105"/>
            <a:ext cx="9300926" cy="307726"/>
          </a:xfrm>
          <a:prstGeom prst="rect">
            <a:avLst/>
          </a:prstGeom>
          <a:noFill/>
        </p:spPr>
        <p:txBody>
          <a:bodyPr wrap="square" lIns="91391" tIns="45695" rIns="91391" bIns="45695" rtlCol="0">
            <a:spAutoFit/>
          </a:bodyPr>
          <a:lstStyle/>
          <a:p>
            <a:pPr algn="just" fontAlgn="auto">
              <a:spcBef>
                <a:spcPts val="0"/>
              </a:spcBef>
              <a:spcAft>
                <a:spcPts val="0"/>
              </a:spcAft>
            </a:pPr>
            <a:r>
              <a:rPr lang="pt-BR" sz="1400" b="1">
                <a:solidFill>
                  <a:schemeClr val="bg2">
                    <a:lumMod val="50000"/>
                  </a:schemeClr>
                </a:solidFill>
                <a:latin typeface="Calibri" panose="020F0502020204030204"/>
                <a:cs typeface="+mn-cs"/>
              </a:rPr>
              <a:t>21.1 - O que foi decisivo para dar essa nota?</a:t>
            </a:r>
          </a:p>
        </p:txBody>
      </p:sp>
      <p:sp>
        <p:nvSpPr>
          <p:cNvPr id="2" name="Balão de Fala: Retângulo com Cantos Arredondados 6">
            <a:extLst>
              <a:ext uri="{FF2B5EF4-FFF2-40B4-BE49-F238E27FC236}">
                <a16:creationId xmlns:a16="http://schemas.microsoft.com/office/drawing/2014/main" id="{0937D59C-D6E5-90A5-1DA2-CA109EC8897A}"/>
              </a:ext>
            </a:extLst>
          </p:cNvPr>
          <p:cNvSpPr/>
          <p:nvPr/>
        </p:nvSpPr>
        <p:spPr>
          <a:xfrm>
            <a:off x="504635" y="1312275"/>
            <a:ext cx="4536000" cy="2172605"/>
          </a:xfrm>
          <a:prstGeom prst="wedgeRoundRectCallout">
            <a:avLst>
              <a:gd name="adj1" fmla="val -57585"/>
              <a:gd name="adj2" fmla="val 35594"/>
              <a:gd name="adj3" fmla="val 16667"/>
            </a:avLst>
          </a:prstGeom>
          <a:solidFill>
            <a:srgbClr val="FFA7A7"/>
          </a:solidFill>
          <a:ln w="12700" cap="flat" cmpd="sng" algn="ctr">
            <a:noFill/>
            <a:prstDash val="solid"/>
            <a:miter lim="800000"/>
          </a:ln>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a:ln>
                  <a:noFill/>
                </a:ln>
                <a:solidFill>
                  <a:prstClr val="white"/>
                </a:solidFill>
                <a:effectLst/>
                <a:uLnTx/>
                <a:uFillTx/>
                <a:latin typeface="Calibri" panose="020F0502020204030204"/>
                <a:cs typeface="+mn-cs"/>
              </a:rPr>
              <a:t>“</a:t>
            </a:r>
            <a:r>
              <a:rPr lang="pt-BR" sz="1400" b="1" kern="0">
                <a:solidFill>
                  <a:prstClr val="white"/>
                </a:solidFill>
                <a:latin typeface="Calibri" panose="020F0502020204030204"/>
                <a:cs typeface="+mn-cs"/>
              </a:rPr>
              <a:t>O atendimento burocratizado e demorado</a:t>
            </a:r>
            <a:r>
              <a:rPr kumimoji="0" lang="pt-BR" sz="1400" b="1" i="0" u="none" strike="noStrike" kern="0" cap="none" spc="0" normalizeH="0" baseline="0" noProof="0">
                <a:ln>
                  <a:noFill/>
                </a:ln>
                <a:solidFill>
                  <a:prstClr val="white"/>
                </a:solidFill>
                <a:effectLst/>
                <a:uLnTx/>
                <a:uFillTx/>
                <a:latin typeface="Calibri" panose="020F0502020204030204"/>
                <a:cs typeface="+mn-cs"/>
              </a:rPr>
              <a:t>.”</a:t>
            </a:r>
            <a:endParaRPr kumimoji="0" lang="pt-BR" sz="1400" b="0" i="0" u="none" strike="noStrike" kern="0" cap="none" spc="0" normalizeH="0" baseline="0" noProof="0">
              <a:ln>
                <a:noFill/>
              </a:ln>
              <a:solidFill>
                <a:prstClr val="white"/>
              </a:solidFill>
              <a:effectLst/>
              <a:uLnTx/>
              <a:uFillTx/>
              <a:latin typeface="Calibri" panose="020F0502020204030204"/>
              <a:cs typeface="+mn-cs"/>
            </a:endParaRPr>
          </a:p>
        </p:txBody>
      </p:sp>
      <p:sp>
        <p:nvSpPr>
          <p:cNvPr id="28" name="Balão de Fala: Retângulo com Cantos Arredondados 27">
            <a:extLst>
              <a:ext uri="{FF2B5EF4-FFF2-40B4-BE49-F238E27FC236}">
                <a16:creationId xmlns:a16="http://schemas.microsoft.com/office/drawing/2014/main" id="{05B0225B-39A3-57BB-6350-EBE52A1D89FE}"/>
              </a:ext>
            </a:extLst>
          </p:cNvPr>
          <p:cNvSpPr/>
          <p:nvPr/>
        </p:nvSpPr>
        <p:spPr>
          <a:xfrm>
            <a:off x="5833210" y="1312282"/>
            <a:ext cx="4536015" cy="2172605"/>
          </a:xfrm>
          <a:prstGeom prst="wedgeRoundRectCallout">
            <a:avLst>
              <a:gd name="adj1" fmla="val 34930"/>
              <a:gd name="adj2" fmla="val -64619"/>
              <a:gd name="adj3" fmla="val 16667"/>
            </a:avLst>
          </a:prstGeom>
          <a:solidFill>
            <a:srgbClr val="FF8989"/>
          </a:solidFill>
          <a:ln w="12700" cap="flat" cmpd="sng" algn="ctr">
            <a:noFill/>
            <a:prstDash val="solid"/>
            <a:miter lim="800000"/>
          </a:ln>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400" b="1" kern="0">
                <a:solidFill>
                  <a:prstClr val="white"/>
                </a:solidFill>
                <a:latin typeface="Calibri" panose="020F0502020204030204"/>
              </a:rPr>
              <a:t>“Valor do plano alto, custo beneficio. A ideia de bancar um plano mais caro é que o atendimento seja diferenciado.”</a:t>
            </a:r>
            <a:endParaRPr lang="pt-BR" sz="1400" kern="0">
              <a:solidFill>
                <a:prstClr val="white"/>
              </a:solidFill>
              <a:latin typeface="Calibri" panose="020F0502020204030204"/>
            </a:endParaRPr>
          </a:p>
        </p:txBody>
      </p:sp>
      <p:sp>
        <p:nvSpPr>
          <p:cNvPr id="29" name="Balão de Fala: Retângulo com Cantos Arredondados 28">
            <a:extLst>
              <a:ext uri="{FF2B5EF4-FFF2-40B4-BE49-F238E27FC236}">
                <a16:creationId xmlns:a16="http://schemas.microsoft.com/office/drawing/2014/main" id="{2F26EFD4-EB81-29EA-1386-40FC9CA0CB6D}"/>
              </a:ext>
            </a:extLst>
          </p:cNvPr>
          <p:cNvSpPr/>
          <p:nvPr/>
        </p:nvSpPr>
        <p:spPr>
          <a:xfrm flipH="1">
            <a:off x="504634" y="3779521"/>
            <a:ext cx="4536000" cy="1837325"/>
          </a:xfrm>
          <a:prstGeom prst="wedgeRoundRectCallout">
            <a:avLst>
              <a:gd name="adj1" fmla="val 40412"/>
              <a:gd name="adj2" fmla="val 76877"/>
              <a:gd name="adj3" fmla="val 16667"/>
            </a:avLst>
          </a:prstGeom>
          <a:solidFill>
            <a:srgbClr val="FF5D61"/>
          </a:solidFill>
          <a:ln w="12700" cap="flat" cmpd="sng" algn="ctr">
            <a:noFill/>
            <a:prstDash val="solid"/>
            <a:miter lim="800000"/>
          </a:ln>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400" b="1" kern="0">
                <a:solidFill>
                  <a:prstClr val="white"/>
                </a:solidFill>
                <a:latin typeface="Calibri" panose="020F0502020204030204"/>
              </a:rPr>
              <a:t>“A baixa cobertura em São Paulo e a demora na liberação de procedimentos cirúrgicos.”</a:t>
            </a:r>
            <a:endParaRPr lang="pt-BR" sz="1400" kern="0">
              <a:solidFill>
                <a:prstClr val="white"/>
              </a:solidFill>
              <a:latin typeface="Calibri" panose="020F0502020204030204"/>
            </a:endParaRPr>
          </a:p>
        </p:txBody>
      </p:sp>
      <p:sp>
        <p:nvSpPr>
          <p:cNvPr id="30" name="Balão de Fala: Retângulo com Cantos Arredondados 29">
            <a:extLst>
              <a:ext uri="{FF2B5EF4-FFF2-40B4-BE49-F238E27FC236}">
                <a16:creationId xmlns:a16="http://schemas.microsoft.com/office/drawing/2014/main" id="{CAC1C0E8-A3F6-BD57-EA05-E73E6BF477AC}"/>
              </a:ext>
            </a:extLst>
          </p:cNvPr>
          <p:cNvSpPr/>
          <p:nvPr/>
        </p:nvSpPr>
        <p:spPr>
          <a:xfrm>
            <a:off x="5833211" y="3779521"/>
            <a:ext cx="4536016" cy="1837325"/>
          </a:xfrm>
          <a:prstGeom prst="wedgeRoundRectCallout">
            <a:avLst>
              <a:gd name="adj1" fmla="val 37984"/>
              <a:gd name="adj2" fmla="val 75771"/>
              <a:gd name="adj3" fmla="val 16667"/>
            </a:avLst>
          </a:prstGeom>
          <a:solidFill>
            <a:srgbClr val="CC0005"/>
          </a:solidFill>
          <a:ln w="12700" cap="flat" cmpd="sng" algn="ctr">
            <a:noFill/>
            <a:prstDash val="solid"/>
            <a:miter lim="800000"/>
          </a:ln>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400" b="1" kern="0">
                <a:solidFill>
                  <a:prstClr val="white"/>
                </a:solidFill>
                <a:latin typeface="Calibri" panose="020F0502020204030204"/>
              </a:rPr>
              <a:t>“O preço, a quantidade de médicos e hospital.”</a:t>
            </a:r>
            <a:endParaRPr lang="pt-BR" sz="1400" kern="0">
              <a:solidFill>
                <a:prstClr val="white"/>
              </a:solidFill>
              <a:latin typeface="Calibri" panose="020F0502020204030204"/>
            </a:endParaRPr>
          </a:p>
        </p:txBody>
      </p:sp>
    </p:spTree>
    <p:extLst>
      <p:ext uri="{BB962C8B-B14F-4D97-AF65-F5344CB8AC3E}">
        <p14:creationId xmlns:p14="http://schemas.microsoft.com/office/powerpoint/2010/main" val="3509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9" grpId="0" animBg="1"/>
      <p:bldP spid="3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B220D719-9632-FE10-B605-2C8E4ACC7ECE}"/>
              </a:ext>
            </a:extLst>
          </p:cNvPr>
          <p:cNvSpPr/>
          <p:nvPr/>
        </p:nvSpPr>
        <p:spPr>
          <a:xfrm>
            <a:off x="1" y="168832"/>
            <a:ext cx="6408786"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3300" b="0" i="0" u="none" strike="noStrike" kern="1200" cap="none" spc="0" normalizeH="0" baseline="0" noProof="0">
                <a:ln>
                  <a:noFill/>
                </a:ln>
                <a:solidFill>
                  <a:srgbClr val="FFFFFF"/>
                </a:solidFill>
                <a:effectLst/>
                <a:uLnTx/>
                <a:uFillTx/>
                <a:latin typeface="Arial Rounded MT Bold" panose="020F0704030504030204" pitchFamily="34" charset="0"/>
                <a:ea typeface="+mn-ea"/>
                <a:cs typeface="+mn-cs"/>
              </a:rPr>
              <a:t>NPS - Fidelidade - Promotores</a:t>
            </a:r>
            <a:endParaRPr kumimoji="0" lang="pt-BR" sz="3000" b="0" i="0" u="none" strike="noStrike" kern="1200" cap="none" spc="0" normalizeH="0" baseline="0" noProof="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Balão de Fala: Retângulo com Cantos Arredondados 6">
            <a:extLst>
              <a:ext uri="{FF2B5EF4-FFF2-40B4-BE49-F238E27FC236}">
                <a16:creationId xmlns:a16="http://schemas.microsoft.com/office/drawing/2014/main" id="{0937D59C-D6E5-90A5-1DA2-CA109EC8897A}"/>
              </a:ext>
            </a:extLst>
          </p:cNvPr>
          <p:cNvSpPr/>
          <p:nvPr/>
        </p:nvSpPr>
        <p:spPr>
          <a:xfrm>
            <a:off x="504635" y="1312275"/>
            <a:ext cx="4536000" cy="2172605"/>
          </a:xfrm>
          <a:prstGeom prst="wedgeRoundRectCallout">
            <a:avLst>
              <a:gd name="adj1" fmla="val -57585"/>
              <a:gd name="adj2" fmla="val 35594"/>
              <a:gd name="adj3" fmla="val 16667"/>
            </a:avLst>
          </a:prstGeom>
          <a:solidFill>
            <a:srgbClr val="9ECB7F"/>
          </a:solidFill>
          <a:ln w="12700" cap="flat" cmpd="sng" algn="ctr">
            <a:noFill/>
            <a:prstDash val="solid"/>
            <a:miter lim="800000"/>
          </a:ln>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400" b="1" kern="0">
                <a:solidFill>
                  <a:prstClr val="white"/>
                </a:solidFill>
                <a:latin typeface="Calibri" panose="020F0502020204030204"/>
              </a:rPr>
              <a:t>“A pouca burocracia nas ocasiões em que se faz necessário, a alta qualidade dos profissionais credenciados e qualidade do atendimento.”</a:t>
            </a:r>
            <a:endParaRPr lang="pt-BR" sz="1400" kern="0">
              <a:solidFill>
                <a:prstClr val="white"/>
              </a:solidFill>
              <a:latin typeface="Calibri" panose="020F0502020204030204"/>
            </a:endParaRPr>
          </a:p>
        </p:txBody>
      </p:sp>
      <p:sp>
        <p:nvSpPr>
          <p:cNvPr id="28" name="Balão de Fala: Retângulo com Cantos Arredondados 27">
            <a:extLst>
              <a:ext uri="{FF2B5EF4-FFF2-40B4-BE49-F238E27FC236}">
                <a16:creationId xmlns:a16="http://schemas.microsoft.com/office/drawing/2014/main" id="{05B0225B-39A3-57BB-6350-EBE52A1D89FE}"/>
              </a:ext>
            </a:extLst>
          </p:cNvPr>
          <p:cNvSpPr/>
          <p:nvPr/>
        </p:nvSpPr>
        <p:spPr>
          <a:xfrm>
            <a:off x="5833210" y="1312282"/>
            <a:ext cx="4536015" cy="2172605"/>
          </a:xfrm>
          <a:prstGeom prst="wedgeRoundRectCallout">
            <a:avLst>
              <a:gd name="adj1" fmla="val 34930"/>
              <a:gd name="adj2" fmla="val -64619"/>
              <a:gd name="adj3" fmla="val 16667"/>
            </a:avLst>
          </a:prstGeom>
          <a:solidFill>
            <a:srgbClr val="70AD47"/>
          </a:solidFill>
          <a:ln w="12700" cap="flat" cmpd="sng" algn="ctr">
            <a:noFill/>
            <a:prstDash val="solid"/>
            <a:miter lim="800000"/>
          </a:ln>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400" b="1" kern="0">
                <a:solidFill>
                  <a:prstClr val="white"/>
                </a:solidFill>
                <a:latin typeface="Calibri" panose="020F0502020204030204"/>
              </a:rPr>
              <a:t>“Sou bem atendida com exames, passei por uma internação com depressão, os médicos foram muito bons, os exames e consultas que faço para o tratamento de epilepsia, sou bem atendida e cobrem todos os procedimentos.”</a:t>
            </a:r>
            <a:endParaRPr lang="pt-BR" sz="1400" kern="0">
              <a:solidFill>
                <a:prstClr val="white"/>
              </a:solidFill>
              <a:latin typeface="Calibri" panose="020F0502020204030204"/>
            </a:endParaRPr>
          </a:p>
        </p:txBody>
      </p:sp>
      <p:sp>
        <p:nvSpPr>
          <p:cNvPr id="29" name="Balão de Fala: Retângulo com Cantos Arredondados 28">
            <a:extLst>
              <a:ext uri="{FF2B5EF4-FFF2-40B4-BE49-F238E27FC236}">
                <a16:creationId xmlns:a16="http://schemas.microsoft.com/office/drawing/2014/main" id="{2F26EFD4-EB81-29EA-1386-40FC9CA0CB6D}"/>
              </a:ext>
            </a:extLst>
          </p:cNvPr>
          <p:cNvSpPr/>
          <p:nvPr/>
        </p:nvSpPr>
        <p:spPr>
          <a:xfrm flipH="1">
            <a:off x="504634" y="3779521"/>
            <a:ext cx="4536000" cy="1837325"/>
          </a:xfrm>
          <a:prstGeom prst="wedgeRoundRectCallout">
            <a:avLst>
              <a:gd name="adj1" fmla="val 40412"/>
              <a:gd name="adj2" fmla="val 76877"/>
              <a:gd name="adj3" fmla="val 16667"/>
            </a:avLst>
          </a:prstGeom>
          <a:solidFill>
            <a:srgbClr val="578537"/>
          </a:solidFill>
          <a:ln w="12700" cap="flat" cmpd="sng" algn="ctr">
            <a:noFill/>
            <a:prstDash val="solid"/>
            <a:miter lim="800000"/>
          </a:ln>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400" b="1" kern="0">
                <a:solidFill>
                  <a:prstClr val="white"/>
                </a:solidFill>
                <a:latin typeface="Calibri" panose="020F0502020204030204"/>
              </a:rPr>
              <a:t>“Pela diversidade de ofertas de serviços oferecidos pelo plano e pela execução dos atendimentos prestados pelo Plano PASA.”</a:t>
            </a:r>
            <a:endParaRPr lang="pt-BR" sz="1400" kern="0">
              <a:solidFill>
                <a:prstClr val="white"/>
              </a:solidFill>
              <a:latin typeface="Calibri" panose="020F0502020204030204"/>
            </a:endParaRPr>
          </a:p>
        </p:txBody>
      </p:sp>
      <p:sp>
        <p:nvSpPr>
          <p:cNvPr id="30" name="Balão de Fala: Retângulo com Cantos Arredondados 29">
            <a:extLst>
              <a:ext uri="{FF2B5EF4-FFF2-40B4-BE49-F238E27FC236}">
                <a16:creationId xmlns:a16="http://schemas.microsoft.com/office/drawing/2014/main" id="{CAC1C0E8-A3F6-BD57-EA05-E73E6BF477AC}"/>
              </a:ext>
            </a:extLst>
          </p:cNvPr>
          <p:cNvSpPr/>
          <p:nvPr/>
        </p:nvSpPr>
        <p:spPr>
          <a:xfrm>
            <a:off x="5833211" y="3779521"/>
            <a:ext cx="4536016" cy="1837325"/>
          </a:xfrm>
          <a:prstGeom prst="wedgeRoundRectCallout">
            <a:avLst>
              <a:gd name="adj1" fmla="val 37984"/>
              <a:gd name="adj2" fmla="val 75771"/>
              <a:gd name="adj3" fmla="val 16667"/>
            </a:avLst>
          </a:prstGeom>
          <a:solidFill>
            <a:srgbClr val="3A5925"/>
          </a:solidFill>
          <a:ln w="12700" cap="flat" cmpd="sng" algn="ctr">
            <a:noFill/>
            <a:prstDash val="solid"/>
            <a:miter lim="800000"/>
          </a:ln>
          <a:effectLst/>
        </p:spPr>
        <p:txBody>
          <a:bodyPr lIns="91391" tIns="45695" rIns="91391" bIns="456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400" b="1" kern="0">
                <a:solidFill>
                  <a:prstClr val="white"/>
                </a:solidFill>
                <a:latin typeface="Calibri" panose="020F0502020204030204"/>
              </a:rPr>
              <a:t>“A disponibilidade de hospitais, e sempre que precisei nunca tive problemas.”</a:t>
            </a:r>
            <a:endParaRPr lang="pt-BR" sz="1400" kern="0">
              <a:solidFill>
                <a:prstClr val="white"/>
              </a:solidFill>
              <a:latin typeface="Calibri" panose="020F0502020204030204"/>
            </a:endParaRPr>
          </a:p>
        </p:txBody>
      </p:sp>
      <p:sp>
        <p:nvSpPr>
          <p:cNvPr id="3" name="CaixaDeTexto 2">
            <a:extLst>
              <a:ext uri="{FF2B5EF4-FFF2-40B4-BE49-F238E27FC236}">
                <a16:creationId xmlns:a16="http://schemas.microsoft.com/office/drawing/2014/main" id="{2C41887D-F3E3-3DA9-48F1-7BB218D7B9F6}"/>
              </a:ext>
            </a:extLst>
          </p:cNvPr>
          <p:cNvSpPr txBox="1"/>
          <p:nvPr/>
        </p:nvSpPr>
        <p:spPr>
          <a:xfrm>
            <a:off x="0" y="912105"/>
            <a:ext cx="9300926" cy="307726"/>
          </a:xfrm>
          <a:prstGeom prst="rect">
            <a:avLst/>
          </a:prstGeom>
          <a:noFill/>
        </p:spPr>
        <p:txBody>
          <a:bodyPr wrap="square" lIns="91391" tIns="45695" rIns="91391" bIns="45695" rtlCol="0">
            <a:spAutoFit/>
          </a:bodyPr>
          <a:lstStyle/>
          <a:p>
            <a:pPr algn="just" fontAlgn="auto">
              <a:spcBef>
                <a:spcPts val="0"/>
              </a:spcBef>
              <a:spcAft>
                <a:spcPts val="0"/>
              </a:spcAft>
            </a:pPr>
            <a:r>
              <a:rPr lang="pt-BR" sz="1400" b="1">
                <a:solidFill>
                  <a:schemeClr val="bg2">
                    <a:lumMod val="50000"/>
                  </a:schemeClr>
                </a:solidFill>
                <a:latin typeface="Calibri" panose="020F0502020204030204"/>
                <a:cs typeface="+mn-cs"/>
              </a:rPr>
              <a:t>21.1 - O que foi decisivo para dar essa nota?</a:t>
            </a:r>
          </a:p>
        </p:txBody>
      </p:sp>
    </p:spTree>
    <p:extLst>
      <p:ext uri="{BB962C8B-B14F-4D97-AF65-F5344CB8AC3E}">
        <p14:creationId xmlns:p14="http://schemas.microsoft.com/office/powerpoint/2010/main" val="356738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9" grpId="0" animBg="1"/>
      <p:bldP spid="3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13">
            <a:extLst>
              <a:ext uri="{FF2B5EF4-FFF2-40B4-BE49-F238E27FC236}">
                <a16:creationId xmlns:a16="http://schemas.microsoft.com/office/drawing/2014/main" id="{0AB6DDEE-4D3B-7F18-6C89-519B16DB4C1C}"/>
              </a:ext>
            </a:extLst>
          </p:cNvPr>
          <p:cNvSpPr/>
          <p:nvPr/>
        </p:nvSpPr>
        <p:spPr>
          <a:xfrm>
            <a:off x="1" y="168832"/>
            <a:ext cx="4680594"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3300">
                <a:solidFill>
                  <a:srgbClr val="FFFFFF"/>
                </a:solidFill>
                <a:latin typeface="Arial Rounded MT Bold" panose="020F0704030504030204" pitchFamily="34" charset="0"/>
              </a:rPr>
              <a:t>Ranking de atributos</a:t>
            </a:r>
            <a:endParaRPr kumimoji="0" lang="pt-BR" sz="3000" b="0" i="0" u="none" strike="noStrike" kern="1200" cap="none" spc="0" normalizeH="0" baseline="0" noProof="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3" name="Imagem 22">
            <a:extLst>
              <a:ext uri="{FF2B5EF4-FFF2-40B4-BE49-F238E27FC236}">
                <a16:creationId xmlns:a16="http://schemas.microsoft.com/office/drawing/2014/main" id="{CE60F273-6A57-AE19-F45A-B9E21B9DED2C}"/>
              </a:ext>
            </a:extLst>
          </p:cNvPr>
          <p:cNvPicPr>
            <a:picLocks noChangeAspect="1"/>
          </p:cNvPicPr>
          <p:nvPr/>
        </p:nvPicPr>
        <p:blipFill>
          <a:blip r:embed="rId2"/>
          <a:stretch>
            <a:fillRect/>
          </a:stretch>
        </p:blipFill>
        <p:spPr>
          <a:xfrm>
            <a:off x="7918807" y="6349864"/>
            <a:ext cx="2882543" cy="423587"/>
          </a:xfrm>
          <a:prstGeom prst="rect">
            <a:avLst/>
          </a:prstGeom>
        </p:spPr>
      </p:pic>
      <p:pic>
        <p:nvPicPr>
          <p:cNvPr id="24" name="Imagem 23">
            <a:extLst>
              <a:ext uri="{FF2B5EF4-FFF2-40B4-BE49-F238E27FC236}">
                <a16:creationId xmlns:a16="http://schemas.microsoft.com/office/drawing/2014/main" id="{4396A870-FDF5-9F45-BDB8-20CEDB21F157}"/>
              </a:ext>
            </a:extLst>
          </p:cNvPr>
          <p:cNvPicPr>
            <a:picLocks noChangeAspect="1"/>
          </p:cNvPicPr>
          <p:nvPr/>
        </p:nvPicPr>
        <p:blipFill>
          <a:blip r:embed="rId3"/>
          <a:stretch>
            <a:fillRect/>
          </a:stretch>
        </p:blipFill>
        <p:spPr>
          <a:xfrm>
            <a:off x="6502059" y="6369897"/>
            <a:ext cx="1376407" cy="403553"/>
          </a:xfrm>
          <a:prstGeom prst="rect">
            <a:avLst/>
          </a:prstGeom>
        </p:spPr>
      </p:pic>
      <p:graphicFrame>
        <p:nvGraphicFramePr>
          <p:cNvPr id="31" name="Gráfico 30">
            <a:extLst>
              <a:ext uri="{FF2B5EF4-FFF2-40B4-BE49-F238E27FC236}">
                <a16:creationId xmlns:a16="http://schemas.microsoft.com/office/drawing/2014/main" id="{AD145153-A4A1-8500-60BD-9350E41F3FF7}"/>
              </a:ext>
            </a:extLst>
          </p:cNvPr>
          <p:cNvGraphicFramePr/>
          <p:nvPr>
            <p:extLst>
              <p:ext uri="{D42A27DB-BD31-4B8C-83A1-F6EECF244321}">
                <p14:modId xmlns:p14="http://schemas.microsoft.com/office/powerpoint/2010/main" val="1927732971"/>
              </p:ext>
            </p:extLst>
          </p:nvPr>
        </p:nvGraphicFramePr>
        <p:xfrm>
          <a:off x="152989" y="915376"/>
          <a:ext cx="9485159" cy="5321936"/>
        </p:xfrm>
        <a:graphic>
          <a:graphicData uri="http://schemas.openxmlformats.org/drawingml/2006/chart">
            <c:chart xmlns:c="http://schemas.openxmlformats.org/drawingml/2006/chart" xmlns:r="http://schemas.openxmlformats.org/officeDocument/2006/relationships" r:id="rId4"/>
          </a:graphicData>
        </a:graphic>
      </p:graphicFrame>
      <p:sp>
        <p:nvSpPr>
          <p:cNvPr id="32" name="Fluxograma: Processo 31">
            <a:extLst>
              <a:ext uri="{FF2B5EF4-FFF2-40B4-BE49-F238E27FC236}">
                <a16:creationId xmlns:a16="http://schemas.microsoft.com/office/drawing/2014/main" id="{919323FD-54D7-441F-0EA3-909574B49914}"/>
              </a:ext>
            </a:extLst>
          </p:cNvPr>
          <p:cNvSpPr/>
          <p:nvPr/>
        </p:nvSpPr>
        <p:spPr>
          <a:xfrm>
            <a:off x="42350" y="980728"/>
            <a:ext cx="10702236" cy="1133291"/>
          </a:xfrm>
          <a:prstGeom prst="flowChartProcess">
            <a:avLst/>
          </a:prstGeom>
          <a:no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3" name="CaixaDeTexto 32">
            <a:extLst>
              <a:ext uri="{FF2B5EF4-FFF2-40B4-BE49-F238E27FC236}">
                <a16:creationId xmlns:a16="http://schemas.microsoft.com/office/drawing/2014/main" id="{8795C6E7-746A-6C34-4527-F65BA83B4B2C}"/>
              </a:ext>
            </a:extLst>
          </p:cNvPr>
          <p:cNvSpPr txBox="1"/>
          <p:nvPr/>
        </p:nvSpPr>
        <p:spPr>
          <a:xfrm>
            <a:off x="-5899" y="5270986"/>
            <a:ext cx="1230110" cy="307724"/>
          </a:xfrm>
          <a:prstGeom prst="rect">
            <a:avLst/>
          </a:prstGeom>
          <a:noFill/>
        </p:spPr>
        <p:txBody>
          <a:bodyPr wrap="square" lIns="91390" tIns="45694" rIns="91390" bIns="45694" rtlCol="0">
            <a:spAutoFit/>
          </a:bodyPr>
          <a:lstStyle/>
          <a:p>
            <a:pPr algn="ctr" fontAlgn="auto">
              <a:spcBef>
                <a:spcPts val="0"/>
              </a:spcBef>
              <a:spcAft>
                <a:spcPts val="0"/>
              </a:spcAft>
            </a:pPr>
            <a:r>
              <a:rPr lang="pt-BR" sz="1400" b="1">
                <a:solidFill>
                  <a:srgbClr val="FF7C80"/>
                </a:solidFill>
                <a:latin typeface="Calibri" panose="020F0502020204030204" pitchFamily="34" charset="0"/>
                <a:cs typeface="Calibri" panose="020F0502020204030204" pitchFamily="34" charset="0"/>
              </a:rPr>
              <a:t>FRAQUEZAS</a:t>
            </a:r>
          </a:p>
        </p:txBody>
      </p:sp>
      <p:sp>
        <p:nvSpPr>
          <p:cNvPr id="35" name="CaixaDeTexto 34">
            <a:extLst>
              <a:ext uri="{FF2B5EF4-FFF2-40B4-BE49-F238E27FC236}">
                <a16:creationId xmlns:a16="http://schemas.microsoft.com/office/drawing/2014/main" id="{4E3FF244-CFFA-8F6C-7B60-8B89A42978DB}"/>
              </a:ext>
            </a:extLst>
          </p:cNvPr>
          <p:cNvSpPr txBox="1"/>
          <p:nvPr/>
        </p:nvSpPr>
        <p:spPr>
          <a:xfrm>
            <a:off x="9993033" y="1000743"/>
            <a:ext cx="727022" cy="276999"/>
          </a:xfrm>
          <a:prstGeom prst="rect">
            <a:avLst/>
          </a:prstGeom>
          <a:noFill/>
        </p:spPr>
        <p:txBody>
          <a:bodyPr wrap="square">
            <a:spAutoFit/>
          </a:bodyPr>
          <a:lstStyle/>
          <a:p>
            <a:pPr algn="ctr" fontAlgn="auto">
              <a:spcBef>
                <a:spcPts val="0"/>
              </a:spcBef>
              <a:spcAft>
                <a:spcPts val="0"/>
              </a:spcAft>
            </a:pPr>
            <a:r>
              <a:rPr lang="pt-BR" sz="1200" b="1" spc="300">
                <a:solidFill>
                  <a:prstClr val="black">
                    <a:lumMod val="50000"/>
                    <a:lumOff val="50000"/>
                  </a:prstClr>
                </a:solidFill>
                <a:latin typeface="Calibri" panose="020F0502020204030204" pitchFamily="34" charset="0"/>
                <a:cs typeface="Calibri" panose="020F0502020204030204" pitchFamily="34" charset="0"/>
              </a:rPr>
              <a:t>2023</a:t>
            </a:r>
          </a:p>
        </p:txBody>
      </p:sp>
      <p:sp>
        <p:nvSpPr>
          <p:cNvPr id="38" name="Retângulo: Cantos Arredondados 37">
            <a:extLst>
              <a:ext uri="{FF2B5EF4-FFF2-40B4-BE49-F238E27FC236}">
                <a16:creationId xmlns:a16="http://schemas.microsoft.com/office/drawing/2014/main" id="{7E800EF6-5A95-3FFC-8C07-194FA3921FEA}"/>
              </a:ext>
            </a:extLst>
          </p:cNvPr>
          <p:cNvSpPr/>
          <p:nvPr/>
        </p:nvSpPr>
        <p:spPr>
          <a:xfrm>
            <a:off x="10030071" y="1283307"/>
            <a:ext cx="623861" cy="209813"/>
          </a:xfrm>
          <a:prstGeom prst="roundRect">
            <a:avLst/>
          </a:prstGeom>
          <a:solidFill>
            <a:srgbClr val="70AD47"/>
          </a:soli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92</a:t>
            </a:r>
          </a:p>
        </p:txBody>
      </p:sp>
      <p:sp>
        <p:nvSpPr>
          <p:cNvPr id="39" name="Retângulo: Cantos Arredondados 38">
            <a:extLst>
              <a:ext uri="{FF2B5EF4-FFF2-40B4-BE49-F238E27FC236}">
                <a16:creationId xmlns:a16="http://schemas.microsoft.com/office/drawing/2014/main" id="{35426C39-FF24-D917-0C88-16D34546A008}"/>
              </a:ext>
            </a:extLst>
          </p:cNvPr>
          <p:cNvSpPr/>
          <p:nvPr/>
        </p:nvSpPr>
        <p:spPr>
          <a:xfrm>
            <a:off x="10028373" y="1775799"/>
            <a:ext cx="623861" cy="209813"/>
          </a:xfrm>
          <a:prstGeom prst="roundRect">
            <a:avLst/>
          </a:prstGeom>
          <a:solidFill>
            <a:srgbClr val="FFE699"/>
          </a:soli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200" b="1" kern="0">
                <a:solidFill>
                  <a:schemeClr val="tx1">
                    <a:lumMod val="65000"/>
                    <a:lumOff val="35000"/>
                  </a:schemeClr>
                </a:solidFill>
                <a:latin typeface="Calibri" panose="020F0502020204030204" pitchFamily="34" charset="0"/>
                <a:cs typeface="Calibri" panose="020F0502020204030204" pitchFamily="34" charset="0"/>
              </a:rPr>
              <a:t>86</a:t>
            </a:r>
            <a:endParaRPr kumimoji="0" lang="pt-BR" sz="1200" b="1" i="0" u="none" strike="noStrike" kern="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40" name="Retângulo: Cantos Arredondados 39">
            <a:extLst>
              <a:ext uri="{FF2B5EF4-FFF2-40B4-BE49-F238E27FC236}">
                <a16:creationId xmlns:a16="http://schemas.microsoft.com/office/drawing/2014/main" id="{2FE39BF1-80E3-B16A-8511-1B076332331E}"/>
              </a:ext>
            </a:extLst>
          </p:cNvPr>
          <p:cNvSpPr/>
          <p:nvPr/>
        </p:nvSpPr>
        <p:spPr>
          <a:xfrm>
            <a:off x="10028373" y="2268291"/>
            <a:ext cx="623861" cy="209813"/>
          </a:xfrm>
          <a:prstGeom prst="roundRect">
            <a:avLst/>
          </a:prstGeom>
          <a:solidFill>
            <a:srgbClr val="FF7C80"/>
          </a:soli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73</a:t>
            </a:r>
          </a:p>
        </p:txBody>
      </p:sp>
      <p:sp>
        <p:nvSpPr>
          <p:cNvPr id="59" name="Seta: para Baixo 58">
            <a:extLst>
              <a:ext uri="{FF2B5EF4-FFF2-40B4-BE49-F238E27FC236}">
                <a16:creationId xmlns:a16="http://schemas.microsoft.com/office/drawing/2014/main" id="{DCDD16CA-4707-FA54-1B1A-DBDD3E4012CC}"/>
              </a:ext>
            </a:extLst>
          </p:cNvPr>
          <p:cNvSpPr/>
          <p:nvPr/>
        </p:nvSpPr>
        <p:spPr>
          <a:xfrm rot="10800000" flipV="1">
            <a:off x="9737876" y="1293873"/>
            <a:ext cx="191912" cy="199247"/>
          </a:xfrm>
          <a:prstGeom prst="down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Seta: para Baixo 60">
            <a:extLst>
              <a:ext uri="{FF2B5EF4-FFF2-40B4-BE49-F238E27FC236}">
                <a16:creationId xmlns:a16="http://schemas.microsoft.com/office/drawing/2014/main" id="{834CE545-0E56-552C-51D4-8D09ADBB2CB2}"/>
              </a:ext>
            </a:extLst>
          </p:cNvPr>
          <p:cNvSpPr/>
          <p:nvPr/>
        </p:nvSpPr>
        <p:spPr>
          <a:xfrm>
            <a:off x="9743544" y="4721990"/>
            <a:ext cx="191912" cy="199247"/>
          </a:xfrm>
          <a:prstGeom prst="downArrow">
            <a:avLst/>
          </a:prstGeom>
          <a:solidFill>
            <a:srgbClr val="009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Fluxograma: Processo 1">
            <a:extLst>
              <a:ext uri="{FF2B5EF4-FFF2-40B4-BE49-F238E27FC236}">
                <a16:creationId xmlns:a16="http://schemas.microsoft.com/office/drawing/2014/main" id="{45B62D8E-B4F7-B63A-B948-1359BC35FA55}"/>
              </a:ext>
            </a:extLst>
          </p:cNvPr>
          <p:cNvSpPr/>
          <p:nvPr/>
        </p:nvSpPr>
        <p:spPr>
          <a:xfrm>
            <a:off x="43094" y="5568001"/>
            <a:ext cx="10702236" cy="669311"/>
          </a:xfrm>
          <a:prstGeom prst="flowChartProcess">
            <a:avLst/>
          </a:prstGeom>
          <a:no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 name="CaixaDeTexto 3">
            <a:extLst>
              <a:ext uri="{FF2B5EF4-FFF2-40B4-BE49-F238E27FC236}">
                <a16:creationId xmlns:a16="http://schemas.microsoft.com/office/drawing/2014/main" id="{E6E896F7-0DDB-C014-3577-1C06AAE250E8}"/>
              </a:ext>
            </a:extLst>
          </p:cNvPr>
          <p:cNvSpPr txBox="1"/>
          <p:nvPr/>
        </p:nvSpPr>
        <p:spPr>
          <a:xfrm>
            <a:off x="75" y="5955086"/>
            <a:ext cx="936179" cy="307724"/>
          </a:xfrm>
          <a:prstGeom prst="rect">
            <a:avLst/>
          </a:prstGeom>
          <a:noFill/>
        </p:spPr>
        <p:txBody>
          <a:bodyPr wrap="square" lIns="91390" tIns="45694" rIns="91390" bIns="45694" rtlCol="0">
            <a:spAutoFit/>
          </a:bodyPr>
          <a:lstStyle/>
          <a:p>
            <a:pPr algn="ctr" fontAlgn="auto">
              <a:spcBef>
                <a:spcPts val="0"/>
              </a:spcBef>
              <a:spcAft>
                <a:spcPts val="0"/>
              </a:spcAft>
            </a:pPr>
            <a:r>
              <a:rPr lang="pt-BR" sz="1400" b="1">
                <a:solidFill>
                  <a:srgbClr val="FF7C80"/>
                </a:solidFill>
                <a:latin typeface="Calibri" panose="020F0502020204030204" pitchFamily="34" charset="0"/>
                <a:cs typeface="Calibri" panose="020F0502020204030204" pitchFamily="34" charset="0"/>
              </a:rPr>
              <a:t>AMEAÇA</a:t>
            </a:r>
          </a:p>
        </p:txBody>
      </p:sp>
      <p:sp>
        <p:nvSpPr>
          <p:cNvPr id="5" name="Retângulo: Cantos Arredondados 4">
            <a:extLst>
              <a:ext uri="{FF2B5EF4-FFF2-40B4-BE49-F238E27FC236}">
                <a16:creationId xmlns:a16="http://schemas.microsoft.com/office/drawing/2014/main" id="{310234B5-3E95-4EE8-2DF5-22C60F1EA32B}"/>
              </a:ext>
            </a:extLst>
          </p:cNvPr>
          <p:cNvSpPr/>
          <p:nvPr/>
        </p:nvSpPr>
        <p:spPr>
          <a:xfrm>
            <a:off x="10029517" y="2760783"/>
            <a:ext cx="623861" cy="209813"/>
          </a:xfrm>
          <a:prstGeom prst="roundRect">
            <a:avLst/>
          </a:prstGeom>
          <a:solidFill>
            <a:srgbClr val="FFE699"/>
          </a:soli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200" b="1" kern="0">
                <a:solidFill>
                  <a:schemeClr val="tx1">
                    <a:lumMod val="65000"/>
                    <a:lumOff val="35000"/>
                  </a:schemeClr>
                </a:solidFill>
                <a:latin typeface="Calibri" panose="020F0502020204030204" pitchFamily="34" charset="0"/>
                <a:cs typeface="Calibri" panose="020F0502020204030204" pitchFamily="34" charset="0"/>
              </a:rPr>
              <a:t>81</a:t>
            </a:r>
            <a:endParaRPr kumimoji="0" lang="pt-BR" sz="1200" b="1" i="0" u="none" strike="noStrike" kern="0" cap="none" spc="0" normalizeH="0" baseline="0" noProof="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6" name="Retângulo: Cantos Arredondados 5">
            <a:extLst>
              <a:ext uri="{FF2B5EF4-FFF2-40B4-BE49-F238E27FC236}">
                <a16:creationId xmlns:a16="http://schemas.microsoft.com/office/drawing/2014/main" id="{394A5170-422C-1F3E-555C-DBC1D234C089}"/>
              </a:ext>
            </a:extLst>
          </p:cNvPr>
          <p:cNvSpPr/>
          <p:nvPr/>
        </p:nvSpPr>
        <p:spPr>
          <a:xfrm>
            <a:off x="10024500" y="3253275"/>
            <a:ext cx="623861" cy="209813"/>
          </a:xfrm>
          <a:prstGeom prst="roundRect">
            <a:avLst/>
          </a:prstGeom>
          <a:solidFill>
            <a:srgbClr val="FF7C80"/>
          </a:soli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200" b="1" kern="0">
                <a:solidFill>
                  <a:prstClr val="white"/>
                </a:solidFill>
                <a:latin typeface="Calibri" panose="020F0502020204030204" pitchFamily="34" charset="0"/>
                <a:cs typeface="Calibri" panose="020F0502020204030204" pitchFamily="34" charset="0"/>
              </a:rPr>
              <a:t>73</a:t>
            </a:r>
            <a:endParaRPr kumimoji="0" lang="pt-BR" sz="12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tângulo: Cantos Arredondados 6">
            <a:extLst>
              <a:ext uri="{FF2B5EF4-FFF2-40B4-BE49-F238E27FC236}">
                <a16:creationId xmlns:a16="http://schemas.microsoft.com/office/drawing/2014/main" id="{3434B743-18E3-840F-CC93-9A01AFDDED54}"/>
              </a:ext>
            </a:extLst>
          </p:cNvPr>
          <p:cNvSpPr/>
          <p:nvPr/>
        </p:nvSpPr>
        <p:spPr>
          <a:xfrm>
            <a:off x="10024499" y="3743340"/>
            <a:ext cx="623861" cy="209813"/>
          </a:xfrm>
          <a:prstGeom prst="roundRect">
            <a:avLst/>
          </a:prstGeom>
          <a:solidFill>
            <a:srgbClr val="FF7979"/>
          </a:soli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200" b="1" kern="0">
                <a:solidFill>
                  <a:schemeClr val="bg1"/>
                </a:solidFill>
                <a:latin typeface="Calibri" panose="020F0502020204030204" pitchFamily="34" charset="0"/>
                <a:cs typeface="Calibri" panose="020F0502020204030204" pitchFamily="34" charset="0"/>
              </a:rPr>
              <a:t>63</a:t>
            </a:r>
            <a:endParaRPr kumimoji="0" lang="pt-BR"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8" name="Retângulo: Cantos Arredondados 7">
            <a:extLst>
              <a:ext uri="{FF2B5EF4-FFF2-40B4-BE49-F238E27FC236}">
                <a16:creationId xmlns:a16="http://schemas.microsoft.com/office/drawing/2014/main" id="{63C681B2-1C96-6163-0E56-EC91E4DA92A0}"/>
              </a:ext>
            </a:extLst>
          </p:cNvPr>
          <p:cNvSpPr/>
          <p:nvPr/>
        </p:nvSpPr>
        <p:spPr>
          <a:xfrm>
            <a:off x="10033398" y="4235832"/>
            <a:ext cx="623861" cy="209813"/>
          </a:xfrm>
          <a:prstGeom prst="roundRect">
            <a:avLst/>
          </a:prstGeom>
          <a:solidFill>
            <a:srgbClr val="FF7C80"/>
          </a:soli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65</a:t>
            </a:r>
          </a:p>
        </p:txBody>
      </p:sp>
      <p:sp>
        <p:nvSpPr>
          <p:cNvPr id="9" name="Retângulo: Cantos Arredondados 8">
            <a:extLst>
              <a:ext uri="{FF2B5EF4-FFF2-40B4-BE49-F238E27FC236}">
                <a16:creationId xmlns:a16="http://schemas.microsoft.com/office/drawing/2014/main" id="{E8E64602-65FA-6A64-83AB-176B7F3BC5B6}"/>
              </a:ext>
            </a:extLst>
          </p:cNvPr>
          <p:cNvSpPr/>
          <p:nvPr/>
        </p:nvSpPr>
        <p:spPr>
          <a:xfrm>
            <a:off x="10022869" y="4728324"/>
            <a:ext cx="623861" cy="209813"/>
          </a:xfrm>
          <a:prstGeom prst="roundRect">
            <a:avLst/>
          </a:prstGeom>
          <a:solidFill>
            <a:srgbClr val="FF7C80"/>
          </a:soli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t-BR" sz="1200" b="1" kern="0">
                <a:solidFill>
                  <a:prstClr val="white"/>
                </a:solidFill>
                <a:latin typeface="Calibri" panose="020F0502020204030204" pitchFamily="34" charset="0"/>
                <a:cs typeface="Calibri" panose="020F0502020204030204" pitchFamily="34" charset="0"/>
              </a:rPr>
              <a:t>67</a:t>
            </a:r>
            <a:endParaRPr kumimoji="0" lang="pt-BR" sz="12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0" name="Retângulo: Cantos Arredondados 9">
            <a:extLst>
              <a:ext uri="{FF2B5EF4-FFF2-40B4-BE49-F238E27FC236}">
                <a16:creationId xmlns:a16="http://schemas.microsoft.com/office/drawing/2014/main" id="{2216BB8D-7DC4-E403-7217-DED4D87FF328}"/>
              </a:ext>
            </a:extLst>
          </p:cNvPr>
          <p:cNvSpPr/>
          <p:nvPr/>
        </p:nvSpPr>
        <p:spPr>
          <a:xfrm>
            <a:off x="10022868" y="5204218"/>
            <a:ext cx="623861" cy="209813"/>
          </a:xfrm>
          <a:prstGeom prst="roundRect">
            <a:avLst/>
          </a:prstGeom>
          <a:solidFill>
            <a:srgbClr val="FF7C80"/>
          </a:soli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64</a:t>
            </a:r>
          </a:p>
        </p:txBody>
      </p:sp>
      <p:sp>
        <p:nvSpPr>
          <p:cNvPr id="11" name="Retângulo: Cantos Arredondados 10">
            <a:extLst>
              <a:ext uri="{FF2B5EF4-FFF2-40B4-BE49-F238E27FC236}">
                <a16:creationId xmlns:a16="http://schemas.microsoft.com/office/drawing/2014/main" id="{E6572B13-307C-83D7-679F-BEB4292C56AA}"/>
              </a:ext>
            </a:extLst>
          </p:cNvPr>
          <p:cNvSpPr/>
          <p:nvPr/>
        </p:nvSpPr>
        <p:spPr>
          <a:xfrm>
            <a:off x="10022867" y="5714794"/>
            <a:ext cx="623861" cy="209813"/>
          </a:xfrm>
          <a:prstGeom prst="roundRect">
            <a:avLst/>
          </a:prstGeom>
          <a:solidFill>
            <a:srgbClr val="FF7C80"/>
          </a:soli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rPr>
              <a:t>67</a:t>
            </a:r>
          </a:p>
        </p:txBody>
      </p:sp>
      <p:sp>
        <p:nvSpPr>
          <p:cNvPr id="12" name="Seta: para Baixo 11">
            <a:extLst>
              <a:ext uri="{FF2B5EF4-FFF2-40B4-BE49-F238E27FC236}">
                <a16:creationId xmlns:a16="http://schemas.microsoft.com/office/drawing/2014/main" id="{0B626299-033A-A3D6-0E99-624E23A9CB72}"/>
              </a:ext>
            </a:extLst>
          </p:cNvPr>
          <p:cNvSpPr/>
          <p:nvPr/>
        </p:nvSpPr>
        <p:spPr>
          <a:xfrm rot="10800000" flipV="1">
            <a:off x="9737876" y="1775799"/>
            <a:ext cx="191912" cy="19924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a:extLst>
              <a:ext uri="{FF2B5EF4-FFF2-40B4-BE49-F238E27FC236}">
                <a16:creationId xmlns:a16="http://schemas.microsoft.com/office/drawing/2014/main" id="{936E90C6-6C3B-36B2-E8D3-AE738A7B60B9}"/>
              </a:ext>
            </a:extLst>
          </p:cNvPr>
          <p:cNvSpPr/>
          <p:nvPr/>
        </p:nvSpPr>
        <p:spPr>
          <a:xfrm rot="10800000" flipV="1">
            <a:off x="9737876" y="2789265"/>
            <a:ext cx="191912" cy="19924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Baixo 13">
            <a:extLst>
              <a:ext uri="{FF2B5EF4-FFF2-40B4-BE49-F238E27FC236}">
                <a16:creationId xmlns:a16="http://schemas.microsoft.com/office/drawing/2014/main" id="{B5DDFD0D-163D-B334-2403-52D2F76D4C6F}"/>
              </a:ext>
            </a:extLst>
          </p:cNvPr>
          <p:cNvSpPr/>
          <p:nvPr/>
        </p:nvSpPr>
        <p:spPr>
          <a:xfrm rot="10800000" flipV="1">
            <a:off x="9734551" y="3271191"/>
            <a:ext cx="191912" cy="19924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Baixo 14">
            <a:extLst>
              <a:ext uri="{FF2B5EF4-FFF2-40B4-BE49-F238E27FC236}">
                <a16:creationId xmlns:a16="http://schemas.microsoft.com/office/drawing/2014/main" id="{915DA15E-413A-A8DD-66F0-76CBB8DE3884}"/>
              </a:ext>
            </a:extLst>
          </p:cNvPr>
          <p:cNvSpPr/>
          <p:nvPr/>
        </p:nvSpPr>
        <p:spPr>
          <a:xfrm rot="10800000" flipV="1">
            <a:off x="9734551" y="3771976"/>
            <a:ext cx="191912" cy="19924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Baixo 15">
            <a:extLst>
              <a:ext uri="{FF2B5EF4-FFF2-40B4-BE49-F238E27FC236}">
                <a16:creationId xmlns:a16="http://schemas.microsoft.com/office/drawing/2014/main" id="{8D044EA7-8546-BA8E-5720-28F0E312EDB9}"/>
              </a:ext>
            </a:extLst>
          </p:cNvPr>
          <p:cNvSpPr/>
          <p:nvPr/>
        </p:nvSpPr>
        <p:spPr>
          <a:xfrm rot="10800000" flipV="1">
            <a:off x="9734551" y="4252301"/>
            <a:ext cx="191912" cy="19924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Baixo 16">
            <a:extLst>
              <a:ext uri="{FF2B5EF4-FFF2-40B4-BE49-F238E27FC236}">
                <a16:creationId xmlns:a16="http://schemas.microsoft.com/office/drawing/2014/main" id="{6E2D90E0-1330-ED0F-6C42-BBBC2BE55162}"/>
              </a:ext>
            </a:extLst>
          </p:cNvPr>
          <p:cNvSpPr/>
          <p:nvPr/>
        </p:nvSpPr>
        <p:spPr>
          <a:xfrm rot="10800000" flipV="1">
            <a:off x="9734551" y="5236169"/>
            <a:ext cx="191912" cy="19924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Seta: para Baixo 17">
            <a:extLst>
              <a:ext uri="{FF2B5EF4-FFF2-40B4-BE49-F238E27FC236}">
                <a16:creationId xmlns:a16="http://schemas.microsoft.com/office/drawing/2014/main" id="{1F5AE578-54EC-CDFE-3FE3-9CC03E901687}"/>
              </a:ext>
            </a:extLst>
          </p:cNvPr>
          <p:cNvSpPr/>
          <p:nvPr/>
        </p:nvSpPr>
        <p:spPr>
          <a:xfrm rot="10800000" flipV="1">
            <a:off x="9734551" y="5732432"/>
            <a:ext cx="191912" cy="19924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eta: para Baixo 18">
            <a:extLst>
              <a:ext uri="{FF2B5EF4-FFF2-40B4-BE49-F238E27FC236}">
                <a16:creationId xmlns:a16="http://schemas.microsoft.com/office/drawing/2014/main" id="{919EE79C-5889-E510-3970-B71F77197601}"/>
              </a:ext>
            </a:extLst>
          </p:cNvPr>
          <p:cNvSpPr/>
          <p:nvPr/>
        </p:nvSpPr>
        <p:spPr>
          <a:xfrm rot="10800000" flipV="1">
            <a:off x="9721155" y="2293649"/>
            <a:ext cx="191912" cy="199247"/>
          </a:xfrm>
          <a:prstGeom prst="down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Fluxograma: Processo 19">
            <a:extLst>
              <a:ext uri="{FF2B5EF4-FFF2-40B4-BE49-F238E27FC236}">
                <a16:creationId xmlns:a16="http://schemas.microsoft.com/office/drawing/2014/main" id="{4EF3B06A-B708-8758-EBB2-7C322765969F}"/>
              </a:ext>
            </a:extLst>
          </p:cNvPr>
          <p:cNvSpPr/>
          <p:nvPr/>
        </p:nvSpPr>
        <p:spPr>
          <a:xfrm>
            <a:off x="42350" y="2114019"/>
            <a:ext cx="10702236" cy="3450108"/>
          </a:xfrm>
          <a:prstGeom prst="flowChartProcess">
            <a:avLst/>
          </a:prstGeom>
          <a:no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1" name="CaixaDeTexto 20">
            <a:extLst>
              <a:ext uri="{FF2B5EF4-FFF2-40B4-BE49-F238E27FC236}">
                <a16:creationId xmlns:a16="http://schemas.microsoft.com/office/drawing/2014/main" id="{53EEB25E-0420-62C9-136B-DEAD80F7B2D7}"/>
              </a:ext>
            </a:extLst>
          </p:cNvPr>
          <p:cNvSpPr txBox="1"/>
          <p:nvPr/>
        </p:nvSpPr>
        <p:spPr>
          <a:xfrm>
            <a:off x="-72606" y="976758"/>
            <a:ext cx="1846555" cy="307724"/>
          </a:xfrm>
          <a:prstGeom prst="rect">
            <a:avLst/>
          </a:prstGeom>
          <a:noFill/>
        </p:spPr>
        <p:txBody>
          <a:bodyPr wrap="square" lIns="91390" tIns="45694" rIns="91390" bIns="45694" rtlCol="0">
            <a:spAutoFit/>
          </a:bodyPr>
          <a:lstStyle/>
          <a:p>
            <a:pPr algn="ctr" fontAlgn="auto">
              <a:spcBef>
                <a:spcPts val="0"/>
              </a:spcBef>
              <a:spcAft>
                <a:spcPts val="0"/>
              </a:spcAft>
            </a:pPr>
            <a:r>
              <a:rPr lang="pt-BR" sz="1400" b="1">
                <a:solidFill>
                  <a:srgbClr val="FFC000"/>
                </a:solidFill>
                <a:latin typeface="Calibri" panose="020F0502020204030204"/>
                <a:cs typeface="+mn-cs"/>
              </a:rPr>
              <a:t>OPORTUNIDADES</a:t>
            </a:r>
          </a:p>
        </p:txBody>
      </p:sp>
    </p:spTree>
    <p:extLst>
      <p:ext uri="{BB962C8B-B14F-4D97-AF65-F5344CB8AC3E}">
        <p14:creationId xmlns:p14="http://schemas.microsoft.com/office/powerpoint/2010/main" val="90387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0-#ppt_h/2"/>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1"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0-#ppt_h/2"/>
                                          </p:val>
                                        </p:tav>
                                        <p:tav tm="100000">
                                          <p:val>
                                            <p:strVal val="#ppt_y"/>
                                          </p:val>
                                        </p:tav>
                                      </p:tavLst>
                                    </p:anim>
                                  </p:childTnLst>
                                </p:cTn>
                              </p:par>
                              <p:par>
                                <p:cTn id="92" presetID="2" presetClass="entr" presetSubtype="8"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5" grpId="0"/>
      <p:bldP spid="38" grpId="0" animBg="1"/>
      <p:bldP spid="39" grpId="0" animBg="1"/>
      <p:bldP spid="40" grpId="0" animBg="1"/>
      <p:bldP spid="59" grpId="0" animBg="1"/>
      <p:bldP spid="61" grpId="0" animBg="1"/>
      <p:bldP spid="2"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13">
            <a:extLst>
              <a:ext uri="{FF2B5EF4-FFF2-40B4-BE49-F238E27FC236}">
                <a16:creationId xmlns:a16="http://schemas.microsoft.com/office/drawing/2014/main" id="{0F005EBC-739E-727C-21D1-2BAAF848B718}"/>
              </a:ext>
            </a:extLst>
          </p:cNvPr>
          <p:cNvSpPr/>
          <p:nvPr/>
        </p:nvSpPr>
        <p:spPr>
          <a:xfrm>
            <a:off x="1" y="168832"/>
            <a:ext cx="705685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3300">
                <a:solidFill>
                  <a:srgbClr val="FFFFFF"/>
                </a:solidFill>
                <a:latin typeface="Arial Rounded MT Bold" panose="020F0704030504030204" pitchFamily="34" charset="0"/>
              </a:rPr>
              <a:t>Painel de indicadores - Variação</a:t>
            </a:r>
            <a:endParaRPr kumimoji="0" lang="pt-BR" sz="3000" b="0" i="0" u="none" strike="noStrike" kern="1200" cap="none" spc="0" normalizeH="0" baseline="0" noProof="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10" name="Agrupar 9">
            <a:extLst>
              <a:ext uri="{FF2B5EF4-FFF2-40B4-BE49-F238E27FC236}">
                <a16:creationId xmlns:a16="http://schemas.microsoft.com/office/drawing/2014/main" id="{9BBBCB46-B723-851C-00D7-EB93ECCAE5A8}"/>
              </a:ext>
            </a:extLst>
          </p:cNvPr>
          <p:cNvGrpSpPr/>
          <p:nvPr/>
        </p:nvGrpSpPr>
        <p:grpSpPr>
          <a:xfrm>
            <a:off x="63441" y="6102052"/>
            <a:ext cx="2422695" cy="799293"/>
            <a:chOff x="104611" y="4725145"/>
            <a:chExt cx="2282634" cy="799293"/>
          </a:xfrm>
        </p:grpSpPr>
        <p:sp>
          <p:nvSpPr>
            <p:cNvPr id="11" name="Retângulo 10">
              <a:extLst>
                <a:ext uri="{FF2B5EF4-FFF2-40B4-BE49-F238E27FC236}">
                  <a16:creationId xmlns:a16="http://schemas.microsoft.com/office/drawing/2014/main" id="{C584FC65-1424-BD1B-C8FB-4276ECBDDFEE}"/>
                </a:ext>
              </a:extLst>
            </p:cNvPr>
            <p:cNvSpPr/>
            <p:nvPr/>
          </p:nvSpPr>
          <p:spPr>
            <a:xfrm>
              <a:off x="104611" y="4725145"/>
              <a:ext cx="2216630" cy="653396"/>
            </a:xfrm>
            <a:prstGeom prst="rect">
              <a:avLst/>
            </a:prstGeom>
            <a:no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Seta: da Esquerda para a Direita 11">
              <a:extLst>
                <a:ext uri="{FF2B5EF4-FFF2-40B4-BE49-F238E27FC236}">
                  <a16:creationId xmlns:a16="http://schemas.microsoft.com/office/drawing/2014/main" id="{7ED39233-0643-5B0D-386A-8E0E9408E49B}"/>
                </a:ext>
              </a:extLst>
            </p:cNvPr>
            <p:cNvSpPr/>
            <p:nvPr/>
          </p:nvSpPr>
          <p:spPr>
            <a:xfrm>
              <a:off x="1615620" y="4941066"/>
              <a:ext cx="282119" cy="165176"/>
            </a:xfrm>
            <a:prstGeom prst="leftRightArrow">
              <a:avLst/>
            </a:prstGeom>
            <a:solidFill>
              <a:srgbClr val="A6A6A6"/>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3" name="CaixaDeTexto 12">
              <a:extLst>
                <a:ext uri="{FF2B5EF4-FFF2-40B4-BE49-F238E27FC236}">
                  <a16:creationId xmlns:a16="http://schemas.microsoft.com/office/drawing/2014/main" id="{9CA35350-0B49-8615-A67F-1EBA0A0AA0C0}"/>
                </a:ext>
              </a:extLst>
            </p:cNvPr>
            <p:cNvSpPr txBox="1"/>
            <p:nvPr/>
          </p:nvSpPr>
          <p:spPr>
            <a:xfrm>
              <a:off x="304378" y="4787095"/>
              <a:ext cx="671888"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Variou acima da margem</a:t>
              </a:r>
            </a:p>
          </p:txBody>
        </p:sp>
        <p:sp>
          <p:nvSpPr>
            <p:cNvPr id="14" name="CaixaDeTexto 13">
              <a:extLst>
                <a:ext uri="{FF2B5EF4-FFF2-40B4-BE49-F238E27FC236}">
                  <a16:creationId xmlns:a16="http://schemas.microsoft.com/office/drawing/2014/main" id="{3332E5B7-C961-BB72-D797-BA5A28988D53}"/>
                </a:ext>
              </a:extLst>
            </p:cNvPr>
            <p:cNvSpPr txBox="1"/>
            <p:nvPr/>
          </p:nvSpPr>
          <p:spPr>
            <a:xfrm>
              <a:off x="1024737" y="4816552"/>
              <a:ext cx="690943"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Variou dentro da margem</a:t>
              </a:r>
            </a:p>
          </p:txBody>
        </p:sp>
        <p:sp>
          <p:nvSpPr>
            <p:cNvPr id="15" name="CaixaDeTexto 14">
              <a:extLst>
                <a:ext uri="{FF2B5EF4-FFF2-40B4-BE49-F238E27FC236}">
                  <a16:creationId xmlns:a16="http://schemas.microsoft.com/office/drawing/2014/main" id="{933A013D-0532-A42A-CB65-79607CC91748}"/>
                </a:ext>
              </a:extLst>
            </p:cNvPr>
            <p:cNvSpPr txBox="1"/>
            <p:nvPr/>
          </p:nvSpPr>
          <p:spPr>
            <a:xfrm>
              <a:off x="1796362" y="4860666"/>
              <a:ext cx="590883"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Não variou</a:t>
              </a:r>
            </a:p>
          </p:txBody>
        </p:sp>
        <p:sp>
          <p:nvSpPr>
            <p:cNvPr id="16" name="Seta: para Baixo 15">
              <a:extLst>
                <a:ext uri="{FF2B5EF4-FFF2-40B4-BE49-F238E27FC236}">
                  <a16:creationId xmlns:a16="http://schemas.microsoft.com/office/drawing/2014/main" id="{730920CB-44E8-43D5-DAE9-8241B4020ADF}"/>
                </a:ext>
              </a:extLst>
            </p:cNvPr>
            <p:cNvSpPr/>
            <p:nvPr/>
          </p:nvSpPr>
          <p:spPr>
            <a:xfrm>
              <a:off x="888676" y="5029943"/>
              <a:ext cx="190643" cy="203233"/>
            </a:xfrm>
            <a:prstGeom prst="downArrow">
              <a:avLst/>
            </a:prstGeom>
            <a:solidFill>
              <a:srgbClr val="A6A6A6"/>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2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Seta: para Baixo 16">
              <a:extLst>
                <a:ext uri="{FF2B5EF4-FFF2-40B4-BE49-F238E27FC236}">
                  <a16:creationId xmlns:a16="http://schemas.microsoft.com/office/drawing/2014/main" id="{F2DE56B8-C759-9ACE-4F0D-7D2F305746C3}"/>
                </a:ext>
              </a:extLst>
            </p:cNvPr>
            <p:cNvSpPr/>
            <p:nvPr/>
          </p:nvSpPr>
          <p:spPr>
            <a:xfrm flipV="1">
              <a:off x="888691" y="4794714"/>
              <a:ext cx="190643" cy="203233"/>
            </a:xfrm>
            <a:prstGeom prst="downArrow">
              <a:avLst/>
            </a:prstGeom>
            <a:solidFill>
              <a:srgbClr val="A6A6A6"/>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2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Seta: para Baixo 17">
              <a:extLst>
                <a:ext uri="{FF2B5EF4-FFF2-40B4-BE49-F238E27FC236}">
                  <a16:creationId xmlns:a16="http://schemas.microsoft.com/office/drawing/2014/main" id="{7AB796A9-8BE9-7BF6-ACAA-2DCEFCF8FC73}"/>
                </a:ext>
              </a:extLst>
            </p:cNvPr>
            <p:cNvSpPr/>
            <p:nvPr/>
          </p:nvSpPr>
          <p:spPr>
            <a:xfrm>
              <a:off x="196202" y="5031202"/>
              <a:ext cx="190643" cy="203233"/>
            </a:xfrm>
            <a:prstGeom prst="downArrow">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2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Seta: para Baixo 18">
              <a:extLst>
                <a:ext uri="{FF2B5EF4-FFF2-40B4-BE49-F238E27FC236}">
                  <a16:creationId xmlns:a16="http://schemas.microsoft.com/office/drawing/2014/main" id="{7A89EB19-CAA0-650B-5CF0-D1831CBA614C}"/>
                </a:ext>
              </a:extLst>
            </p:cNvPr>
            <p:cNvSpPr/>
            <p:nvPr/>
          </p:nvSpPr>
          <p:spPr>
            <a:xfrm flipV="1">
              <a:off x="196217" y="4795973"/>
              <a:ext cx="190643" cy="203233"/>
            </a:xfrm>
            <a:prstGeom prst="downArrow">
              <a:avLst/>
            </a:prstGeom>
            <a:solidFill>
              <a:srgbClr val="00B0F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2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20" name="Agrupar 19">
            <a:extLst>
              <a:ext uri="{FF2B5EF4-FFF2-40B4-BE49-F238E27FC236}">
                <a16:creationId xmlns:a16="http://schemas.microsoft.com/office/drawing/2014/main" id="{7098BBEE-D101-FD21-732F-1B420F446B7F}"/>
              </a:ext>
            </a:extLst>
          </p:cNvPr>
          <p:cNvGrpSpPr/>
          <p:nvPr/>
        </p:nvGrpSpPr>
        <p:grpSpPr>
          <a:xfrm>
            <a:off x="2449178" y="6102052"/>
            <a:ext cx="6507575" cy="650938"/>
            <a:chOff x="5614574" y="6795815"/>
            <a:chExt cx="6860219" cy="650938"/>
          </a:xfrm>
        </p:grpSpPr>
        <p:sp>
          <p:nvSpPr>
            <p:cNvPr id="21" name="Retângulo 20">
              <a:extLst>
                <a:ext uri="{FF2B5EF4-FFF2-40B4-BE49-F238E27FC236}">
                  <a16:creationId xmlns:a16="http://schemas.microsoft.com/office/drawing/2014/main" id="{ECD65497-D2CD-4284-D35F-3AC29C50F9A7}"/>
                </a:ext>
              </a:extLst>
            </p:cNvPr>
            <p:cNvSpPr/>
            <p:nvPr/>
          </p:nvSpPr>
          <p:spPr>
            <a:xfrm>
              <a:off x="5614574" y="6795815"/>
              <a:ext cx="6789487" cy="650938"/>
            </a:xfrm>
            <a:prstGeom prst="rect">
              <a:avLst/>
            </a:prstGeom>
            <a:no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2" name="Agrupar 21">
              <a:extLst>
                <a:ext uri="{FF2B5EF4-FFF2-40B4-BE49-F238E27FC236}">
                  <a16:creationId xmlns:a16="http://schemas.microsoft.com/office/drawing/2014/main" id="{FC5CF48F-A699-682B-F312-79B364548553}"/>
                </a:ext>
              </a:extLst>
            </p:cNvPr>
            <p:cNvGrpSpPr/>
            <p:nvPr/>
          </p:nvGrpSpPr>
          <p:grpSpPr>
            <a:xfrm>
              <a:off x="5664660" y="7141736"/>
              <a:ext cx="6810133" cy="248292"/>
              <a:chOff x="416022" y="7803220"/>
              <a:chExt cx="6978203" cy="248292"/>
            </a:xfrm>
          </p:grpSpPr>
          <p:sp>
            <p:nvSpPr>
              <p:cNvPr id="24" name="CaixaDeTexto 23">
                <a:extLst>
                  <a:ext uri="{FF2B5EF4-FFF2-40B4-BE49-F238E27FC236}">
                    <a16:creationId xmlns:a16="http://schemas.microsoft.com/office/drawing/2014/main" id="{011397A7-AB18-1550-7837-CF42A683A2C7}"/>
                  </a:ext>
                </a:extLst>
              </p:cNvPr>
              <p:cNvSpPr txBox="1"/>
              <p:nvPr/>
            </p:nvSpPr>
            <p:spPr>
              <a:xfrm>
                <a:off x="1122934" y="7816160"/>
                <a:ext cx="6271291"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900" b="0"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Excelência /Força                            Conformidade / Oportunidade                          Não conformidade / Fraquezas ou Ameaças</a:t>
                </a:r>
              </a:p>
            </p:txBody>
          </p:sp>
          <p:sp>
            <p:nvSpPr>
              <p:cNvPr id="25" name="Retângulo de cantos arredondados 247">
                <a:extLst>
                  <a:ext uri="{FF2B5EF4-FFF2-40B4-BE49-F238E27FC236}">
                    <a16:creationId xmlns:a16="http://schemas.microsoft.com/office/drawing/2014/main" id="{6BF8EB74-A958-1913-2C3D-510E1B30FE74}"/>
                  </a:ext>
                </a:extLst>
              </p:cNvPr>
              <p:cNvSpPr/>
              <p:nvPr/>
            </p:nvSpPr>
            <p:spPr>
              <a:xfrm>
                <a:off x="2163168" y="7809272"/>
                <a:ext cx="680598" cy="242240"/>
              </a:xfrm>
              <a:prstGeom prst="roundRect">
                <a:avLst/>
              </a:prstGeom>
              <a:solidFill>
                <a:srgbClr val="FFE699"/>
              </a:solidFill>
              <a:ln w="190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itchFamily="34" charset="0"/>
                  </a:rPr>
                  <a:t>80 a 89</a:t>
                </a:r>
              </a:p>
            </p:txBody>
          </p:sp>
          <p:sp>
            <p:nvSpPr>
              <p:cNvPr id="26" name="Retângulo de cantos arredondados 248">
                <a:extLst>
                  <a:ext uri="{FF2B5EF4-FFF2-40B4-BE49-F238E27FC236}">
                    <a16:creationId xmlns:a16="http://schemas.microsoft.com/office/drawing/2014/main" id="{E072FFEF-480B-2243-138C-2A3516F68A7E}"/>
                  </a:ext>
                </a:extLst>
              </p:cNvPr>
              <p:cNvSpPr/>
              <p:nvPr/>
            </p:nvSpPr>
            <p:spPr>
              <a:xfrm>
                <a:off x="4457624" y="7809272"/>
                <a:ext cx="607501" cy="242240"/>
              </a:xfrm>
              <a:prstGeom prst="roundRect">
                <a:avLst/>
              </a:prstGeom>
              <a:solidFill>
                <a:srgbClr val="FF7C80"/>
              </a:solidFill>
              <a:ln w="190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a:ln>
                      <a:noFill/>
                    </a:ln>
                    <a:solidFill>
                      <a:prstClr val="white"/>
                    </a:solidFill>
                    <a:effectLst/>
                    <a:uLnTx/>
                    <a:uFillTx/>
                    <a:latin typeface="Calibri" panose="020F0502020204030204" pitchFamily="34" charset="0"/>
                    <a:cs typeface="Calibri" pitchFamily="34" charset="0"/>
                  </a:rPr>
                  <a:t>0 a 79</a:t>
                </a:r>
              </a:p>
            </p:txBody>
          </p:sp>
          <p:sp>
            <p:nvSpPr>
              <p:cNvPr id="27" name="Retângulo de cantos arredondados 246">
                <a:extLst>
                  <a:ext uri="{FF2B5EF4-FFF2-40B4-BE49-F238E27FC236}">
                    <a16:creationId xmlns:a16="http://schemas.microsoft.com/office/drawing/2014/main" id="{3F4FE541-78AD-DFE7-6073-4CDF373C0166}"/>
                  </a:ext>
                </a:extLst>
              </p:cNvPr>
              <p:cNvSpPr/>
              <p:nvPr/>
            </p:nvSpPr>
            <p:spPr>
              <a:xfrm>
                <a:off x="416022" y="7803220"/>
                <a:ext cx="734818" cy="242240"/>
              </a:xfrm>
              <a:prstGeom prst="roundRect">
                <a:avLst/>
              </a:prstGeom>
              <a:solidFill>
                <a:srgbClr val="70AD47"/>
              </a:solidFill>
              <a:ln w="190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a:ln>
                      <a:noFill/>
                    </a:ln>
                    <a:solidFill>
                      <a:prstClr val="white"/>
                    </a:solidFill>
                    <a:effectLst/>
                    <a:uLnTx/>
                    <a:uFillTx/>
                    <a:latin typeface="Calibri" panose="020F0502020204030204" pitchFamily="34" charset="0"/>
                    <a:cs typeface="Calibri" pitchFamily="34" charset="0"/>
                  </a:rPr>
                  <a:t>90 a 100</a:t>
                </a:r>
              </a:p>
            </p:txBody>
          </p:sp>
        </p:grpSp>
        <p:sp>
          <p:nvSpPr>
            <p:cNvPr id="23" name="CaixaDeTexto 22">
              <a:extLst>
                <a:ext uri="{FF2B5EF4-FFF2-40B4-BE49-F238E27FC236}">
                  <a16:creationId xmlns:a16="http://schemas.microsoft.com/office/drawing/2014/main" id="{BCACFDE6-F336-5FAB-2B7E-CB4B77110809}"/>
                </a:ext>
              </a:extLst>
            </p:cNvPr>
            <p:cNvSpPr txBox="1"/>
            <p:nvPr/>
          </p:nvSpPr>
          <p:spPr>
            <a:xfrm>
              <a:off x="5687424" y="6825327"/>
              <a:ext cx="2680799"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 satisfeitos</a:t>
              </a:r>
            </a:p>
          </p:txBody>
        </p:sp>
      </p:grpSp>
      <p:graphicFrame>
        <p:nvGraphicFramePr>
          <p:cNvPr id="50" name="Tabela 49">
            <a:extLst>
              <a:ext uri="{FF2B5EF4-FFF2-40B4-BE49-F238E27FC236}">
                <a16:creationId xmlns:a16="http://schemas.microsoft.com/office/drawing/2014/main" id="{5D85CDCA-E690-5CA9-B90C-83E433BD00F6}"/>
              </a:ext>
            </a:extLst>
          </p:cNvPr>
          <p:cNvGraphicFramePr>
            <a:graphicFrameLocks noGrp="1"/>
          </p:cNvGraphicFramePr>
          <p:nvPr>
            <p:extLst>
              <p:ext uri="{D42A27DB-BD31-4B8C-83A1-F6EECF244321}">
                <p14:modId xmlns:p14="http://schemas.microsoft.com/office/powerpoint/2010/main" val="1574949283"/>
              </p:ext>
            </p:extLst>
          </p:nvPr>
        </p:nvGraphicFramePr>
        <p:xfrm>
          <a:off x="64517" y="1102452"/>
          <a:ext cx="7774345" cy="4557898"/>
        </p:xfrm>
        <a:graphic>
          <a:graphicData uri="http://schemas.openxmlformats.org/drawingml/2006/table">
            <a:tbl>
              <a:tblPr/>
              <a:tblGrid>
                <a:gridCol w="6480000">
                  <a:extLst>
                    <a:ext uri="{9D8B030D-6E8A-4147-A177-3AD203B41FA5}">
                      <a16:colId xmlns:a16="http://schemas.microsoft.com/office/drawing/2014/main" val="1115746144"/>
                    </a:ext>
                  </a:extLst>
                </a:gridCol>
                <a:gridCol w="501735">
                  <a:extLst>
                    <a:ext uri="{9D8B030D-6E8A-4147-A177-3AD203B41FA5}">
                      <a16:colId xmlns:a16="http://schemas.microsoft.com/office/drawing/2014/main" val="332278745"/>
                    </a:ext>
                  </a:extLst>
                </a:gridCol>
                <a:gridCol w="290875">
                  <a:extLst>
                    <a:ext uri="{9D8B030D-6E8A-4147-A177-3AD203B41FA5}">
                      <a16:colId xmlns:a16="http://schemas.microsoft.com/office/drawing/2014/main" val="2528777640"/>
                    </a:ext>
                  </a:extLst>
                </a:gridCol>
                <a:gridCol w="501735">
                  <a:extLst>
                    <a:ext uri="{9D8B030D-6E8A-4147-A177-3AD203B41FA5}">
                      <a16:colId xmlns:a16="http://schemas.microsoft.com/office/drawing/2014/main" val="114320034"/>
                    </a:ext>
                  </a:extLst>
                </a:gridCol>
              </a:tblGrid>
              <a:tr h="237898">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rtl="0" fontAlgn="ctr"/>
                      <a:endParaRPr lang="pt-BR" sz="1100" b="1" i="0" u="none" strike="noStrike">
                        <a:solidFill>
                          <a:srgbClr val="404040"/>
                        </a:solidFill>
                        <a:effectLst/>
                        <a:latin typeface="Calibri" panose="020F0502020204030204" pitchFamily="34" charset="0"/>
                        <a:cs typeface="Calibri" panose="020F0502020204030204" pitchFamily="34" charset="0"/>
                      </a:endParaRPr>
                    </a:p>
                  </a:txBody>
                  <a:tcPr marL="6751" marR="6751" marT="6751"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pt-BR" sz="1100" b="1" i="0" u="none" strike="noStrike">
                          <a:solidFill>
                            <a:schemeClr val="bg1"/>
                          </a:solidFill>
                          <a:effectLst/>
                          <a:latin typeface="Calibri" panose="020F0502020204030204" pitchFamily="34" charset="0"/>
                          <a:cs typeface="Calibri" panose="020F0502020204030204" pitchFamily="34" charset="0"/>
                        </a:rPr>
                        <a:t>2024</a:t>
                      </a:r>
                    </a:p>
                  </a:txBody>
                  <a:tcPr marL="6751" marR="6751" marT="6751"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050" b="1">
                          <a:solidFill>
                            <a:schemeClr val="bg1"/>
                          </a:solidFill>
                          <a:latin typeface="Calibri" panose="020F0502020204030204" pitchFamily="34" charset="0"/>
                          <a:cs typeface="Calibri" panose="020F0502020204030204" pitchFamily="34" charset="0"/>
                        </a:rPr>
                        <a:t>↑↓</a:t>
                      </a:r>
                      <a:endParaRPr lang="pt-BR" sz="1050" b="1" i="0" u="none" strike="noStrike">
                        <a:solidFill>
                          <a:schemeClr val="bg1"/>
                        </a:solidFill>
                        <a:effectLst/>
                        <a:latin typeface="Calibri" panose="020F0502020204030204" pitchFamily="34" charset="0"/>
                        <a:cs typeface="Calibri" panose="020F0502020204030204" pitchFamily="34" charset="0"/>
                      </a:endParaRPr>
                    </a:p>
                  </a:txBody>
                  <a:tcPr marL="6751" marR="6751" marT="6751"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ctr"/>
                      <a:r>
                        <a:rPr lang="pt-BR" sz="1100" b="1" i="0" u="none" strike="noStrike">
                          <a:solidFill>
                            <a:schemeClr val="bg1"/>
                          </a:solidFill>
                          <a:effectLst/>
                          <a:latin typeface="Calibri" panose="020F0502020204030204" pitchFamily="34" charset="0"/>
                          <a:cs typeface="Calibri" panose="020F0502020204030204" pitchFamily="34" charset="0"/>
                        </a:rPr>
                        <a:t>2023</a:t>
                      </a:r>
                    </a:p>
                  </a:txBody>
                  <a:tcPr marL="6751" marR="6751" marT="6751"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extLst>
                  <a:ext uri="{0D108BD9-81ED-4DB2-BD59-A6C34878D82A}">
                    <a16:rowId xmlns:a16="http://schemas.microsoft.com/office/drawing/2014/main" val="3343821211"/>
                  </a:ext>
                </a:extLst>
              </a:tr>
              <a:tr h="432000">
                <a:tc>
                  <a:txBody>
                    <a:bodyPr/>
                    <a:lstStyle/>
                    <a:p>
                      <a:pPr algn="ctr" fontAlgn="b"/>
                      <a:r>
                        <a:rPr lang="pt-BR" sz="1200" b="0" i="0" u="none" strike="noStrike" kern="1200">
                          <a:solidFill>
                            <a:schemeClr val="bg2">
                              <a:lumMod val="50000"/>
                            </a:schemeClr>
                          </a:solidFill>
                          <a:effectLst/>
                          <a:latin typeface="Calibri" panose="020F0502020204030204" pitchFamily="34" charset="0"/>
                          <a:ea typeface="+mn-ea"/>
                          <a:cs typeface="Calibri" panose="020F0502020204030204" pitchFamily="34" charset="0"/>
                        </a:rPr>
                        <a:t>SSI - Satisfação Geral</a:t>
                      </a:r>
                    </a:p>
                  </a:txBody>
                  <a:tcPr marL="9525" marR="9525" marT="9525"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FFFFFF"/>
                          </a:solidFill>
                          <a:effectLst/>
                          <a:latin typeface="Calibri" panose="020F0502020204030204" pitchFamily="34" charset="0"/>
                        </a:rPr>
                        <a:t>71</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400" b="1" kern="1200">
                          <a:solidFill>
                            <a:srgbClr val="00B0F0"/>
                          </a:solidFill>
                          <a:latin typeface="Calibri" panose="020F0502020204030204" pitchFamily="34" charset="0"/>
                          <a:ea typeface="+mn-ea"/>
                          <a:cs typeface="Calibri" panose="020F0502020204030204" pitchFamily="34" charset="0"/>
                        </a:rPr>
                        <a:t>↓</a:t>
                      </a:r>
                      <a:endParaRPr lang="pt-BR" sz="1400" b="1" kern="1200" noProof="0">
                        <a:solidFill>
                          <a:srgbClr val="00B0F0"/>
                        </a:solidFill>
                        <a:latin typeface="Calibri" panose="020F0502020204030204" pitchFamily="34" charset="0"/>
                        <a:ea typeface="+mn-ea"/>
                        <a:cs typeface="Calibri" panose="020F0502020204030204" pitchFamily="34" charset="0"/>
                      </a:endParaRP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81</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531590655"/>
                  </a:ext>
                </a:extLst>
              </a:tr>
              <a:tr h="432000">
                <a:tc>
                  <a:txBody>
                    <a:bodyPr/>
                    <a:lstStyle/>
                    <a:p>
                      <a:pPr algn="ctr" fontAlgn="b"/>
                      <a:r>
                        <a:rPr lang="pt-BR" sz="1200" b="0" i="0" u="none" strike="noStrike" kern="1200">
                          <a:solidFill>
                            <a:schemeClr val="bg2">
                              <a:lumMod val="50000"/>
                            </a:schemeClr>
                          </a:solidFill>
                          <a:effectLst/>
                          <a:latin typeface="Calibri" panose="020F0502020204030204" pitchFamily="34" charset="0"/>
                          <a:ea typeface="+mn-ea"/>
                          <a:cs typeface="Calibri" panose="020F0502020204030204" pitchFamily="34" charset="0"/>
                        </a:rPr>
                        <a:t>CES - Esforço</a:t>
                      </a:r>
                    </a:p>
                  </a:txBody>
                  <a:tcPr marL="9525" marR="9525" marT="9525"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FFFFFF"/>
                          </a:solidFill>
                          <a:effectLst/>
                          <a:latin typeface="Calibri" panose="020F0502020204030204" pitchFamily="34" charset="0"/>
                        </a:rPr>
                        <a:t>50</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67</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1039019121"/>
                  </a:ext>
                </a:extLst>
              </a:tr>
              <a:tr h="432000">
                <a:tc>
                  <a:txBody>
                    <a:bodyPr/>
                    <a:lstStyle/>
                    <a:p>
                      <a:pPr algn="ctr" fontAlgn="ctr"/>
                      <a:r>
                        <a:rPr lang="pt-BR" sz="1200" b="0" i="0" u="none" strike="noStrike" kern="1200">
                          <a:solidFill>
                            <a:schemeClr val="bg2">
                              <a:lumMod val="50000"/>
                            </a:schemeClr>
                          </a:solidFill>
                          <a:effectLst/>
                          <a:latin typeface="Calibri" panose="020F0502020204030204" pitchFamily="34" charset="0"/>
                          <a:ea typeface="+mn-ea"/>
                          <a:cs typeface="Calibri" panose="020F0502020204030204" pitchFamily="34" charset="0"/>
                        </a:rPr>
                        <a:t>13 - A rede de médicos credenciados atende as minhas necessidades</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FFFFFF"/>
                          </a:solidFill>
                          <a:effectLst/>
                          <a:latin typeface="Calibri" panose="020F0502020204030204" pitchFamily="34" charset="0"/>
                        </a:rPr>
                        <a:t>57</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63</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780661522"/>
                  </a:ext>
                </a:extLst>
              </a:tr>
              <a:tr h="432000">
                <a:tc>
                  <a:txBody>
                    <a:bodyPr/>
                    <a:lstStyle/>
                    <a:p>
                      <a:pPr algn="ctr" fontAlgn="ctr"/>
                      <a:r>
                        <a:rPr lang="pt-BR" sz="1200" b="0" i="0" u="none" strike="noStrike" kern="1200">
                          <a:solidFill>
                            <a:schemeClr val="bg2">
                              <a:lumMod val="50000"/>
                            </a:schemeClr>
                          </a:solidFill>
                          <a:effectLst/>
                          <a:latin typeface="Calibri" panose="020F0502020204030204" pitchFamily="34" charset="0"/>
                          <a:ea typeface="+mn-ea"/>
                          <a:cs typeface="Calibri" panose="020F0502020204030204" pitchFamily="34" charset="0"/>
                        </a:rPr>
                        <a:t>14 - A rede de hospitais credenciados atende as minhas necessidades</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chemeClr val="tx1">
                              <a:lumMod val="75000"/>
                              <a:lumOff val="25000"/>
                            </a:schemeClr>
                          </a:solidFill>
                          <a:effectLst/>
                          <a:latin typeface="Calibri" panose="020F0502020204030204" pitchFamily="34" charset="0"/>
                        </a:rPr>
                        <a:t>81</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86</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extLst>
                  <a:ext uri="{0D108BD9-81ED-4DB2-BD59-A6C34878D82A}">
                    <a16:rowId xmlns:a16="http://schemas.microsoft.com/office/drawing/2014/main" val="903302779"/>
                  </a:ext>
                </a:extLst>
              </a:tr>
              <a:tr h="432000">
                <a:tc>
                  <a:txBody>
                    <a:bodyPr/>
                    <a:lstStyle/>
                    <a:p>
                      <a:pPr algn="ctr" fontAlgn="ctr"/>
                      <a:r>
                        <a:rPr lang="pt-BR" sz="1200" b="0" i="0" u="none" strike="noStrike" kern="1200">
                          <a:solidFill>
                            <a:schemeClr val="bg2">
                              <a:lumMod val="50000"/>
                            </a:schemeClr>
                          </a:solidFill>
                          <a:effectLst/>
                          <a:latin typeface="Calibri" panose="020F0502020204030204" pitchFamily="34" charset="0"/>
                          <a:ea typeface="+mn-ea"/>
                          <a:cs typeface="Calibri" panose="020F0502020204030204" pitchFamily="34" charset="0"/>
                        </a:rPr>
                        <a:t>15 - A rede credenciada para realização de exames atende as minhas necessidades</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chemeClr val="tx1">
                              <a:lumMod val="75000"/>
                              <a:lumOff val="25000"/>
                            </a:schemeClr>
                          </a:solidFill>
                          <a:effectLst/>
                          <a:latin typeface="Calibri" panose="020F0502020204030204" pitchFamily="34" charset="0"/>
                        </a:rPr>
                        <a:t>88</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92</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3423342812"/>
                  </a:ext>
                </a:extLst>
              </a:tr>
              <a:tr h="432000">
                <a:tc>
                  <a:txBody>
                    <a:bodyPr/>
                    <a:lstStyle/>
                    <a:p>
                      <a:pPr algn="ctr" fontAlgn="ctr"/>
                      <a:r>
                        <a:rPr lang="pt-BR" sz="1200" b="0" i="0" u="none" strike="noStrike" kern="1200">
                          <a:solidFill>
                            <a:schemeClr val="bg2">
                              <a:lumMod val="50000"/>
                            </a:schemeClr>
                          </a:solidFill>
                          <a:effectLst/>
                          <a:latin typeface="Calibri" panose="020F0502020204030204" pitchFamily="34" charset="0"/>
                          <a:ea typeface="+mn-ea"/>
                          <a:cs typeface="Calibri" panose="020F0502020204030204" pitchFamily="34" charset="0"/>
                        </a:rPr>
                        <a:t>16 - A facilidade para agendamento de consultas atende as minhas expectativas em relação ao prazo, ou seja, não há dificuldades para agendar</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FFFFFF"/>
                          </a:solidFill>
                          <a:effectLst/>
                          <a:latin typeface="Calibri" panose="020F0502020204030204" pitchFamily="34" charset="0"/>
                        </a:rPr>
                        <a:t>60</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73</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4195467199"/>
                  </a:ext>
                </a:extLst>
              </a:tr>
              <a:tr h="432000">
                <a:tc>
                  <a:txBody>
                    <a:bodyPr/>
                    <a:lstStyle/>
                    <a:p>
                      <a:pPr algn="ctr" fontAlgn="ctr"/>
                      <a:r>
                        <a:rPr lang="pt-BR" sz="1200" b="0" i="0" u="none" strike="noStrike" kern="1200">
                          <a:solidFill>
                            <a:schemeClr val="bg2">
                              <a:lumMod val="50000"/>
                            </a:schemeClr>
                          </a:solidFill>
                          <a:effectLst/>
                          <a:latin typeface="Calibri" panose="020F0502020204030204" pitchFamily="34" charset="0"/>
                          <a:ea typeface="+mn-ea"/>
                          <a:cs typeface="Calibri" panose="020F0502020204030204" pitchFamily="34" charset="0"/>
                        </a:rPr>
                        <a:t>17 - A facilidade para agendamento de exames atende as minhas expectativas em relação ao prazo, ou seja, não há dificuldades para agendar</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FFFFFF"/>
                          </a:solidFill>
                          <a:effectLst/>
                          <a:latin typeface="Calibri" panose="020F0502020204030204" pitchFamily="34" charset="0"/>
                        </a:rPr>
                        <a:t>71</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a:ln>
                            <a:noFill/>
                          </a:ln>
                          <a:solidFill>
                            <a:schemeClr val="bg2"/>
                          </a:solidFill>
                          <a:effectLst/>
                          <a:uLnTx/>
                          <a:uFillTx/>
                          <a:latin typeface="Calibri" panose="020F0502020204030204" pitchFamily="34" charset="0"/>
                          <a:ea typeface="+mn-ea"/>
                          <a:cs typeface="Calibri" panose="020F0502020204030204" pitchFamily="34" charset="0"/>
                        </a:rPr>
                        <a:t>↓</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73</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411807762"/>
                  </a:ext>
                </a:extLst>
              </a:tr>
              <a:tr h="432000">
                <a:tc>
                  <a:txBody>
                    <a:bodyPr/>
                    <a:lstStyle/>
                    <a:p>
                      <a:pPr algn="ctr" fontAlgn="ctr"/>
                      <a:r>
                        <a:rPr lang="pt-BR" sz="1200" b="0" i="0" u="none" strike="noStrike" kern="1200">
                          <a:solidFill>
                            <a:schemeClr val="bg2">
                              <a:lumMod val="50000"/>
                            </a:schemeClr>
                          </a:solidFill>
                          <a:effectLst/>
                          <a:latin typeface="Calibri" panose="020F0502020204030204" pitchFamily="34" charset="0"/>
                          <a:ea typeface="+mn-ea"/>
                          <a:cs typeface="Calibri" panose="020F0502020204030204" pitchFamily="34" charset="0"/>
                        </a:rPr>
                        <a:t>18 - Os canais de comunicação são bem definidos (quando tenho um assunto, sei com quem tratar)</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FFFFFF"/>
                          </a:solidFill>
                          <a:effectLst/>
                          <a:latin typeface="Calibri" panose="020F0502020204030204" pitchFamily="34" charset="0"/>
                        </a:rPr>
                        <a:t>51</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73</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2904664566"/>
                  </a:ext>
                </a:extLst>
              </a:tr>
              <a:tr h="432000">
                <a:tc>
                  <a:txBody>
                    <a:bodyPr/>
                    <a:lstStyle/>
                    <a:p>
                      <a:pPr algn="ctr" fontAlgn="ctr"/>
                      <a:r>
                        <a:rPr lang="pt-BR" sz="1200" b="0" i="0" u="none" strike="noStrike" kern="1200">
                          <a:solidFill>
                            <a:schemeClr val="bg2">
                              <a:lumMod val="50000"/>
                            </a:schemeClr>
                          </a:solidFill>
                          <a:effectLst/>
                          <a:latin typeface="Calibri" panose="020F0502020204030204" pitchFamily="34" charset="0"/>
                          <a:ea typeface="+mn-ea"/>
                          <a:cs typeface="Calibri" panose="020F0502020204030204" pitchFamily="34" charset="0"/>
                        </a:rPr>
                        <a:t>19 - Quando preciso, tenho facilidade para entrar em contato com a minha operadora de plano de saúde</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FFFFFF"/>
                          </a:solidFill>
                          <a:effectLst/>
                          <a:latin typeface="Calibri" panose="020F0502020204030204" pitchFamily="34" charset="0"/>
                        </a:rPr>
                        <a:t>54</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65</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3989591853"/>
                  </a:ext>
                </a:extLst>
              </a:tr>
              <a:tr h="432000">
                <a:tc>
                  <a:txBody>
                    <a:bodyPr/>
                    <a:lstStyle/>
                    <a:p>
                      <a:pPr algn="ctr" fontAlgn="ctr"/>
                      <a:r>
                        <a:rPr lang="pt-BR" sz="1200" b="0" i="0" u="none" strike="noStrike" kern="1200">
                          <a:solidFill>
                            <a:schemeClr val="bg2">
                              <a:lumMod val="50000"/>
                            </a:schemeClr>
                          </a:solidFill>
                          <a:effectLst/>
                          <a:latin typeface="Calibri" panose="020F0502020204030204" pitchFamily="34" charset="0"/>
                          <a:ea typeface="+mn-ea"/>
                          <a:cs typeface="Calibri" panose="020F0502020204030204" pitchFamily="34" charset="0"/>
                        </a:rPr>
                        <a:t>20 - Os canais de atendimento da minha operadora de saúde atendem as minhas expectativas</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FFFFFF"/>
                          </a:solidFill>
                          <a:effectLst/>
                          <a:latin typeface="Calibri" panose="020F0502020204030204" pitchFamily="34" charset="0"/>
                        </a:rPr>
                        <a:t>52</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67</a:t>
                      </a:r>
                    </a:p>
                  </a:txBody>
                  <a:tcPr marL="0" marR="0" marT="0" marB="0"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7979"/>
                    </a:solidFill>
                  </a:tcPr>
                </a:tc>
                <a:extLst>
                  <a:ext uri="{0D108BD9-81ED-4DB2-BD59-A6C34878D82A}">
                    <a16:rowId xmlns:a16="http://schemas.microsoft.com/office/drawing/2014/main" val="589352884"/>
                  </a:ext>
                </a:extLst>
              </a:tr>
            </a:tbl>
          </a:graphicData>
        </a:graphic>
      </p:graphicFrame>
      <p:graphicFrame>
        <p:nvGraphicFramePr>
          <p:cNvPr id="52" name="Gráfico 51">
            <a:extLst>
              <a:ext uri="{FF2B5EF4-FFF2-40B4-BE49-F238E27FC236}">
                <a16:creationId xmlns:a16="http://schemas.microsoft.com/office/drawing/2014/main" id="{B95C6FB6-B9B6-5F00-5CD6-2CF2F1C5CB4A}"/>
              </a:ext>
            </a:extLst>
          </p:cNvPr>
          <p:cNvGraphicFramePr/>
          <p:nvPr>
            <p:extLst>
              <p:ext uri="{D42A27DB-BD31-4B8C-83A1-F6EECF244321}">
                <p14:modId xmlns:p14="http://schemas.microsoft.com/office/powerpoint/2010/main" val="2582264135"/>
              </p:ext>
            </p:extLst>
          </p:nvPr>
        </p:nvGraphicFramePr>
        <p:xfrm>
          <a:off x="7955898" y="798956"/>
          <a:ext cx="2728403" cy="2300400"/>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Agrupar 52">
            <a:extLst>
              <a:ext uri="{FF2B5EF4-FFF2-40B4-BE49-F238E27FC236}">
                <a16:creationId xmlns:a16="http://schemas.microsoft.com/office/drawing/2014/main" id="{0B555479-B0F0-6239-BDF1-BA34D8AB7C6A}"/>
              </a:ext>
            </a:extLst>
          </p:cNvPr>
          <p:cNvGrpSpPr/>
          <p:nvPr/>
        </p:nvGrpSpPr>
        <p:grpSpPr>
          <a:xfrm>
            <a:off x="7689236" y="3040274"/>
            <a:ext cx="3186465" cy="1996701"/>
            <a:chOff x="8939647" y="3259404"/>
            <a:chExt cx="3562262" cy="2414045"/>
          </a:xfrm>
        </p:grpSpPr>
        <p:graphicFrame>
          <p:nvGraphicFramePr>
            <p:cNvPr id="54" name="Gráfico 53">
              <a:extLst>
                <a:ext uri="{FF2B5EF4-FFF2-40B4-BE49-F238E27FC236}">
                  <a16:creationId xmlns:a16="http://schemas.microsoft.com/office/drawing/2014/main" id="{FEC79BFC-FA0B-48BD-5E0D-85B343756119}"/>
                </a:ext>
              </a:extLst>
            </p:cNvPr>
            <p:cNvGraphicFramePr/>
            <p:nvPr>
              <p:extLst>
                <p:ext uri="{D42A27DB-BD31-4B8C-83A1-F6EECF244321}">
                  <p14:modId xmlns:p14="http://schemas.microsoft.com/office/powerpoint/2010/main" val="4185414780"/>
                </p:ext>
              </p:extLst>
            </p:nvPr>
          </p:nvGraphicFramePr>
          <p:xfrm>
            <a:off x="9153909" y="3463049"/>
            <a:ext cx="3348000" cy="2210400"/>
          </p:xfrm>
          <a:graphic>
            <a:graphicData uri="http://schemas.openxmlformats.org/drawingml/2006/chart">
              <c:chart xmlns:c="http://schemas.openxmlformats.org/drawingml/2006/chart" xmlns:r="http://schemas.openxmlformats.org/officeDocument/2006/relationships" r:id="rId3"/>
            </a:graphicData>
          </a:graphic>
        </p:graphicFrame>
        <p:grpSp>
          <p:nvGrpSpPr>
            <p:cNvPr id="55" name="Agrupar 54">
              <a:extLst>
                <a:ext uri="{FF2B5EF4-FFF2-40B4-BE49-F238E27FC236}">
                  <a16:creationId xmlns:a16="http://schemas.microsoft.com/office/drawing/2014/main" id="{01003CCB-DF64-376A-9792-FC7F6F3AC76E}"/>
                </a:ext>
              </a:extLst>
            </p:cNvPr>
            <p:cNvGrpSpPr/>
            <p:nvPr/>
          </p:nvGrpSpPr>
          <p:grpSpPr>
            <a:xfrm>
              <a:off x="8939647" y="3259404"/>
              <a:ext cx="3348225" cy="337685"/>
              <a:chOff x="9522095" y="3150394"/>
              <a:chExt cx="3348225" cy="337685"/>
            </a:xfrm>
          </p:grpSpPr>
          <p:pic>
            <p:nvPicPr>
              <p:cNvPr id="56" name="Imagem 55">
                <a:extLst>
                  <a:ext uri="{FF2B5EF4-FFF2-40B4-BE49-F238E27FC236}">
                    <a16:creationId xmlns:a16="http://schemas.microsoft.com/office/drawing/2014/main" id="{71AB714A-D154-28FB-2EB1-2D694BF817DF}"/>
                  </a:ext>
                </a:extLst>
              </p:cNvPr>
              <p:cNvPicPr>
                <a:picLocks noChangeAspect="1"/>
              </p:cNvPicPr>
              <p:nvPr/>
            </p:nvPicPr>
            <p:blipFill rotWithShape="1">
              <a:blip r:embed="rId4"/>
              <a:srcRect t="1" b="84520"/>
              <a:stretch/>
            </p:blipFill>
            <p:spPr>
              <a:xfrm>
                <a:off x="9522095" y="3150394"/>
                <a:ext cx="3348225" cy="312655"/>
              </a:xfrm>
              <a:prstGeom prst="rect">
                <a:avLst/>
              </a:prstGeom>
            </p:spPr>
          </p:pic>
          <p:pic>
            <p:nvPicPr>
              <p:cNvPr id="57" name="Imagem 56">
                <a:extLst>
                  <a:ext uri="{FF2B5EF4-FFF2-40B4-BE49-F238E27FC236}">
                    <a16:creationId xmlns:a16="http://schemas.microsoft.com/office/drawing/2014/main" id="{70ED483D-8554-9D55-545A-F689555A0D4A}"/>
                  </a:ext>
                </a:extLst>
              </p:cNvPr>
              <p:cNvPicPr>
                <a:picLocks noChangeAspect="1"/>
              </p:cNvPicPr>
              <p:nvPr/>
            </p:nvPicPr>
            <p:blipFill>
              <a:blip r:embed="rId5">
                <a:grayscl/>
              </a:blip>
              <a:stretch>
                <a:fillRect/>
              </a:stretch>
            </p:blipFill>
            <p:spPr>
              <a:xfrm>
                <a:off x="11585191" y="3206521"/>
                <a:ext cx="180975" cy="247650"/>
              </a:xfrm>
              <a:prstGeom prst="rect">
                <a:avLst/>
              </a:prstGeom>
            </p:spPr>
          </p:pic>
          <p:sp>
            <p:nvSpPr>
              <p:cNvPr id="58" name="CaixaDeTexto 57">
                <a:extLst>
                  <a:ext uri="{FF2B5EF4-FFF2-40B4-BE49-F238E27FC236}">
                    <a16:creationId xmlns:a16="http://schemas.microsoft.com/office/drawing/2014/main" id="{58116795-7EE7-31CA-76A4-769F5FCC2908}"/>
                  </a:ext>
                </a:extLst>
              </p:cNvPr>
              <p:cNvSpPr txBox="1"/>
              <p:nvPr/>
            </p:nvSpPr>
            <p:spPr>
              <a:xfrm>
                <a:off x="11695141" y="3187733"/>
                <a:ext cx="332299" cy="30034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100" b="1" i="0" u="none" strike="noStrike" kern="0" cap="none" spc="0" normalizeH="0" baseline="0" noProof="0">
                    <a:ln>
                      <a:noFill/>
                    </a:ln>
                    <a:solidFill>
                      <a:prstClr val="black">
                        <a:lumMod val="65000"/>
                        <a:lumOff val="35000"/>
                      </a:prstClr>
                    </a:solidFill>
                    <a:effectLst/>
                    <a:uLnTx/>
                    <a:uFillTx/>
                    <a:latin typeface="Calibri" panose="020F0502020204030204" pitchFamily="34" charset="0"/>
                    <a:cs typeface="+mn-cs"/>
                  </a:rPr>
                  <a:t>↔</a:t>
                </a:r>
              </a:p>
            </p:txBody>
          </p:sp>
        </p:grpSp>
      </p:grpSp>
      <p:sp>
        <p:nvSpPr>
          <p:cNvPr id="59" name="CaixaDeTexto 58">
            <a:extLst>
              <a:ext uri="{FF2B5EF4-FFF2-40B4-BE49-F238E27FC236}">
                <a16:creationId xmlns:a16="http://schemas.microsoft.com/office/drawing/2014/main" id="{B5BEFE24-B147-2F6E-C7E5-3E3B937B457C}"/>
              </a:ext>
            </a:extLst>
          </p:cNvPr>
          <p:cNvSpPr txBox="1"/>
          <p:nvPr/>
        </p:nvSpPr>
        <p:spPr>
          <a:xfrm flipH="1">
            <a:off x="8016063" y="5135977"/>
            <a:ext cx="2733539" cy="707886"/>
          </a:xfrm>
          <a:prstGeom prst="rect">
            <a:avLst/>
          </a:prstGeom>
          <a:solidFill>
            <a:sysClr val="window" lastClr="FFFFFF">
              <a:lumMod val="85000"/>
            </a:sysClr>
          </a:solidFill>
          <a:ln w="28575">
            <a:solidFill>
              <a:sysClr val="windowText" lastClr="000000"/>
            </a:solidFill>
            <a:prstDash val="sysDash"/>
          </a:ln>
        </p:spPr>
        <p:txBody>
          <a:bodyPr wrap="square" rtlCol="0">
            <a:spAutoFit/>
          </a:bodyP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000" b="1"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Na comparação com o ano de 2023 </a:t>
            </a:r>
            <a:r>
              <a:rPr kumimoji="0" lang="pt-BR" sz="1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observamos que todos os 10 indicadores </a:t>
            </a:r>
            <a:r>
              <a:rPr kumimoji="0" lang="pt-BR" sz="1000" b="1"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caíram </a:t>
            </a:r>
            <a:r>
              <a:rPr kumimoji="0" lang="pt-BR" sz="1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dentre estes </a:t>
            </a:r>
            <a:r>
              <a:rPr kumimoji="0" lang="pt-BR" sz="1000" b="1"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8 acima da margem de erro. </a:t>
            </a:r>
            <a:endParaRPr kumimoji="0" lang="pt-BR" sz="1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410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2" grpId="0">
        <p:bldAsOne/>
      </p:bldGraphic>
      <p:bldP spid="5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DA9EEA97-F60A-059A-DED3-BB67D29D8C80}"/>
              </a:ext>
            </a:extLst>
          </p:cNvPr>
          <p:cNvSpPr/>
          <p:nvPr/>
        </p:nvSpPr>
        <p:spPr>
          <a:xfrm>
            <a:off x="0" y="0"/>
            <a:ext cx="10795138"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0DDFBD69-8D58-2416-476C-08ED4A6AEDED}"/>
              </a:ext>
            </a:extLst>
          </p:cNvPr>
          <p:cNvSpPr txBox="1"/>
          <p:nvPr/>
        </p:nvSpPr>
        <p:spPr>
          <a:xfrm>
            <a:off x="864171" y="692696"/>
            <a:ext cx="4054970" cy="1938992"/>
          </a:xfrm>
          <a:prstGeom prst="rect">
            <a:avLst/>
          </a:prstGeom>
          <a:noFill/>
          <a:ln>
            <a:noFill/>
          </a:ln>
        </p:spPr>
        <p:txBody>
          <a:bodyPr wrap="square" rtlCol="0">
            <a:spAutoFit/>
          </a:bodyPr>
          <a:lstStyle/>
          <a:p>
            <a:pPr algn="just"/>
            <a:endParaRPr lang="pt-BR" sz="6000">
              <a:solidFill>
                <a:srgbClr val="585858"/>
              </a:solidFill>
              <a:latin typeface="+mj-lt"/>
            </a:endParaRPr>
          </a:p>
          <a:p>
            <a:pPr algn="just"/>
            <a:r>
              <a:rPr lang="pt-BR" sz="6000" b="1">
                <a:solidFill>
                  <a:srgbClr val="921317"/>
                </a:solidFill>
                <a:latin typeface="Arial Rounded MT Bold" panose="020F0704030504030204" pitchFamily="34" charset="0"/>
              </a:rPr>
              <a:t>Obrigado!</a:t>
            </a:r>
            <a:endParaRPr lang="pt-BR" sz="6000" b="1">
              <a:solidFill>
                <a:srgbClr val="AE1C0D"/>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Imagem 4">
            <a:extLst>
              <a:ext uri="{FF2B5EF4-FFF2-40B4-BE49-F238E27FC236}">
                <a16:creationId xmlns:a16="http://schemas.microsoft.com/office/drawing/2014/main" id="{113F6CCE-80DF-8C31-C393-0F8488760AFC}"/>
              </a:ext>
            </a:extLst>
          </p:cNvPr>
          <p:cNvPicPr>
            <a:picLocks noChangeAspect="1"/>
          </p:cNvPicPr>
          <p:nvPr/>
        </p:nvPicPr>
        <p:blipFill>
          <a:blip r:embed="rId2"/>
          <a:stretch>
            <a:fillRect/>
          </a:stretch>
        </p:blipFill>
        <p:spPr>
          <a:xfrm>
            <a:off x="10836" y="3212976"/>
            <a:ext cx="2530238" cy="2501990"/>
          </a:xfrm>
          <a:prstGeom prst="rect">
            <a:avLst/>
          </a:prstGeom>
        </p:spPr>
      </p:pic>
      <p:pic>
        <p:nvPicPr>
          <p:cNvPr id="2052" name="Picture 4" descr="Fotos Dia Do Idoso, 23.000+ fotos de arquivo grátis de alta qualidade">
            <a:extLst>
              <a:ext uri="{FF2B5EF4-FFF2-40B4-BE49-F238E27FC236}">
                <a16:creationId xmlns:a16="http://schemas.microsoft.com/office/drawing/2014/main" id="{E40A5C5A-B464-443F-A3FF-3DA2AAFCA4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9" r="45528"/>
          <a:stretch/>
        </p:blipFill>
        <p:spPr bwMode="auto">
          <a:xfrm>
            <a:off x="5407468" y="0"/>
            <a:ext cx="5393882" cy="695739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C3B4A02A-199B-4934-86D3-16DD2E618233}"/>
              </a:ext>
            </a:extLst>
          </p:cNvPr>
          <p:cNvPicPr>
            <a:picLocks noChangeAspect="1"/>
          </p:cNvPicPr>
          <p:nvPr/>
        </p:nvPicPr>
        <p:blipFill rotWithShape="1">
          <a:blip r:embed="rId4">
            <a:extLst>
              <a:ext uri="{28A0092B-C50C-407E-A947-70E740481C1C}">
                <a14:useLocalDpi xmlns:a14="http://schemas.microsoft.com/office/drawing/2010/main" val="0"/>
              </a:ext>
            </a:extLst>
          </a:blip>
          <a:srcRect l="21411" t="24665" r="21836" b="22448"/>
          <a:stretch/>
        </p:blipFill>
        <p:spPr>
          <a:xfrm>
            <a:off x="2358000" y="3717032"/>
            <a:ext cx="2561141" cy="1165265"/>
          </a:xfrm>
          <a:prstGeom prst="rect">
            <a:avLst/>
          </a:prstGeom>
        </p:spPr>
      </p:pic>
    </p:spTree>
    <p:extLst>
      <p:ext uri="{BB962C8B-B14F-4D97-AF65-F5344CB8AC3E}">
        <p14:creationId xmlns:p14="http://schemas.microsoft.com/office/powerpoint/2010/main" val="15592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Effect transition="in" filter="fade">
                                      <p:cBhvr>
                                        <p:cTn id="9"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Dados Técnicos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4" name="Tabela 3">
            <a:extLst>
              <a:ext uri="{FF2B5EF4-FFF2-40B4-BE49-F238E27FC236}">
                <a16:creationId xmlns:a16="http://schemas.microsoft.com/office/drawing/2014/main" id="{32675E30-F342-0C8E-1E7D-9EDC8CA83FA7}"/>
              </a:ext>
            </a:extLst>
          </p:cNvPr>
          <p:cNvGraphicFramePr>
            <a:graphicFrameLocks noGrp="1"/>
          </p:cNvGraphicFramePr>
          <p:nvPr>
            <p:extLst>
              <p:ext uri="{D42A27DB-BD31-4B8C-83A1-F6EECF244321}">
                <p14:modId xmlns:p14="http://schemas.microsoft.com/office/powerpoint/2010/main" val="3997009172"/>
              </p:ext>
            </p:extLst>
          </p:nvPr>
        </p:nvGraphicFramePr>
        <p:xfrm>
          <a:off x="1440675" y="1449000"/>
          <a:ext cx="7920000" cy="3960000"/>
        </p:xfrm>
        <a:graphic>
          <a:graphicData uri="http://schemas.openxmlformats.org/drawingml/2006/table">
            <a:tbl>
              <a:tblPr/>
              <a:tblGrid>
                <a:gridCol w="1800000">
                  <a:extLst>
                    <a:ext uri="{9D8B030D-6E8A-4147-A177-3AD203B41FA5}">
                      <a16:colId xmlns:a16="http://schemas.microsoft.com/office/drawing/2014/main" val="70855966"/>
                    </a:ext>
                  </a:extLst>
                </a:gridCol>
                <a:gridCol w="3240000">
                  <a:extLst>
                    <a:ext uri="{9D8B030D-6E8A-4147-A177-3AD203B41FA5}">
                      <a16:colId xmlns:a16="http://schemas.microsoft.com/office/drawing/2014/main" val="2479003568"/>
                    </a:ext>
                  </a:extLst>
                </a:gridCol>
                <a:gridCol w="1440000">
                  <a:extLst>
                    <a:ext uri="{9D8B030D-6E8A-4147-A177-3AD203B41FA5}">
                      <a16:colId xmlns:a16="http://schemas.microsoft.com/office/drawing/2014/main" val="296546883"/>
                    </a:ext>
                  </a:extLst>
                </a:gridCol>
                <a:gridCol w="1440000">
                  <a:extLst>
                    <a:ext uri="{9D8B030D-6E8A-4147-A177-3AD203B41FA5}">
                      <a16:colId xmlns:a16="http://schemas.microsoft.com/office/drawing/2014/main" val="2858869224"/>
                    </a:ext>
                  </a:extLst>
                </a:gridCol>
              </a:tblGrid>
              <a:tr h="36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200" b="1" i="0" u="none" strike="noStrike">
                        <a:solidFill>
                          <a:srgbClr val="FFFFFF"/>
                        </a:solidFill>
                        <a:effectLst/>
                        <a:latin typeface="Calibri" panose="020F0502020204030204" pitchFamily="34" charset="0"/>
                      </a:endParaRPr>
                    </a:p>
                  </a:txBody>
                  <a:tcPr marL="9525" marR="9525" marT="9525"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rgbClr val="FFFFFF"/>
                          </a:solidFill>
                          <a:effectLst/>
                          <a:latin typeface="Calibri" panose="020F0502020204030204" pitchFamily="34" charset="0"/>
                        </a:rPr>
                        <a:t>Questão</a:t>
                      </a:r>
                    </a:p>
                  </a:txBody>
                  <a:tcPr marL="9525" marR="9525" marT="9525" marB="0" anchor="ctr">
                    <a:lnL w="38100" cap="flat" cmpd="sng" algn="ctr">
                      <a:no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Base</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1"/>
                          </a:solidFill>
                          <a:effectLst/>
                          <a:latin typeface="Calibri" panose="020F0502020204030204" pitchFamily="34" charset="0"/>
                        </a:rPr>
                        <a:t>Margem de Erro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extLst>
                  <a:ext uri="{0D108BD9-81ED-4DB2-BD59-A6C34878D82A}">
                    <a16:rowId xmlns:a16="http://schemas.microsoft.com/office/drawing/2014/main" val="3521881372"/>
                  </a:ext>
                </a:extLst>
              </a:tr>
              <a:tr h="360000">
                <a:tc rowSpan="5">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200" b="1" i="0" u="none" strike="noStrike">
                          <a:solidFill>
                            <a:schemeClr val="bg2">
                              <a:lumMod val="50000"/>
                            </a:schemeClr>
                          </a:solidFill>
                          <a:effectLst/>
                          <a:latin typeface="Calibri" panose="020F0502020204030204" pitchFamily="34" charset="0"/>
                        </a:rPr>
                        <a:t>Bloco A: </a:t>
                      </a:r>
                    </a:p>
                    <a:p>
                      <a:pPr algn="ctr" fontAlgn="b"/>
                      <a:r>
                        <a:rPr lang="pt-BR" sz="1200" b="1" i="0" u="none" strike="noStrike">
                          <a:solidFill>
                            <a:schemeClr val="bg2">
                              <a:lumMod val="50000"/>
                            </a:schemeClr>
                          </a:solidFill>
                          <a:effectLst/>
                          <a:latin typeface="Calibri" panose="020F0502020204030204" pitchFamily="34" charset="0"/>
                        </a:rPr>
                        <a:t>Atenção à Saúde</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08000" algn="l" fontAlgn="b"/>
                      <a:r>
                        <a:rPr lang="pt-BR" sz="1200" b="1" i="0" u="none" strike="noStrike">
                          <a:solidFill>
                            <a:schemeClr val="bg2">
                              <a:lumMod val="50000"/>
                            </a:schemeClr>
                          </a:solidFill>
                          <a:effectLst/>
                          <a:latin typeface="Calibri" panose="020F0502020204030204" pitchFamily="34" charset="0"/>
                        </a:rPr>
                        <a:t>1 - Cuidados de saúde</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440</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4.64</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191589148"/>
                  </a:ext>
                </a:extLst>
              </a:tr>
              <a:tr h="360000">
                <a:tc vMerge="1">
                  <a:txBody>
                    <a:bodyPr/>
                    <a:lstStyle/>
                    <a:p>
                      <a:pPr algn="ctr" fontAlgn="b"/>
                      <a:endParaRPr lang="pt-BR" sz="1200" b="1" i="0" u="none" strike="noStrike" dirty="0">
                        <a:solidFill>
                          <a:schemeClr val="tx1">
                            <a:lumMod val="75000"/>
                            <a:lumOff val="25000"/>
                          </a:schemeClr>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08000" algn="l" fontAlgn="b"/>
                      <a:r>
                        <a:rPr lang="pt-BR" sz="1200" b="1" i="0" u="none" strike="noStrike">
                          <a:solidFill>
                            <a:schemeClr val="bg2">
                              <a:lumMod val="50000"/>
                            </a:schemeClr>
                          </a:solidFill>
                          <a:effectLst/>
                          <a:latin typeface="Calibri" panose="020F0502020204030204" pitchFamily="34" charset="0"/>
                        </a:rPr>
                        <a:t>2 - Atenção imediata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341</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5.28</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0326021"/>
                  </a:ext>
                </a:extLst>
              </a:tr>
              <a:tr h="360000">
                <a:tc vMerge="1">
                  <a:txBody>
                    <a:bodyPr/>
                    <a:lstStyle/>
                    <a:p>
                      <a:pPr algn="ctr" fontAlgn="b"/>
                      <a:endParaRPr lang="pt-BR" sz="1200" b="1" i="0" u="none" strike="noStrike" dirty="0">
                        <a:solidFill>
                          <a:schemeClr val="tx1">
                            <a:lumMod val="75000"/>
                            <a:lumOff val="25000"/>
                          </a:schemeClr>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08000" algn="l" fontAlgn="b"/>
                      <a:r>
                        <a:rPr lang="pt-BR" sz="1200" b="1" i="0" u="none" strike="noStrike">
                          <a:solidFill>
                            <a:schemeClr val="bg2">
                              <a:lumMod val="50000"/>
                            </a:schemeClr>
                          </a:solidFill>
                          <a:effectLst/>
                          <a:latin typeface="Calibri" panose="020F0502020204030204" pitchFamily="34" charset="0"/>
                        </a:rPr>
                        <a:t>3 - Comunicação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365</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5.10</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51835570"/>
                  </a:ext>
                </a:extLst>
              </a:tr>
              <a:tr h="360000">
                <a:tc vMerge="1">
                  <a:txBody>
                    <a:bodyPr/>
                    <a:lstStyle/>
                    <a:p>
                      <a:pPr algn="ctr" fontAlgn="b"/>
                      <a:endParaRPr lang="pt-BR" sz="1200" b="1" i="0" u="none" strike="noStrike" dirty="0">
                        <a:solidFill>
                          <a:schemeClr val="tx1">
                            <a:lumMod val="75000"/>
                            <a:lumOff val="25000"/>
                          </a:schemeClr>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08000" algn="l" fontAlgn="b"/>
                      <a:r>
                        <a:rPr lang="pt-BR" sz="1200" b="1" i="0" u="none" strike="noStrike">
                          <a:solidFill>
                            <a:schemeClr val="bg2">
                              <a:lumMod val="50000"/>
                            </a:schemeClr>
                          </a:solidFill>
                          <a:effectLst/>
                          <a:latin typeface="Calibri" panose="020F0502020204030204" pitchFamily="34" charset="0"/>
                        </a:rPr>
                        <a:t>4 - Atenção à saúde recebida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441</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4.64</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29306459"/>
                  </a:ext>
                </a:extLst>
              </a:tr>
              <a:tr h="360000">
                <a:tc vMerge="1">
                  <a:txBody>
                    <a:bodyPr/>
                    <a:lstStyle/>
                    <a:p>
                      <a:pPr algn="ctr" fontAlgn="b"/>
                      <a:endParaRPr lang="pt-BR" sz="1200" b="1" i="0" u="none" strike="noStrike" dirty="0">
                        <a:solidFill>
                          <a:schemeClr val="tx1">
                            <a:lumMod val="75000"/>
                            <a:lumOff val="25000"/>
                          </a:schemeClr>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08000" algn="l" fontAlgn="b"/>
                      <a:r>
                        <a:rPr lang="pt-BR" sz="1200" b="1" i="0" u="none" strike="noStrike">
                          <a:solidFill>
                            <a:schemeClr val="bg2">
                              <a:lumMod val="50000"/>
                            </a:schemeClr>
                          </a:solidFill>
                          <a:effectLst/>
                          <a:latin typeface="Calibri" panose="020F0502020204030204" pitchFamily="34" charset="0"/>
                        </a:rPr>
                        <a:t>5 - Lista de médicos (acesso aos prestadores)</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407</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4.83</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78344492"/>
                  </a:ext>
                </a:extLst>
              </a:tr>
              <a:tr h="360000">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200" b="1" i="0" u="none" strike="noStrike">
                          <a:solidFill>
                            <a:schemeClr val="bg2">
                              <a:lumMod val="50000"/>
                            </a:schemeClr>
                          </a:solidFill>
                          <a:effectLst/>
                          <a:latin typeface="Calibri" panose="020F0502020204030204" pitchFamily="34" charset="0"/>
                        </a:rPr>
                        <a:t>Bloco B: </a:t>
                      </a:r>
                    </a:p>
                    <a:p>
                      <a:pPr algn="ctr" fontAlgn="b"/>
                      <a:r>
                        <a:rPr lang="pt-BR" sz="1200" b="1" i="0" u="none" strike="noStrike">
                          <a:solidFill>
                            <a:schemeClr val="bg2">
                              <a:lumMod val="50000"/>
                            </a:schemeClr>
                          </a:solidFill>
                          <a:effectLst/>
                          <a:latin typeface="Calibri" panose="020F0502020204030204" pitchFamily="34" charset="0"/>
                        </a:rPr>
                        <a:t>Canais de Atendimento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08000" algn="l" fontAlgn="b"/>
                      <a:r>
                        <a:rPr lang="pt-BR" sz="1200" b="1" i="0" u="none" strike="noStrike">
                          <a:solidFill>
                            <a:schemeClr val="bg2">
                              <a:lumMod val="50000"/>
                            </a:schemeClr>
                          </a:solidFill>
                          <a:effectLst/>
                          <a:latin typeface="Calibri" panose="020F0502020204030204" pitchFamily="34" charset="0"/>
                        </a:rPr>
                        <a:t>6 - Atendimento multicanal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401</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4,87</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121401038"/>
                  </a:ext>
                </a:extLst>
              </a:tr>
              <a:tr h="360000">
                <a:tc vMerge="1">
                  <a:txBody>
                    <a:bodyPr/>
                    <a:lstStyle/>
                    <a:p>
                      <a:pPr algn="ctr" fontAlgn="b"/>
                      <a:endParaRPr lang="pt-BR" sz="1200" b="1" i="0" u="none" strike="noStrike" dirty="0">
                        <a:solidFill>
                          <a:schemeClr val="tx1">
                            <a:lumMod val="75000"/>
                            <a:lumOff val="25000"/>
                          </a:schemeClr>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08000" algn="l" fontAlgn="b"/>
                      <a:r>
                        <a:rPr lang="pt-BR" sz="1200" b="1" i="0" u="none" strike="noStrike">
                          <a:solidFill>
                            <a:schemeClr val="bg2">
                              <a:lumMod val="50000"/>
                            </a:schemeClr>
                          </a:solidFill>
                          <a:effectLst/>
                          <a:latin typeface="Calibri" panose="020F0502020204030204" pitchFamily="34" charset="0"/>
                        </a:rPr>
                        <a:t>7 - Resolutividade</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188</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7.13</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728792988"/>
                  </a:ext>
                </a:extLst>
              </a:tr>
              <a:tr h="360000">
                <a:tc vMerge="1">
                  <a:txBody>
                    <a:bodyPr/>
                    <a:lstStyle/>
                    <a:p>
                      <a:pPr algn="ctr" fontAlgn="b"/>
                      <a:endParaRPr lang="pt-BR" sz="1200" b="1" i="0" u="none" strike="noStrike" dirty="0">
                        <a:solidFill>
                          <a:schemeClr val="tx1">
                            <a:lumMod val="75000"/>
                            <a:lumOff val="25000"/>
                          </a:schemeClr>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08000" algn="l" fontAlgn="b"/>
                      <a:r>
                        <a:rPr lang="pt-BR" sz="1200" b="1" i="0" u="none" strike="noStrike">
                          <a:solidFill>
                            <a:schemeClr val="bg2">
                              <a:lumMod val="50000"/>
                            </a:schemeClr>
                          </a:solidFill>
                          <a:effectLst/>
                          <a:latin typeface="Calibri" panose="020F0502020204030204" pitchFamily="34" charset="0"/>
                        </a:rPr>
                        <a:t>8 - Documentos e formulários</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231</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6.43</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049674"/>
                  </a:ext>
                </a:extLst>
              </a:tr>
              <a:tr h="360000">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pt-BR" sz="1200" b="1" i="0" u="none" strike="noStrike">
                          <a:solidFill>
                            <a:schemeClr val="bg2">
                              <a:lumMod val="50000"/>
                            </a:schemeClr>
                          </a:solidFill>
                          <a:effectLst/>
                          <a:latin typeface="Calibri" panose="020F0502020204030204" pitchFamily="34" charset="0"/>
                        </a:rPr>
                        <a:t>Bloco C: </a:t>
                      </a:r>
                    </a:p>
                    <a:p>
                      <a:pPr algn="ctr" fontAlgn="b"/>
                      <a:r>
                        <a:rPr lang="pt-BR" sz="1200" b="1" i="0" u="none" strike="noStrike">
                          <a:solidFill>
                            <a:schemeClr val="bg2">
                              <a:lumMod val="50000"/>
                            </a:schemeClr>
                          </a:solidFill>
                          <a:effectLst/>
                          <a:latin typeface="Calibri" panose="020F0502020204030204" pitchFamily="34" charset="0"/>
                        </a:rPr>
                        <a:t>Satisfação Geral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08000" algn="l" fontAlgn="b"/>
                      <a:r>
                        <a:rPr lang="pt-BR" sz="1200" b="1" i="0" u="none" strike="noStrike">
                          <a:solidFill>
                            <a:schemeClr val="bg2">
                              <a:lumMod val="50000"/>
                            </a:schemeClr>
                          </a:solidFill>
                          <a:effectLst/>
                          <a:latin typeface="Calibri" panose="020F0502020204030204" pitchFamily="34" charset="0"/>
                        </a:rPr>
                        <a:t>9 - Avaliação geral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446</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4.61</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426676065"/>
                  </a:ext>
                </a:extLst>
              </a:tr>
              <a:tr h="360000">
                <a:tc vMerge="1">
                  <a:txBody>
                    <a:bodyPr/>
                    <a:lstStyle/>
                    <a:p>
                      <a:pPr algn="ctr" fontAlgn="b"/>
                      <a:endParaRPr lang="pt-BR" sz="1200" b="1" i="0" u="none" strike="noStrike" dirty="0">
                        <a:solidFill>
                          <a:schemeClr val="tx1">
                            <a:lumMod val="75000"/>
                            <a:lumOff val="25000"/>
                          </a:schemeClr>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08000" algn="l" fontAlgn="b"/>
                      <a:r>
                        <a:rPr lang="pt-BR" sz="1200" b="1" i="0" u="none" strike="noStrike">
                          <a:solidFill>
                            <a:schemeClr val="bg2">
                              <a:lumMod val="50000"/>
                            </a:schemeClr>
                          </a:solidFill>
                          <a:effectLst/>
                          <a:latin typeface="Calibri" panose="020F0502020204030204" pitchFamily="34" charset="0"/>
                        </a:rPr>
                        <a:t>10 - Recomendação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438</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200" b="1" i="0" u="none" strike="noStrike">
                          <a:solidFill>
                            <a:srgbClr val="404040"/>
                          </a:solidFill>
                          <a:effectLst/>
                          <a:latin typeface="Calibri" panose="020F0502020204030204" pitchFamily="34" charset="0"/>
                        </a:rPr>
                        <a:t>4.65</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375711154"/>
                  </a:ext>
                </a:extLst>
              </a:tr>
            </a:tbl>
          </a:graphicData>
        </a:graphic>
      </p:graphicFrame>
      <p:sp>
        <p:nvSpPr>
          <p:cNvPr id="2" name="CaixaDeTexto 1">
            <a:extLst>
              <a:ext uri="{FF2B5EF4-FFF2-40B4-BE49-F238E27FC236}">
                <a16:creationId xmlns:a16="http://schemas.microsoft.com/office/drawing/2014/main" id="{BE9099B7-2515-180C-8EFB-5007F9D9A4AC}"/>
              </a:ext>
            </a:extLst>
          </p:cNvPr>
          <p:cNvSpPr txBox="1"/>
          <p:nvPr/>
        </p:nvSpPr>
        <p:spPr>
          <a:xfrm>
            <a:off x="4789" y="951574"/>
            <a:ext cx="2731590" cy="317186"/>
          </a:xfrm>
          <a:prstGeom prst="rect">
            <a:avLst/>
          </a:prstGeom>
          <a:noFill/>
          <a:effectLst/>
        </p:spPr>
        <p:txBody>
          <a:bodyPr wrap="square" lIns="100760" tIns="50379" rIns="100760" bIns="50379" rtlCol="0">
            <a:spAutoFit/>
          </a:bodyPr>
          <a:lstStyle/>
          <a:p>
            <a:pPr fontAlgn="auto">
              <a:spcBef>
                <a:spcPts val="0"/>
              </a:spcBef>
              <a:spcAft>
                <a:spcPts val="0"/>
              </a:spcAft>
            </a:pPr>
            <a:r>
              <a:rPr lang="pt-BR" sz="1400" b="1">
                <a:solidFill>
                  <a:schemeClr val="bg2">
                    <a:lumMod val="50000"/>
                  </a:schemeClr>
                </a:solidFill>
                <a:latin typeface="Calibri" panose="020F0502020204030204"/>
                <a:cs typeface="+mn-cs"/>
              </a:rPr>
              <a:t>Margem de erro por atributo</a:t>
            </a:r>
          </a:p>
        </p:txBody>
      </p:sp>
    </p:spTree>
    <p:extLst>
      <p:ext uri="{BB962C8B-B14F-4D97-AF65-F5344CB8AC3E}">
        <p14:creationId xmlns:p14="http://schemas.microsoft.com/office/powerpoint/2010/main" val="121239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Dados Técnicos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aixaDeTexto 2">
            <a:extLst>
              <a:ext uri="{FF2B5EF4-FFF2-40B4-BE49-F238E27FC236}">
                <a16:creationId xmlns:a16="http://schemas.microsoft.com/office/drawing/2014/main" id="{D05D2FC3-B9AD-548D-FA93-99304BED7343}"/>
              </a:ext>
            </a:extLst>
          </p:cNvPr>
          <p:cNvSpPr txBox="1"/>
          <p:nvPr/>
        </p:nvSpPr>
        <p:spPr>
          <a:xfrm>
            <a:off x="14363" y="951584"/>
            <a:ext cx="1854547" cy="307777"/>
          </a:xfrm>
          <a:prstGeom prst="rect">
            <a:avLst/>
          </a:prstGeom>
          <a:noFill/>
        </p:spPr>
        <p:txBody>
          <a:bodyPr wrap="none" rtlCol="0">
            <a:spAutoFit/>
          </a:bodyPr>
          <a:lstStyle/>
          <a:p>
            <a:pPr fontAlgn="auto">
              <a:spcBef>
                <a:spcPts val="0"/>
              </a:spcBef>
              <a:spcAft>
                <a:spcPts val="0"/>
              </a:spcAft>
            </a:pPr>
            <a:r>
              <a:rPr lang="pt-BR" sz="1400" b="1">
                <a:solidFill>
                  <a:schemeClr val="bg2">
                    <a:lumMod val="50000"/>
                  </a:schemeClr>
                </a:solidFill>
                <a:latin typeface="Calibri" panose="020F0502020204030204" pitchFamily="34" charset="0"/>
                <a:cs typeface="Calibri" panose="020F0502020204030204" pitchFamily="34" charset="0"/>
              </a:rPr>
              <a:t>Intervalo de Confiança</a:t>
            </a:r>
          </a:p>
        </p:txBody>
      </p:sp>
      <p:graphicFrame>
        <p:nvGraphicFramePr>
          <p:cNvPr id="2" name="Tabela 1">
            <a:extLst>
              <a:ext uri="{FF2B5EF4-FFF2-40B4-BE49-F238E27FC236}">
                <a16:creationId xmlns:a16="http://schemas.microsoft.com/office/drawing/2014/main" id="{CC2F4777-120B-5742-1FFF-A288E65D2C46}"/>
              </a:ext>
            </a:extLst>
          </p:cNvPr>
          <p:cNvGraphicFramePr>
            <a:graphicFrameLocks noGrp="1"/>
          </p:cNvGraphicFramePr>
          <p:nvPr>
            <p:extLst>
              <p:ext uri="{D42A27DB-BD31-4B8C-83A1-F6EECF244321}">
                <p14:modId xmlns:p14="http://schemas.microsoft.com/office/powerpoint/2010/main" val="3730275663"/>
              </p:ext>
            </p:extLst>
          </p:nvPr>
        </p:nvGraphicFramePr>
        <p:xfrm>
          <a:off x="288107" y="1269328"/>
          <a:ext cx="10188000" cy="4021224"/>
        </p:xfrm>
        <a:graphic>
          <a:graphicData uri="http://schemas.openxmlformats.org/drawingml/2006/table">
            <a:tbl>
              <a:tblPr/>
              <a:tblGrid>
                <a:gridCol w="5400000">
                  <a:extLst>
                    <a:ext uri="{9D8B030D-6E8A-4147-A177-3AD203B41FA5}">
                      <a16:colId xmlns:a16="http://schemas.microsoft.com/office/drawing/2014/main" val="1115746144"/>
                    </a:ext>
                  </a:extLst>
                </a:gridCol>
                <a:gridCol w="684000">
                  <a:extLst>
                    <a:ext uri="{9D8B030D-6E8A-4147-A177-3AD203B41FA5}">
                      <a16:colId xmlns:a16="http://schemas.microsoft.com/office/drawing/2014/main" val="114320034"/>
                    </a:ext>
                  </a:extLst>
                </a:gridCol>
                <a:gridCol w="684000">
                  <a:extLst>
                    <a:ext uri="{9D8B030D-6E8A-4147-A177-3AD203B41FA5}">
                      <a16:colId xmlns:a16="http://schemas.microsoft.com/office/drawing/2014/main" val="1700799369"/>
                    </a:ext>
                  </a:extLst>
                </a:gridCol>
                <a:gridCol w="684000">
                  <a:extLst>
                    <a:ext uri="{9D8B030D-6E8A-4147-A177-3AD203B41FA5}">
                      <a16:colId xmlns:a16="http://schemas.microsoft.com/office/drawing/2014/main" val="341990963"/>
                    </a:ext>
                  </a:extLst>
                </a:gridCol>
                <a:gridCol w="684000">
                  <a:extLst>
                    <a:ext uri="{9D8B030D-6E8A-4147-A177-3AD203B41FA5}">
                      <a16:colId xmlns:a16="http://schemas.microsoft.com/office/drawing/2014/main" val="2236980782"/>
                    </a:ext>
                  </a:extLst>
                </a:gridCol>
                <a:gridCol w="684000">
                  <a:extLst>
                    <a:ext uri="{9D8B030D-6E8A-4147-A177-3AD203B41FA5}">
                      <a16:colId xmlns:a16="http://schemas.microsoft.com/office/drawing/2014/main" val="1461168209"/>
                    </a:ext>
                  </a:extLst>
                </a:gridCol>
                <a:gridCol w="684000">
                  <a:extLst>
                    <a:ext uri="{9D8B030D-6E8A-4147-A177-3AD203B41FA5}">
                      <a16:colId xmlns:a16="http://schemas.microsoft.com/office/drawing/2014/main" val="4140011720"/>
                    </a:ext>
                  </a:extLst>
                </a:gridCol>
                <a:gridCol w="684000">
                  <a:extLst>
                    <a:ext uri="{9D8B030D-6E8A-4147-A177-3AD203B41FA5}">
                      <a16:colId xmlns:a16="http://schemas.microsoft.com/office/drawing/2014/main" val="3092386113"/>
                    </a:ext>
                  </a:extLst>
                </a:gridCol>
              </a:tblGrid>
              <a:tr h="3321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400" b="1" i="0" u="none" strike="noStrike">
                          <a:solidFill>
                            <a:srgbClr val="FFFFFF"/>
                          </a:solidFill>
                          <a:effectLst/>
                          <a:latin typeface="Calibri" panose="020F0502020204030204" pitchFamily="34" charset="0"/>
                        </a:rPr>
                        <a:t>1 - Cuidados de saúde</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Geral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Proporção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Padrão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Amostral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Nível de Confiança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Inferior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Superior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3895152215"/>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Sempre</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236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52,1%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47,5%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56,7%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49033785"/>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Na maioria das vezes</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128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28,3%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24,1%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32,4%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333672863"/>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Às vezes</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72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15,9%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12,5%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19,3%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51815492"/>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Nunca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31590655"/>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a:solidFill>
                            <a:schemeClr val="bg2">
                              <a:lumMod val="50000"/>
                            </a:schemeClr>
                          </a:solidFill>
                          <a:effectLst/>
                          <a:latin typeface="Calibri" panose="020F0502020204030204" pitchFamily="34" charset="0"/>
                        </a:rPr>
                        <a:t>Nos 12 últimos meses não procurei cuidados de saúde</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384575494"/>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Não sei/Não me lembro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41968288"/>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rgbClr val="404040"/>
                        </a:solidFill>
                        <a:effectLst/>
                        <a:latin typeface="Calibri" panose="020F0502020204030204" pitchFamily="34" charset="0"/>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655131"/>
                  </a:ext>
                </a:extLst>
              </a:tr>
              <a:tr h="3321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400" b="1" i="0" u="none" strike="noStrike">
                          <a:solidFill>
                            <a:srgbClr val="FFFFFF"/>
                          </a:solidFill>
                          <a:effectLst/>
                          <a:latin typeface="Calibri" panose="020F0502020204030204" pitchFamily="34" charset="0"/>
                        </a:rPr>
                        <a:t>2 - Atenção imediata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Geral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Proporção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Padrão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Amostral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Nível de Confiança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Inferior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Superior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2638637983"/>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Sempre</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208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45,9%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41,3%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50,5%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72814259"/>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Na maioria das vezes</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84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18,5%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22,1%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8750375"/>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Às vezes</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6,0%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8,1%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34631606"/>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Nunca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6,8%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055981715"/>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r>
                        <a:rPr lang="pt-BR" sz="1200" b="1" i="0" u="none" strike="noStrike" kern="1200">
                          <a:solidFill>
                            <a:schemeClr val="bg2">
                              <a:lumMod val="50000"/>
                            </a:schemeClr>
                          </a:solidFill>
                          <a:effectLst/>
                          <a:latin typeface="Calibri" panose="020F0502020204030204" pitchFamily="34" charset="0"/>
                          <a:ea typeface="+mn-ea"/>
                          <a:cs typeface="+mn-cs"/>
                        </a:rPr>
                        <a:t>Nos 12 últimos não precisei de atenção imediata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110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24,3%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20,3%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28,2%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17853615"/>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Não sei/Não me lembro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69623709"/>
                  </a:ext>
                </a:extLst>
              </a:tr>
            </a:tbl>
          </a:graphicData>
        </a:graphic>
      </p:graphicFrame>
    </p:spTree>
    <p:extLst>
      <p:ext uri="{BB962C8B-B14F-4D97-AF65-F5344CB8AC3E}">
        <p14:creationId xmlns:p14="http://schemas.microsoft.com/office/powerpoint/2010/main" val="148416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de cantos arredondados 13">
            <a:extLst>
              <a:ext uri="{FF2B5EF4-FFF2-40B4-BE49-F238E27FC236}">
                <a16:creationId xmlns:a16="http://schemas.microsoft.com/office/drawing/2014/main" id="{60B28004-2733-4B1D-8150-86FAB6F2421F}"/>
              </a:ext>
            </a:extLst>
          </p:cNvPr>
          <p:cNvSpPr/>
          <p:nvPr/>
        </p:nvSpPr>
        <p:spPr>
          <a:xfrm>
            <a:off x="1" y="168832"/>
            <a:ext cx="4896618" cy="717699"/>
          </a:xfrm>
          <a:prstGeom prst="roundRect">
            <a:avLst/>
          </a:prstGeom>
          <a:solidFill>
            <a:srgbClr val="A1A1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300">
                <a:latin typeface="Arial Rounded MT Bold" panose="020F0704030504030204" pitchFamily="34" charset="0"/>
              </a:rPr>
              <a:t>Dados Técnicos</a:t>
            </a:r>
            <a:endParaRPr lang="pt-BR" sz="300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CaixaDeTexto 1">
            <a:extLst>
              <a:ext uri="{FF2B5EF4-FFF2-40B4-BE49-F238E27FC236}">
                <a16:creationId xmlns:a16="http://schemas.microsoft.com/office/drawing/2014/main" id="{0EF60EE6-767B-B722-1A48-E895198310CB}"/>
              </a:ext>
            </a:extLst>
          </p:cNvPr>
          <p:cNvSpPr txBox="1"/>
          <p:nvPr/>
        </p:nvSpPr>
        <p:spPr>
          <a:xfrm>
            <a:off x="14363" y="951584"/>
            <a:ext cx="1854547" cy="307777"/>
          </a:xfrm>
          <a:prstGeom prst="rect">
            <a:avLst/>
          </a:prstGeom>
          <a:noFill/>
        </p:spPr>
        <p:txBody>
          <a:bodyPr wrap="none" rtlCol="0">
            <a:spAutoFit/>
          </a:bodyPr>
          <a:lstStyle/>
          <a:p>
            <a:pPr fontAlgn="auto">
              <a:spcBef>
                <a:spcPts val="0"/>
              </a:spcBef>
              <a:spcAft>
                <a:spcPts val="0"/>
              </a:spcAft>
            </a:pPr>
            <a:r>
              <a:rPr lang="pt-BR" sz="1400" b="1">
                <a:solidFill>
                  <a:schemeClr val="bg2">
                    <a:lumMod val="50000"/>
                  </a:schemeClr>
                </a:solidFill>
                <a:latin typeface="Calibri" panose="020F0502020204030204" pitchFamily="34" charset="0"/>
                <a:cs typeface="Calibri" panose="020F0502020204030204" pitchFamily="34" charset="0"/>
              </a:rPr>
              <a:t>Intervalo de Confiança</a:t>
            </a:r>
          </a:p>
        </p:txBody>
      </p:sp>
      <p:graphicFrame>
        <p:nvGraphicFramePr>
          <p:cNvPr id="4" name="Tabela 3">
            <a:extLst>
              <a:ext uri="{FF2B5EF4-FFF2-40B4-BE49-F238E27FC236}">
                <a16:creationId xmlns:a16="http://schemas.microsoft.com/office/drawing/2014/main" id="{1BE77139-FB6D-905C-692C-199FAD41E566}"/>
              </a:ext>
            </a:extLst>
          </p:cNvPr>
          <p:cNvGraphicFramePr>
            <a:graphicFrameLocks noGrp="1"/>
          </p:cNvGraphicFramePr>
          <p:nvPr>
            <p:extLst>
              <p:ext uri="{D42A27DB-BD31-4B8C-83A1-F6EECF244321}">
                <p14:modId xmlns:p14="http://schemas.microsoft.com/office/powerpoint/2010/main" val="823952550"/>
              </p:ext>
            </p:extLst>
          </p:nvPr>
        </p:nvGraphicFramePr>
        <p:xfrm>
          <a:off x="306675" y="1281550"/>
          <a:ext cx="10188000" cy="3508668"/>
        </p:xfrm>
        <a:graphic>
          <a:graphicData uri="http://schemas.openxmlformats.org/drawingml/2006/table">
            <a:tbl>
              <a:tblPr/>
              <a:tblGrid>
                <a:gridCol w="5400000">
                  <a:extLst>
                    <a:ext uri="{9D8B030D-6E8A-4147-A177-3AD203B41FA5}">
                      <a16:colId xmlns:a16="http://schemas.microsoft.com/office/drawing/2014/main" val="1115746144"/>
                    </a:ext>
                  </a:extLst>
                </a:gridCol>
                <a:gridCol w="684000">
                  <a:extLst>
                    <a:ext uri="{9D8B030D-6E8A-4147-A177-3AD203B41FA5}">
                      <a16:colId xmlns:a16="http://schemas.microsoft.com/office/drawing/2014/main" val="114320034"/>
                    </a:ext>
                  </a:extLst>
                </a:gridCol>
                <a:gridCol w="684000">
                  <a:extLst>
                    <a:ext uri="{9D8B030D-6E8A-4147-A177-3AD203B41FA5}">
                      <a16:colId xmlns:a16="http://schemas.microsoft.com/office/drawing/2014/main" val="1700799369"/>
                    </a:ext>
                  </a:extLst>
                </a:gridCol>
                <a:gridCol w="684000">
                  <a:extLst>
                    <a:ext uri="{9D8B030D-6E8A-4147-A177-3AD203B41FA5}">
                      <a16:colId xmlns:a16="http://schemas.microsoft.com/office/drawing/2014/main" val="341990963"/>
                    </a:ext>
                  </a:extLst>
                </a:gridCol>
                <a:gridCol w="684000">
                  <a:extLst>
                    <a:ext uri="{9D8B030D-6E8A-4147-A177-3AD203B41FA5}">
                      <a16:colId xmlns:a16="http://schemas.microsoft.com/office/drawing/2014/main" val="2236980782"/>
                    </a:ext>
                  </a:extLst>
                </a:gridCol>
                <a:gridCol w="684000">
                  <a:extLst>
                    <a:ext uri="{9D8B030D-6E8A-4147-A177-3AD203B41FA5}">
                      <a16:colId xmlns:a16="http://schemas.microsoft.com/office/drawing/2014/main" val="1461168209"/>
                    </a:ext>
                  </a:extLst>
                </a:gridCol>
                <a:gridCol w="684000">
                  <a:extLst>
                    <a:ext uri="{9D8B030D-6E8A-4147-A177-3AD203B41FA5}">
                      <a16:colId xmlns:a16="http://schemas.microsoft.com/office/drawing/2014/main" val="4140011720"/>
                    </a:ext>
                  </a:extLst>
                </a:gridCol>
                <a:gridCol w="684000">
                  <a:extLst>
                    <a:ext uri="{9D8B030D-6E8A-4147-A177-3AD203B41FA5}">
                      <a16:colId xmlns:a16="http://schemas.microsoft.com/office/drawing/2014/main" val="3092386113"/>
                    </a:ext>
                  </a:extLst>
                </a:gridCol>
              </a:tblGrid>
              <a:tr h="3321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400" b="1" i="0" u="none" strike="noStrike">
                          <a:solidFill>
                            <a:srgbClr val="FFFFFF"/>
                          </a:solidFill>
                          <a:effectLst/>
                          <a:latin typeface="Calibri" panose="020F0502020204030204" pitchFamily="34" charset="0"/>
                        </a:rPr>
                        <a:t>3 - Comunicação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Geral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Proporção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Padrão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Amostral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Nível de Confiança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Inferior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Superior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389515221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Sim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124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27,4%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23,3%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31,5%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4903378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241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53,2%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48,6%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57,8%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333672863"/>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Não sei/Não me lembro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88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19,4%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15,8%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23,1%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51815492"/>
                  </a:ext>
                </a:extLst>
              </a:tr>
              <a:tr h="2562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0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pt-BR" sz="1100" b="1" i="0" u="none" strike="noStrike">
                        <a:solidFill>
                          <a:srgbClr val="404040"/>
                        </a:solidFill>
                        <a:effectLst/>
                        <a:latin typeface="Calibri" panose="020F0502020204030204" pitchFamily="34" charset="0"/>
                      </a:endParaRP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404040"/>
                          </a:solidFill>
                          <a:effectLst/>
                          <a:latin typeface="Calibri" panose="020F0502020204030204" pitchFamily="34" charset="0"/>
                        </a:rPr>
                        <a:t> </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655131"/>
                  </a:ext>
                </a:extLst>
              </a:tr>
              <a:tr h="3321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pt-BR" sz="1400" b="1" i="0" u="none" strike="noStrike">
                          <a:solidFill>
                            <a:srgbClr val="FFFFFF"/>
                          </a:solidFill>
                          <a:effectLst/>
                          <a:latin typeface="Calibri" panose="020F0502020204030204" pitchFamily="34" charset="0"/>
                        </a:rPr>
                        <a:t>4 – Atenção em saúde recebida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Geral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Proporção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Padrão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Erro Amostral</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Nível de Confiança</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Inferior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pt-BR" sz="1100" b="1" i="0" u="none" strike="noStrike">
                          <a:solidFill>
                            <a:srgbClr val="FFFFFF"/>
                          </a:solidFill>
                          <a:effectLst/>
                          <a:latin typeface="Calibri" panose="020F0502020204030204" pitchFamily="34" charset="0"/>
                        </a:rPr>
                        <a:t>Intervalo Superior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2638637983"/>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Muito bom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142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31,3%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27,1%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35,6%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72814259"/>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Bom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214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47,2%</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42,6%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51,8%</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234685029"/>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Regular</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73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16,1%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12,7%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19,5%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875037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Ruim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9</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3,3%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34631606"/>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Muito ruim</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3</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05598171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Nos 12 últimos meses não recebi atenção em saúde</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0,6%</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0,4%</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2,7%</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17853615"/>
                  </a:ext>
                </a:extLst>
              </a:tr>
              <a:tr h="256278">
                <a:tc>
                  <a:txBody>
                    <a:bodyPr/>
                    <a:lstStyle/>
                    <a:p>
                      <a:pPr algn="ctr" fontAlgn="ctr"/>
                      <a:r>
                        <a:rPr lang="pt-BR" sz="1200" b="1" i="0" u="none" strike="noStrike" kern="1200">
                          <a:solidFill>
                            <a:schemeClr val="bg2">
                              <a:lumMod val="50000"/>
                            </a:schemeClr>
                          </a:solidFill>
                          <a:effectLst/>
                          <a:latin typeface="Calibri" panose="020F0502020204030204" pitchFamily="34" charset="0"/>
                          <a:ea typeface="+mn-ea"/>
                          <a:cs typeface="+mn-cs"/>
                        </a:rPr>
                        <a:t>Não sei/Não me lembro</a:t>
                      </a:r>
                    </a:p>
                  </a:txBody>
                  <a:tcPr marL="9525" marR="9525" marT="9525"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pt-BR" sz="1200" b="1" i="0" u="none" strike="noStrike">
                          <a:solidFill>
                            <a:srgbClr val="404040"/>
                          </a:solidFill>
                          <a:effectLst/>
                          <a:latin typeface="Calibri" panose="020F0502020204030204" pitchFamily="34" charset="0"/>
                        </a:rPr>
                        <a:t>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0,5%</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1,0%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95,0%</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0,1%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pt-BR" sz="1200" b="1" i="0" u="none" strike="noStrike">
                          <a:solidFill>
                            <a:srgbClr val="404040"/>
                          </a:solidFill>
                          <a:effectLst/>
                          <a:latin typeface="Calibri" panose="020F0502020204030204" pitchFamily="34" charset="0"/>
                        </a:rPr>
                        <a:t>2,1%</a:t>
                      </a:r>
                    </a:p>
                  </a:txBody>
                  <a:tcPr marL="7620" marR="7620" marT="762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69623709"/>
                  </a:ext>
                </a:extLst>
              </a:tr>
            </a:tbl>
          </a:graphicData>
        </a:graphic>
      </p:graphicFrame>
    </p:spTree>
    <p:extLst>
      <p:ext uri="{BB962C8B-B14F-4D97-AF65-F5344CB8AC3E}">
        <p14:creationId xmlns:p14="http://schemas.microsoft.com/office/powerpoint/2010/main" val="1727042228"/>
      </p:ext>
    </p:extLst>
  </p:cSld>
  <p:clrMapOvr>
    <a:masterClrMapping/>
  </p:clrMapOvr>
</p:sld>
</file>

<file path=ppt/theme/theme1.xml><?xml version="1.0" encoding="utf-8"?>
<a:theme xmlns:a="http://schemas.openxmlformats.org/drawingml/2006/main" name="2_Design padrão">
  <a:themeElements>
    <a:clrScheme name="1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sign padrão">
  <a:themeElements>
    <a:clrScheme name="1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340ed6a7-0f03-43d9-901d-02d4a7e408aa}" enabled="1" method="Privileged" siteId="{7893571b-6c2c-4cef-b4da-7d4b266a0626}" contentBits="0" removed="0"/>
</clbl:labelList>
</file>

<file path=docProps/app.xml><?xml version="1.0" encoding="utf-8"?>
<Properties xmlns="http://schemas.openxmlformats.org/officeDocument/2006/extended-properties" xmlns:vt="http://schemas.openxmlformats.org/officeDocument/2006/docPropsVTypes">
  <Template/>
  <TotalTime>94335</TotalTime>
  <Words>15699</Words>
  <Application>Microsoft Office PowerPoint</Application>
  <PresentationFormat>Personalizar</PresentationFormat>
  <Paragraphs>2623</Paragraphs>
  <Slides>64</Slides>
  <Notes>0</Notes>
  <HiddenSlides>0</HiddenSlides>
  <MMClips>0</MMClips>
  <ScaleCrop>false</ScaleCrop>
  <HeadingPairs>
    <vt:vector size="6" baseType="variant">
      <vt:variant>
        <vt:lpstr>Fontes usadas</vt:lpstr>
      </vt:variant>
      <vt:variant>
        <vt:i4>8</vt:i4>
      </vt:variant>
      <vt:variant>
        <vt:lpstr>Tema</vt:lpstr>
      </vt:variant>
      <vt:variant>
        <vt:i4>2</vt:i4>
      </vt:variant>
      <vt:variant>
        <vt:lpstr>Títulos de slides</vt:lpstr>
      </vt:variant>
      <vt:variant>
        <vt:i4>64</vt:i4>
      </vt:variant>
    </vt:vector>
  </HeadingPairs>
  <TitlesOfParts>
    <vt:vector size="74" baseType="lpstr">
      <vt:lpstr>Aptos</vt:lpstr>
      <vt:lpstr>Aptos Narrow</vt:lpstr>
      <vt:lpstr>Arial</vt:lpstr>
      <vt:lpstr>Arial Rounded MT Bold</vt:lpstr>
      <vt:lpstr>Calibri</vt:lpstr>
      <vt:lpstr>Calibri Light</vt:lpstr>
      <vt:lpstr>Myriad Pro</vt:lpstr>
      <vt:lpstr>Wingdings</vt:lpstr>
      <vt:lpstr>2_Design padrão</vt:lpstr>
      <vt:lpstr>3_Design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IBRC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IBRC - Pesquisa de Satisfação - Participantes</dc:title>
  <dc:creator>IBRC - Karine Leopoldina</dc:creator>
  <cp:lastModifiedBy>Fernanda Oliveira</cp:lastModifiedBy>
  <cp:revision>6046</cp:revision>
  <cp:lastPrinted>2016-02-05T13:05:45Z</cp:lastPrinted>
  <dcterms:created xsi:type="dcterms:W3CDTF">2006-01-31T15:57:28Z</dcterms:created>
  <dcterms:modified xsi:type="dcterms:W3CDTF">2025-02-26T15:00:28Z</dcterms:modified>
</cp:coreProperties>
</file>